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5" r:id="rId8"/>
    <p:sldId id="263" r:id="rId9"/>
    <p:sldId id="259" r:id="rId10"/>
    <p:sldId id="261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800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73D2-BF7E-704C-BD85-5AEB05BF44D3}" type="datetimeFigureOut">
              <a:rPr lang="ja-JP" altLang="en-US" smtClean="0"/>
              <a:t>09.6.18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4AB0-CD0A-4541-BEDA-9B79E5AF87E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人間中心に見た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ソフトウェア開発メタファとは？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東京工業大学</a:t>
            </a:r>
            <a:endParaRPr lang="en-US" altLang="ja-JP" dirty="0" smtClean="0"/>
          </a:p>
          <a:p>
            <a:r>
              <a:rPr lang="ja-JP" altLang="en-US" dirty="0" smtClean="0"/>
              <a:t>田中</a:t>
            </a:r>
            <a:r>
              <a:rPr lang="en-US" altLang="ja-JP" dirty="0" smtClean="0"/>
              <a:t> </a:t>
            </a:r>
            <a:r>
              <a:rPr lang="ja-JP" altLang="en-US" dirty="0" smtClean="0"/>
              <a:t>康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適切な協調はどのように生まれるのか</a:t>
            </a:r>
            <a:endParaRPr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対立（搾取、リスクヘッジ）と協調</a:t>
            </a:r>
            <a:endParaRPr lang="en-US" altLang="ja-JP" dirty="0" smtClean="0"/>
          </a:p>
          <a:p>
            <a:r>
              <a:rPr lang="ja-JP" altLang="en-US" dirty="0" smtClean="0"/>
              <a:t>命令と自由裁量</a:t>
            </a:r>
            <a:endParaRPr lang="en-US" altLang="ja-JP" dirty="0" smtClean="0"/>
          </a:p>
          <a:p>
            <a:r>
              <a:rPr lang="ja-JP" altLang="en-US" dirty="0" smtClean="0"/>
              <a:t>「組織化」のしかたの影響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（個人的な経験）</a:t>
            </a:r>
            <a:endParaRPr lang="en-US" altLang="ja-JP" dirty="0" smtClean="0"/>
          </a:p>
          <a:p>
            <a:r>
              <a:rPr lang="ja-JP" altLang="en-US" dirty="0" smtClean="0"/>
              <a:t>“適切な”とは？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適切に協調されていれば良いものが作れるか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ソフトウェア開発のメタファ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工場（ライン）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プロセス中心</a:t>
            </a:r>
            <a:endParaRPr lang="en-US" altLang="ja-JP" dirty="0" smtClean="0"/>
          </a:p>
          <a:p>
            <a:r>
              <a:rPr lang="ja-JP" altLang="en-US" dirty="0" smtClean="0"/>
              <a:t>建築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アーキテクチャ中心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人間中心に見ると？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ネットセントリック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セブロウスキー中将（</a:t>
            </a:r>
            <a:r>
              <a:rPr lang="en-US" altLang="ja-JP" dirty="0" smtClean="0"/>
              <a:t>1998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構造的な中心が無い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中心の無いネットワークの構造自体が中心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リワイアリング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9" y="0"/>
            <a:ext cx="9143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コミュニケーションのパターン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rcRect l="20469" t="1398"/>
          <a:stretch>
            <a:fillRect/>
          </a:stretch>
        </p:blipFill>
        <p:spPr>
          <a:xfrm>
            <a:off x="2438400" y="1828799"/>
            <a:ext cx="4267200" cy="4467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ドラクエ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方丈記</a:t>
            </a:r>
            <a:endParaRPr lang="ja-JP" altLang="en-US" dirty="0"/>
          </a:p>
        </p:txBody>
      </p:sp>
      <p:sp>
        <p:nvSpPr>
          <p:cNvPr id="4" name="縦書きテキスト プレースホルダ 3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r>
              <a:rPr lang="ja-JP" altLang="en-US" sz="2400" b="1" dirty="0" smtClean="0">
                <a:ea typeface="ＭＳ Ｐ明朝"/>
              </a:rPr>
              <a:t>行く川の流れは絶えずして</a:t>
            </a:r>
            <a:r>
              <a:rPr lang="en-US" altLang="ja-JP" sz="2400" b="1" dirty="0">
                <a:ea typeface="ＭＳ Ｐ明朝"/>
              </a:rPr>
              <a:t/>
            </a:r>
            <a:br>
              <a:rPr lang="en-US" altLang="ja-JP" sz="2400" b="1" dirty="0">
                <a:ea typeface="ＭＳ Ｐ明朝"/>
              </a:rPr>
            </a:br>
            <a:r>
              <a:rPr lang="ja-JP" altLang="en-US" sz="2400" b="1" dirty="0" smtClean="0">
                <a:ea typeface="ＭＳ Ｐ明朝"/>
              </a:rPr>
              <a:t>しかも本の水にあらず。</a:t>
            </a:r>
            <a:endParaRPr lang="en-US" altLang="ja-JP" sz="2400" b="1" dirty="0" smtClean="0">
              <a:ea typeface="ＭＳ Ｐ明朝"/>
            </a:endParaRPr>
          </a:p>
          <a:p>
            <a:pPr>
              <a:buNone/>
            </a:pPr>
            <a:r>
              <a:rPr lang="ja-JP" altLang="en-US" sz="2400" b="1" dirty="0" smtClean="0">
                <a:ea typeface="ＭＳ Ｐ明朝"/>
              </a:rPr>
              <a:t>よどみに浮かぶうたかたは、</a:t>
            </a:r>
            <a:r>
              <a:rPr lang="en-US" altLang="ja-JP" sz="2400" b="1" dirty="0" smtClean="0">
                <a:ea typeface="ＭＳ Ｐ明朝"/>
              </a:rPr>
              <a:t/>
            </a:r>
            <a:br>
              <a:rPr lang="en-US" altLang="ja-JP" sz="2400" b="1" dirty="0" smtClean="0">
                <a:ea typeface="ＭＳ Ｐ明朝"/>
              </a:rPr>
            </a:br>
            <a:r>
              <a:rPr lang="ja-JP" altLang="en-US" sz="2400" b="1" dirty="0" smtClean="0">
                <a:ea typeface="ＭＳ Ｐ明朝"/>
              </a:rPr>
              <a:t>かつ消えかつ結びて</a:t>
            </a:r>
            <a:r>
              <a:rPr lang="en-US" altLang="ja-JP" sz="2400" b="1" dirty="0" smtClean="0">
                <a:ea typeface="ＭＳ Ｐ明朝"/>
              </a:rPr>
              <a:t/>
            </a:r>
            <a:br>
              <a:rPr lang="en-US" altLang="ja-JP" sz="2400" b="1" dirty="0" smtClean="0">
                <a:ea typeface="ＭＳ Ｐ明朝"/>
              </a:rPr>
            </a:br>
            <a:r>
              <a:rPr lang="ja-JP" altLang="en-US" sz="2400" b="1" dirty="0" smtClean="0">
                <a:ea typeface="ＭＳ Ｐ明朝"/>
              </a:rPr>
              <a:t>久しくとどまることなし。</a:t>
            </a:r>
            <a:endParaRPr lang="ja-JP" altLang="en-US" sz="2400" b="1" dirty="0">
              <a:ea typeface="ＭＳ Ｐ明朝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4" y="228600"/>
            <a:ext cx="7304617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ネットワークとノード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381500" y="2535004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553200" y="18288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981700" y="3924301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543800" y="33528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172200" y="27813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stCxn id="5" idx="7"/>
            <a:endCxn id="6" idx="2"/>
          </p:cNvCxnSpPr>
          <p:nvPr/>
        </p:nvCxnSpPr>
        <p:spPr>
          <a:xfrm rot="5400000" flipH="1" flipV="1">
            <a:off x="5344202" y="1381802"/>
            <a:ext cx="571500" cy="184649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4"/>
            <a:endCxn id="9" idx="0"/>
          </p:cNvCxnSpPr>
          <p:nvPr/>
        </p:nvCxnSpPr>
        <p:spPr>
          <a:xfrm rot="5400000">
            <a:off x="6267450" y="2305050"/>
            <a:ext cx="571500" cy="3810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6" idx="5"/>
            <a:endCxn id="8" idx="0"/>
          </p:cNvCxnSpPr>
          <p:nvPr/>
        </p:nvCxnSpPr>
        <p:spPr>
          <a:xfrm rot="16200000" flipH="1">
            <a:off x="6706954" y="2325454"/>
            <a:ext cx="1198796" cy="85589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8" idx="2"/>
            <a:endCxn id="7" idx="6"/>
          </p:cNvCxnSpPr>
          <p:nvPr/>
        </p:nvCxnSpPr>
        <p:spPr>
          <a:xfrm rot="10800000" flipV="1">
            <a:off x="6362700" y="3543299"/>
            <a:ext cx="1181100" cy="57150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7" idx="2"/>
            <a:endCxn id="5" idx="5"/>
          </p:cNvCxnSpPr>
          <p:nvPr/>
        </p:nvCxnSpPr>
        <p:spPr>
          <a:xfrm rot="10800000">
            <a:off x="4706704" y="2860209"/>
            <a:ext cx="1274996" cy="1254593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9" idx="2"/>
            <a:endCxn id="5" idx="6"/>
          </p:cNvCxnSpPr>
          <p:nvPr/>
        </p:nvCxnSpPr>
        <p:spPr>
          <a:xfrm rot="10800000">
            <a:off x="4762500" y="2725504"/>
            <a:ext cx="1409700" cy="24629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7" idx="0"/>
            <a:endCxn id="9" idx="4"/>
          </p:cNvCxnSpPr>
          <p:nvPr/>
        </p:nvCxnSpPr>
        <p:spPr>
          <a:xfrm rot="5400000" flipH="1" flipV="1">
            <a:off x="5886450" y="3448051"/>
            <a:ext cx="762001" cy="1905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図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05" y="1938104"/>
            <a:ext cx="482600" cy="1193800"/>
          </a:xfrm>
          <a:prstGeom prst="rect">
            <a:avLst/>
          </a:prstGeom>
        </p:spPr>
      </p:pic>
      <p:grpSp>
        <p:nvGrpSpPr>
          <p:cNvPr id="76" name="図形グループ 75"/>
          <p:cNvGrpSpPr/>
          <p:nvPr/>
        </p:nvGrpSpPr>
        <p:grpSpPr>
          <a:xfrm>
            <a:off x="746007" y="3543299"/>
            <a:ext cx="2819400" cy="2781301"/>
            <a:chOff x="746007" y="3543299"/>
            <a:chExt cx="2819400" cy="2781301"/>
          </a:xfrm>
        </p:grpSpPr>
        <p:sp>
          <p:nvSpPr>
            <p:cNvPr id="64" name="角丸四角形 63"/>
            <p:cNvSpPr/>
            <p:nvPr/>
          </p:nvSpPr>
          <p:spPr>
            <a:xfrm>
              <a:off x="746007" y="3543299"/>
              <a:ext cx="2819400" cy="2781301"/>
            </a:xfrm>
            <a:prstGeom prst="roundRect">
              <a:avLst>
                <a:gd name="adj" fmla="val 7561"/>
              </a:avLst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505508" y="3924301"/>
              <a:ext cx="1274997" cy="612773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考える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1505508" y="5334000"/>
              <a:ext cx="1274997" cy="612773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 err="1" smtClean="0">
                  <a:solidFill>
                    <a:schemeClr val="tx1"/>
                  </a:solidFill>
                </a:rPr>
                <a:t>推敲する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直線矢印コネクタ 67"/>
            <p:cNvCxnSpPr>
              <a:stCxn id="65" idx="2"/>
              <a:endCxn id="66" idx="0"/>
            </p:cNvCxnSpPr>
            <p:nvPr/>
          </p:nvCxnSpPr>
          <p:spPr>
            <a:xfrm rot="5400000">
              <a:off x="1744544" y="4935537"/>
              <a:ext cx="796926" cy="158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角丸四角形 69"/>
          <p:cNvSpPr/>
          <p:nvPr/>
        </p:nvSpPr>
        <p:spPr>
          <a:xfrm>
            <a:off x="4059004" y="1594176"/>
            <a:ext cx="4399196" cy="3054024"/>
          </a:xfrm>
          <a:prstGeom prst="roundRect">
            <a:avLst>
              <a:gd name="adj" fmla="val 7561"/>
            </a:avLst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Shape 71"/>
          <p:cNvCxnSpPr>
            <a:stCxn id="70" idx="2"/>
            <a:endCxn id="64" idx="3"/>
          </p:cNvCxnSpPr>
          <p:nvPr/>
        </p:nvCxnSpPr>
        <p:spPr>
          <a:xfrm rot="5400000">
            <a:off x="4769130" y="3444478"/>
            <a:ext cx="285750" cy="2693195"/>
          </a:xfrm>
          <a:prstGeom prst="bentConnector2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5" idx="2"/>
            <a:endCxn id="64" idx="0"/>
          </p:cNvCxnSpPr>
          <p:nvPr/>
        </p:nvCxnSpPr>
        <p:spPr>
          <a:xfrm rot="10800000" flipV="1">
            <a:off x="2155708" y="2725503"/>
            <a:ext cx="2225793" cy="817795"/>
          </a:xfrm>
          <a:prstGeom prst="bentConnector2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95734" y="2706469"/>
            <a:ext cx="184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ひとりで考える</a:t>
            </a:r>
            <a:endParaRPr kumimoji="1" lang="en-US" altLang="ja-JP" dirty="0" smtClean="0"/>
          </a:p>
          <a:p>
            <a:r>
              <a:rPr lang="ja-JP" altLang="en-US" dirty="0" smtClean="0"/>
              <a:t>ひとりで推敲する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325721" y="5300442"/>
            <a:ext cx="150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皆で考える</a:t>
            </a:r>
            <a:endParaRPr kumimoji="1" lang="en-US" altLang="ja-JP" dirty="0" smtClean="0"/>
          </a:p>
          <a:p>
            <a:r>
              <a:rPr lang="ja-JP" altLang="en-US" dirty="0" smtClean="0"/>
              <a:t>皆で推敲する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7" grpId="0"/>
      <p:bldP spid="7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167</Words>
  <Application>Microsoft Macintosh PowerPoint</Application>
  <PresentationFormat>画面に合わせる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人間中心に見た ソフトウェア開発メタファとは？</vt:lpstr>
      <vt:lpstr>ソフトウェア開発のメタファ</vt:lpstr>
      <vt:lpstr>人間中心に見ると？</vt:lpstr>
      <vt:lpstr>スライド 4</vt:lpstr>
      <vt:lpstr>コミュニケーションのパターン</vt:lpstr>
      <vt:lpstr>ドラクエ</vt:lpstr>
      <vt:lpstr>方丈記</vt:lpstr>
      <vt:lpstr>スライド 8</vt:lpstr>
      <vt:lpstr>ネットワークとノード</vt:lpstr>
      <vt:lpstr>適切な協調はどのように生まれるのか</vt:lpstr>
    </vt:vector>
  </TitlesOfParts>
  <Company>東京工業大学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人間中心に見た ソフトウェア開発メタファとは？</dc:title>
  <dc:creator>田中 康</dc:creator>
  <cp:lastModifiedBy>田中 康</cp:lastModifiedBy>
  <cp:revision>21</cp:revision>
  <dcterms:created xsi:type="dcterms:W3CDTF">2009-06-18T04:29:30Z</dcterms:created>
  <dcterms:modified xsi:type="dcterms:W3CDTF">2009-06-18T06:05:21Z</dcterms:modified>
</cp:coreProperties>
</file>