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handoutMasterIdLst>
    <p:handoutMasterId r:id="rId41"/>
  </p:handoutMasterIdLst>
  <p:sldIdLst>
    <p:sldId id="256" r:id="rId2"/>
    <p:sldId id="301" r:id="rId3"/>
    <p:sldId id="303" r:id="rId4"/>
    <p:sldId id="289" r:id="rId5"/>
    <p:sldId id="329" r:id="rId6"/>
    <p:sldId id="290" r:id="rId7"/>
    <p:sldId id="308" r:id="rId8"/>
    <p:sldId id="287" r:id="rId9"/>
    <p:sldId id="306" r:id="rId10"/>
    <p:sldId id="262" r:id="rId11"/>
    <p:sldId id="293" r:id="rId12"/>
    <p:sldId id="299" r:id="rId13"/>
    <p:sldId id="300" r:id="rId14"/>
    <p:sldId id="295" r:id="rId15"/>
    <p:sldId id="325" r:id="rId16"/>
    <p:sldId id="326" r:id="rId17"/>
    <p:sldId id="327" r:id="rId18"/>
    <p:sldId id="324" r:id="rId19"/>
    <p:sldId id="321" r:id="rId20"/>
    <p:sldId id="296" r:id="rId21"/>
    <p:sldId id="330" r:id="rId22"/>
    <p:sldId id="331" r:id="rId23"/>
    <p:sldId id="332" r:id="rId24"/>
    <p:sldId id="335" r:id="rId25"/>
    <p:sldId id="338" r:id="rId26"/>
    <p:sldId id="334" r:id="rId27"/>
    <p:sldId id="322" r:id="rId28"/>
    <p:sldId id="323" r:id="rId29"/>
    <p:sldId id="309" r:id="rId30"/>
    <p:sldId id="313" r:id="rId31"/>
    <p:sldId id="314" r:id="rId32"/>
    <p:sldId id="315" r:id="rId33"/>
    <p:sldId id="317" r:id="rId34"/>
    <p:sldId id="312" r:id="rId35"/>
    <p:sldId id="320" r:id="rId36"/>
    <p:sldId id="336" r:id="rId37"/>
    <p:sldId id="337" r:id="rId38"/>
    <p:sldId id="339" r:id="rId39"/>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CC00"/>
    <a:srgbClr val="666633"/>
    <a:srgbClr val="0000FF"/>
    <a:srgbClr val="FFFFFF"/>
    <a:srgbClr val="FF66CC"/>
    <a:srgbClr val="00FF00"/>
    <a:srgbClr val="FF6969"/>
    <a:srgbClr val="091D33"/>
    <a:srgbClr val="113053"/>
    <a:srgbClr val="174D89"/>
  </p:clrMru>
</p:presentationPr>
</file>

<file path=ppt/tableStyles.xml><?xml version="1.0" encoding="utf-8"?>
<a:tblStyleLst xmlns:a="http://schemas.openxmlformats.org/drawingml/2006/main" def="{5C22544A-7EE6-4342-B048-85BDC9FD1C3A}">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53592" autoAdjust="0"/>
  </p:normalViewPr>
  <p:slideViewPr>
    <p:cSldViewPr>
      <p:cViewPr varScale="1">
        <p:scale>
          <a:sx n="63" d="100"/>
          <a:sy n="63" d="100"/>
        </p:scale>
        <p:origin x="-816" y="-102"/>
      </p:cViewPr>
      <p:guideLst>
        <p:guide orient="horz" pos="2160"/>
        <p:guide pos="2880"/>
      </p:guideLst>
    </p:cSldViewPr>
  </p:slideViewPr>
  <p:outlineViewPr>
    <p:cViewPr>
      <p:scale>
        <a:sx n="33" d="100"/>
        <a:sy n="33" d="100"/>
      </p:scale>
      <p:origin x="0" y="220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36" d="100"/>
          <a:sy n="136" d="100"/>
        </p:scale>
        <p:origin x="-822" y="-9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AF347F8-6671-4232-AE06-7A202BD9AA44}" type="datetimeFigureOut">
              <a:rPr kumimoji="1" lang="ja-JP" altLang="en-US" smtClean="0"/>
              <a:pPr/>
              <a:t>2009/6/16</a:t>
            </a:fld>
            <a:endParaRPr kumimoji="1" lang="ja-JP" altLang="en-US"/>
          </a:p>
        </p:txBody>
      </p:sp>
      <p:sp>
        <p:nvSpPr>
          <p:cNvPr id="4" name="フッター プレースホルダ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70240C7-97BC-4DE3-99C7-0A10A5F44B5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7FEC86-5729-43BD-8A62-78D295569CDC}" type="datetimeFigureOut">
              <a:rPr kumimoji="1" lang="ja-JP" altLang="en-US" smtClean="0"/>
              <a:pPr/>
              <a:t>2009/6/16</a:t>
            </a:fld>
            <a:endParaRPr kumimoji="1" lang="ja-JP" altLang="en-US"/>
          </a:p>
        </p:txBody>
      </p:sp>
      <p:sp>
        <p:nvSpPr>
          <p:cNvPr id="4" name="スライド イメージ プレースホルダ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436C8C2-85B1-46CB-A6C1-E9AE92BBFD3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lang="ja-JP" altLang="en-US" dirty="0" smtClean="0"/>
              <a:t>こんにちは、ソニーデジタルネットワークアプリケーションズの渡邉です。</a:t>
            </a:r>
            <a:endParaRPr lang="en-US" altLang="ja-JP" dirty="0" smtClean="0"/>
          </a:p>
          <a:p>
            <a:pPr>
              <a:spcBef>
                <a:spcPct val="0"/>
              </a:spcBef>
            </a:pPr>
            <a:endParaRPr lang="en-US" altLang="ja-JP" dirty="0" smtClean="0"/>
          </a:p>
          <a:p>
            <a:pPr>
              <a:spcBef>
                <a:spcPct val="0"/>
              </a:spcBef>
            </a:pPr>
            <a:r>
              <a:rPr lang="ja-JP" altLang="en-US" dirty="0" smtClean="0"/>
              <a:t>弊社はソニーのソフトウェア専門子会社で、</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ja-JP" altLang="en-US" dirty="0" smtClean="0"/>
              <a:t>たとえば、</a:t>
            </a:r>
            <a:r>
              <a:rPr lang="en-US" altLang="ja-JP" dirty="0" smtClean="0"/>
              <a:t>VAIO</a:t>
            </a:r>
            <a:r>
              <a:rPr lang="ja-JP" altLang="en-US" dirty="0" smtClean="0"/>
              <a:t>にバンドルされる</a:t>
            </a:r>
            <a:r>
              <a:rPr lang="en-US" altLang="ja-JP" dirty="0" smtClean="0"/>
              <a:t>PC</a:t>
            </a:r>
            <a:r>
              <a:rPr lang="ja-JP" altLang="en-US" dirty="0" smtClean="0"/>
              <a:t>アプリですとか、サイバーショットに搭載される組み込みソフトウェアなどを、手掛けています。</a:t>
            </a:r>
            <a:endParaRPr lang="en-US" altLang="ja-JP" dirty="0" smtClean="0"/>
          </a:p>
          <a:p>
            <a:pPr>
              <a:spcBef>
                <a:spcPct val="0"/>
              </a:spcBef>
            </a:pPr>
            <a:endParaRPr lang="en-US" altLang="ja-JP" dirty="0" smtClean="0"/>
          </a:p>
          <a:p>
            <a:pPr>
              <a:spcBef>
                <a:spcPct val="0"/>
              </a:spcBef>
            </a:pPr>
            <a:r>
              <a:rPr lang="ja-JP" altLang="en-US" dirty="0" smtClean="0"/>
              <a:t>わたしたちは２００２年の夏からソフトウェアのセキュリティ品質を高める活動を進めてまいりました。</a:t>
            </a:r>
            <a:endParaRPr lang="en-US" altLang="ja-JP" dirty="0" smtClean="0"/>
          </a:p>
          <a:p>
            <a:pPr>
              <a:spcBef>
                <a:spcPct val="0"/>
              </a:spcBef>
            </a:pPr>
            <a:r>
              <a:rPr lang="ja-JP" altLang="en-US" dirty="0" smtClean="0"/>
              <a:t>今日はわたしたちのアプローチとこれまでの試行錯誤についてご紹介したいと思います。</a:t>
            </a:r>
            <a:endParaRPr lang="en-US" altLang="ja-JP" dirty="0" smtClean="0"/>
          </a:p>
          <a:p>
            <a:pPr>
              <a:spcBef>
                <a:spcPct val="0"/>
              </a:spcBef>
            </a:pPr>
            <a:endParaRPr lang="en-US" altLang="ja-JP" dirty="0" smtClean="0"/>
          </a:p>
          <a:p>
            <a:pPr>
              <a:spcBef>
                <a:spcPct val="0"/>
              </a:spcBef>
            </a:pPr>
            <a:r>
              <a:rPr lang="ja-JP" altLang="en-US" dirty="0" smtClean="0"/>
              <a:t>まず、取り組みをご紹介する前に、悪意あるハッカーによってどのように脆弱性が解析され、どのように攻撃されるのか、</a:t>
            </a:r>
            <a:endParaRPr lang="en-US" altLang="ja-JP" dirty="0" smtClean="0"/>
          </a:p>
          <a:p>
            <a:pPr>
              <a:spcBef>
                <a:spcPct val="0"/>
              </a:spcBef>
            </a:pPr>
            <a:r>
              <a:rPr lang="ja-JP" altLang="en-US" dirty="0" smtClean="0"/>
              <a:t>脆弱性の発見から解析、そして攻撃に至るまでをデモを通してご覧いただこうと思います。</a:t>
            </a:r>
            <a:endParaRPr lang="en-US" altLang="ja-JP" dirty="0" smtClean="0"/>
          </a:p>
          <a:p>
            <a:pPr>
              <a:spcBef>
                <a:spcPct val="0"/>
              </a:spcBef>
            </a:pPr>
            <a:r>
              <a:rPr lang="ja-JP" altLang="en-US" dirty="0" smtClean="0"/>
              <a:t>また、開発者側の立場から、防御方法の一つとして静的解析ツールを使った脆弱性の発見、修正のデモもご覧いただこうと思います。</a:t>
            </a:r>
            <a:endParaRPr lang="en-US" altLang="ja-JP" dirty="0" smtClean="0"/>
          </a:p>
          <a:p>
            <a:pPr>
              <a:spcBef>
                <a:spcPct val="0"/>
              </a:spcBef>
            </a:pPr>
            <a:endParaRPr lang="en-US" altLang="ja-JP" dirty="0" smtClean="0"/>
          </a:p>
          <a:p>
            <a:pPr>
              <a:spcBef>
                <a:spcPct val="0"/>
              </a:spcBef>
            </a:pPr>
            <a:r>
              <a:rPr lang="ja-JP" altLang="en-US" dirty="0" smtClean="0"/>
              <a:t>デモは弊社奥山から担当して頂きます。</a:t>
            </a:r>
            <a:endParaRPr lang="en-US" altLang="ja-JP" dirty="0" smtClean="0"/>
          </a:p>
          <a:p>
            <a:pPr>
              <a:spcBef>
                <a:spcPct val="0"/>
              </a:spcBef>
            </a:pPr>
            <a:r>
              <a:rPr lang="ja-JP" altLang="en-US" dirty="0" smtClean="0"/>
              <a:t>それでは、奥山さん宜しくお願い致します。</a:t>
            </a:r>
            <a:endParaRPr lang="en-US" altLang="ja-JP" dirty="0" smtClean="0"/>
          </a:p>
          <a:p>
            <a:pPr>
              <a:spcBef>
                <a:spcPct val="0"/>
              </a:spcBef>
            </a:pPr>
            <a:endParaRPr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さて、この図は、製品の開発が進むにつれ、脆弱性が製品の中に入り込んでいく様子を表しています。</a:t>
            </a:r>
            <a:endParaRPr kumimoji="1" lang="en-US" altLang="ja-JP" dirty="0" smtClean="0"/>
          </a:p>
          <a:p>
            <a:r>
              <a:rPr kumimoji="1" lang="ja-JP" altLang="en-US" dirty="0" smtClean="0"/>
              <a:t>計画から設計の段階では、各種ドキュメントに、仕様漏れ、設計ミスといった形で脆弱性が入り込んでいきます。</a:t>
            </a:r>
            <a:endParaRPr kumimoji="1" lang="en-US" altLang="ja-JP" dirty="0" smtClean="0"/>
          </a:p>
          <a:p>
            <a:r>
              <a:rPr kumimoji="1" lang="ja-JP" altLang="en-US" dirty="0" smtClean="0"/>
              <a:t>実装の段階になると、ソースコードに、バッファオーバーラン、ディレクトリトラバーサルといった形で脆弱性が入り込んでいきます。</a:t>
            </a:r>
            <a:endParaRPr kumimoji="1" lang="en-US" altLang="ja-JP" dirty="0" smtClean="0"/>
          </a:p>
          <a:p>
            <a:endParaRPr kumimoji="1" lang="en-US" altLang="ja-JP" dirty="0" smtClean="0"/>
          </a:p>
          <a:p>
            <a:r>
              <a:rPr kumimoji="1" lang="ja-JP" altLang="en-US" dirty="0" smtClean="0"/>
              <a:t>このまま何もしないで出荷しますと、</a:t>
            </a:r>
            <a:endParaRPr kumimoji="1" lang="en-US" altLang="ja-JP" dirty="0" smtClean="0"/>
          </a:p>
          <a:p>
            <a:r>
              <a:rPr kumimoji="1" lang="ja-JP" altLang="en-US" dirty="0" smtClean="0"/>
              <a:t>脆弱性をたくさん含んだ製品が市場に出てしまいます。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lang="ja-JP" altLang="en-US" dirty="0" smtClean="0"/>
              <a:t>脆弱性を予防するには、</a:t>
            </a:r>
            <a:r>
              <a:rPr lang="en-US" altLang="ja-JP" dirty="0" smtClean="0"/>
              <a:t>5</a:t>
            </a:r>
            <a:r>
              <a:rPr lang="ja-JP" altLang="en-US" dirty="0" err="1" smtClean="0"/>
              <a:t>つの</a:t>
            </a:r>
            <a:r>
              <a:rPr lang="ja-JP" altLang="en-US" dirty="0" smtClean="0"/>
              <a:t>活動があります。</a:t>
            </a:r>
            <a:endParaRPr lang="en-US" altLang="ja-JP" dirty="0" smtClean="0"/>
          </a:p>
          <a:p>
            <a:pPr>
              <a:spcBef>
                <a:spcPct val="0"/>
              </a:spcBef>
            </a:pPr>
            <a:endParaRPr lang="en-US" altLang="ja-JP" dirty="0" smtClean="0"/>
          </a:p>
          <a:p>
            <a:pPr>
              <a:spcBef>
                <a:spcPct val="0"/>
              </a:spcBef>
            </a:pPr>
            <a:r>
              <a:rPr lang="ja-JP" altLang="en-US" dirty="0" smtClean="0"/>
              <a:t>上段の「セキュリティを考慮した設計」と「セキュアプログラミング」は、脆弱性が入り込まないように注意してソフトウェアをつくる活動です。</a:t>
            </a:r>
            <a:endParaRPr lang="en-US" altLang="ja-JP" dirty="0" smtClean="0"/>
          </a:p>
          <a:p>
            <a:pPr>
              <a:spcBef>
                <a:spcPct val="0"/>
              </a:spcBef>
            </a:pPr>
            <a:endParaRPr lang="en-US" altLang="ja-JP" dirty="0" smtClean="0"/>
          </a:p>
          <a:p>
            <a:pPr>
              <a:spcBef>
                <a:spcPct val="0"/>
              </a:spcBef>
            </a:pPr>
            <a:r>
              <a:rPr lang="ja-JP" altLang="en-US" dirty="0" smtClean="0"/>
              <a:t>下段の「ドキュメントレビュー」、「コードレビュー」および「脆弱性検査」は、開発過程で入ってしまった脆弱性を見つけて修正する活動です。</a:t>
            </a:r>
            <a:endParaRPr lang="en-US" altLang="ja-JP" dirty="0" smtClean="0"/>
          </a:p>
          <a:p>
            <a:pPr>
              <a:spcBef>
                <a:spcPct val="0"/>
              </a:spcBef>
            </a:pPr>
            <a:endParaRPr lang="en-US" altLang="ja-JP" dirty="0" smtClean="0"/>
          </a:p>
          <a:p>
            <a:pPr>
              <a:spcBef>
                <a:spcPct val="0"/>
              </a:spcBef>
            </a:pPr>
            <a:r>
              <a:rPr lang="ja-JP" altLang="en-US" dirty="0" smtClean="0"/>
              <a:t>これらすべての活動を実施できれば完璧なのですが、すべては無理です。</a:t>
            </a:r>
            <a:endParaRPr lang="en-US" altLang="ja-JP" dirty="0" smtClean="0"/>
          </a:p>
          <a:p>
            <a:pPr>
              <a:spcBef>
                <a:spcPct val="0"/>
              </a:spcBef>
            </a:pPr>
            <a:endParaRPr lang="en-US" altLang="ja-JP" dirty="0" smtClean="0"/>
          </a:p>
        </p:txBody>
      </p:sp>
      <p:sp>
        <p:nvSpPr>
          <p:cNvPr id="4" name="スライド番号プレースホルダ 3"/>
          <p:cNvSpPr>
            <a:spLocks noGrp="1"/>
          </p:cNvSpPr>
          <p:nvPr>
            <p:ph type="sldNum" sz="quarter" idx="10"/>
          </p:nvPr>
        </p:nvSpPr>
        <p:spPr/>
        <p:txBody>
          <a:bodyPr/>
          <a:lstStyle/>
          <a:p>
            <a:fld id="{F756E03D-788A-432C-B36F-F1BECD20CA54}" type="slidenum">
              <a:rPr lang="en-US" altLang="ja-JP" smtClean="0"/>
              <a:pPr/>
              <a:t>11</a:t>
            </a:fld>
            <a:endParaRPr lang="en-US"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lang="ja-JP" altLang="en-US" dirty="0" smtClean="0"/>
              <a:t>ですので、費用対効果を考えて、このようにしています。</a:t>
            </a:r>
            <a:endParaRPr lang="en-US" altLang="ja-JP" dirty="0" smtClean="0"/>
          </a:p>
          <a:p>
            <a:pPr>
              <a:spcBef>
                <a:spcPct val="0"/>
              </a:spcBef>
            </a:pPr>
            <a:endParaRPr lang="en-US" altLang="ja-JP" dirty="0" smtClean="0"/>
          </a:p>
          <a:p>
            <a:pPr>
              <a:spcBef>
                <a:spcPct val="0"/>
              </a:spcBef>
            </a:pPr>
            <a:r>
              <a:rPr lang="ja-JP" altLang="en-US" dirty="0" smtClean="0"/>
              <a:t>セキュリティを考慮した設計と、脆弱性検査は、費用対効果が悪いので、基本的に実施しないことにしています。</a:t>
            </a:r>
            <a:endParaRPr lang="en-US" altLang="ja-JP" dirty="0" smtClean="0"/>
          </a:p>
          <a:p>
            <a:pPr>
              <a:spcBef>
                <a:spcPct val="0"/>
              </a:spcBef>
            </a:pPr>
            <a:endParaRPr lang="en-US" altLang="ja-JP" dirty="0" smtClean="0"/>
          </a:p>
          <a:p>
            <a:pPr>
              <a:spcBef>
                <a:spcPct val="0"/>
              </a:spcBef>
            </a:pPr>
            <a:r>
              <a:rPr lang="ja-JP" altLang="en-US" dirty="0" smtClean="0"/>
              <a:t>代わりに、すべてのプログラマにセキュアプログラミングを実施してもらい、</a:t>
            </a:r>
            <a:endParaRPr lang="en-US" altLang="ja-JP" dirty="0" smtClean="0"/>
          </a:p>
          <a:p>
            <a:pPr>
              <a:spcBef>
                <a:spcPct val="0"/>
              </a:spcBef>
            </a:pPr>
            <a:r>
              <a:rPr lang="ja-JP" altLang="en-US" dirty="0" smtClean="0"/>
              <a:t>ドキュメントレビューとコードレビューは少数精鋭のセキュリティ専門組織を作って、</a:t>
            </a:r>
            <a:endParaRPr lang="en-US" altLang="ja-JP" dirty="0" smtClean="0"/>
          </a:p>
          <a:p>
            <a:pPr>
              <a:spcBef>
                <a:spcPct val="0"/>
              </a:spcBef>
            </a:pPr>
            <a:r>
              <a:rPr lang="ja-JP" altLang="en-US" dirty="0" smtClean="0"/>
              <a:t>専門組織が多数のソフトウェア開発プロジェクトにレビューサービスを提供する形にしています。</a:t>
            </a:r>
            <a:endParaRPr lang="en-US" altLang="ja-JP" dirty="0" smtClean="0"/>
          </a:p>
          <a:p>
            <a:pPr>
              <a:spcBef>
                <a:spcPct val="0"/>
              </a:spcBef>
            </a:pPr>
            <a:endParaRPr lang="en-US" altLang="ja-JP" dirty="0" smtClean="0"/>
          </a:p>
          <a:p>
            <a:pPr>
              <a:spcBef>
                <a:spcPct val="0"/>
              </a:spcBef>
            </a:pPr>
            <a:r>
              <a:rPr lang="ja-JP" altLang="en-US" dirty="0" smtClean="0"/>
              <a:t>セキュアプログラミングを実施してもらうために、</a:t>
            </a:r>
            <a:endParaRPr lang="en-US" altLang="ja-JP" dirty="0" smtClean="0"/>
          </a:p>
          <a:p>
            <a:pPr>
              <a:spcBef>
                <a:spcPct val="0"/>
              </a:spcBef>
            </a:pPr>
            <a:r>
              <a:rPr lang="ja-JP" altLang="en-US" dirty="0" smtClean="0"/>
              <a:t>すべてのプログラマには</a:t>
            </a:r>
            <a:r>
              <a:rPr lang="en-US" altLang="ja-JP" dirty="0" smtClean="0"/>
              <a:t>4</a:t>
            </a:r>
            <a:r>
              <a:rPr lang="ja-JP" altLang="en-US" dirty="0" smtClean="0"/>
              <a:t>時間のセキュアプログラミングセミナーを受講してもらっています。</a:t>
            </a:r>
            <a:endParaRPr lang="en-US" altLang="ja-JP" dirty="0" smtClean="0"/>
          </a:p>
          <a:p>
            <a:pPr>
              <a:spcBef>
                <a:spcPct val="0"/>
              </a:spcBef>
            </a:pPr>
            <a:r>
              <a:rPr lang="ja-JP" altLang="en-US" dirty="0" smtClean="0"/>
              <a:t>セキュアプログラミングはこの</a:t>
            </a:r>
            <a:r>
              <a:rPr lang="en-US" altLang="ja-JP" dirty="0" smtClean="0"/>
              <a:t>4</a:t>
            </a:r>
            <a:r>
              <a:rPr lang="ja-JP" altLang="en-US" dirty="0" smtClean="0"/>
              <a:t>時間コースでなんとか始めることができます。</a:t>
            </a:r>
            <a:endParaRPr lang="en-US" altLang="ja-JP" dirty="0" smtClean="0"/>
          </a:p>
          <a:p>
            <a:pPr>
              <a:spcBef>
                <a:spcPct val="0"/>
              </a:spcBef>
            </a:pPr>
            <a:endParaRPr lang="en-US" altLang="ja-JP" dirty="0" smtClean="0"/>
          </a:p>
          <a:p>
            <a:pPr>
              <a:spcBef>
                <a:spcPct val="0"/>
              </a:spcBef>
            </a:pPr>
            <a:r>
              <a:rPr lang="ja-JP" altLang="en-US" dirty="0" smtClean="0"/>
              <a:t>一方ドキュメントレビュー、コードレビューについては高度なセキュリティの知識が必要となりますので、</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ja-JP" dirty="0" smtClean="0"/>
              <a:t>4</a:t>
            </a:r>
            <a:r>
              <a:rPr lang="ja-JP" altLang="en-US" dirty="0" smtClean="0"/>
              <a:t>カ月間のセキュリティレビュアー養成トレーニングプログラムを用意しています。</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ja-JP" altLang="en-US" dirty="0" smtClean="0"/>
              <a:t>言うまでもありませんが、すべての開発者に</a:t>
            </a:r>
            <a:r>
              <a:rPr lang="en-US" altLang="ja-JP" dirty="0" smtClean="0"/>
              <a:t>4</a:t>
            </a:r>
            <a:r>
              <a:rPr lang="ja-JP" altLang="en-US" dirty="0" smtClean="0"/>
              <a:t>ヶ月のトレーニングプログラムを受けてもらうのは不可能ですので、</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ja-JP" altLang="en-US" dirty="0" smtClean="0"/>
              <a:t>少数精鋭のセキュリティ専門組織のメンバーを対象にこのトレーニングプログラム実施しています。</a:t>
            </a:r>
            <a:endParaRPr lang="en-US" altLang="ja-JP" dirty="0" smtClean="0"/>
          </a:p>
          <a:p>
            <a:pPr>
              <a:spcBef>
                <a:spcPct val="0"/>
              </a:spcBef>
            </a:pPr>
            <a:r>
              <a:rPr lang="ja-JP" altLang="en-US" dirty="0" smtClean="0"/>
              <a:t>専門組織に教育投資を集中し、開発プロジェクトへのサービス提供という形で投資を回収しています。</a:t>
            </a:r>
            <a:endParaRPr lang="en-US" altLang="ja-JP" dirty="0" smtClean="0"/>
          </a:p>
          <a:p>
            <a:pPr>
              <a:spcBef>
                <a:spcPct val="0"/>
              </a:spcBef>
            </a:pPr>
            <a:endParaRPr lang="en-US" altLang="ja-JP" dirty="0" smtClean="0"/>
          </a:p>
          <a:p>
            <a:pPr>
              <a:spcBef>
                <a:spcPct val="0"/>
              </a:spcBef>
            </a:pPr>
            <a:r>
              <a:rPr lang="ja-JP" altLang="en-US" dirty="0" smtClean="0"/>
              <a:t>このようにして、ソフトウェアへのセキュリティの作りこみを実現しています。</a:t>
            </a:r>
            <a:endParaRPr lang="en-US" altLang="ja-JP" dirty="0" smtClean="0"/>
          </a:p>
          <a:p>
            <a:pPr>
              <a:spcBef>
                <a:spcPct val="0"/>
              </a:spcBef>
            </a:pPr>
            <a:r>
              <a:rPr lang="ja-JP" altLang="en-US" dirty="0" smtClean="0"/>
              <a:t>このようなやり方を</a:t>
            </a:r>
            <a:r>
              <a:rPr lang="en-US" altLang="ja-JP" dirty="0" smtClean="0"/>
              <a:t>LWSSA1.0</a:t>
            </a:r>
            <a:r>
              <a:rPr lang="ja-JP" altLang="en-US" dirty="0" smtClean="0"/>
              <a:t>と呼んでいます。</a:t>
            </a:r>
            <a:endParaRPr lang="en-US" altLang="ja-JP" dirty="0" smtClean="0"/>
          </a:p>
          <a:p>
            <a:pPr>
              <a:spcBef>
                <a:spcPct val="0"/>
              </a:spcBef>
            </a:pPr>
            <a:endParaRPr lang="en-US" altLang="ja-JP" dirty="0" smtClean="0"/>
          </a:p>
          <a:p>
            <a:pPr>
              <a:spcBef>
                <a:spcPct val="0"/>
              </a:spcBef>
            </a:pPr>
            <a:r>
              <a:rPr lang="ja-JP" altLang="en-US" dirty="0" smtClean="0"/>
              <a:t>ではこの中身をもう少し見ていきたいと思います。トレーニングプログラムについては後半でご紹介します。</a:t>
            </a:r>
            <a:endParaRPr lang="en-US" altLang="ja-JP" dirty="0" smtClean="0"/>
          </a:p>
          <a:p>
            <a:pPr>
              <a:spcBef>
                <a:spcPct val="0"/>
              </a:spcBef>
            </a:pPr>
            <a:endParaRPr lang="en-US" altLang="ja-JP" dirty="0" smtClean="0"/>
          </a:p>
        </p:txBody>
      </p:sp>
      <p:sp>
        <p:nvSpPr>
          <p:cNvPr id="4" name="スライド番号プレースホルダ 3"/>
          <p:cNvSpPr>
            <a:spLocks noGrp="1"/>
          </p:cNvSpPr>
          <p:nvPr>
            <p:ph type="sldNum" sz="quarter" idx="10"/>
          </p:nvPr>
        </p:nvSpPr>
        <p:spPr/>
        <p:txBody>
          <a:bodyPr/>
          <a:lstStyle/>
          <a:p>
            <a:fld id="{F756E03D-788A-432C-B36F-F1BECD20CA54}" type="slidenum">
              <a:rPr lang="en-US" altLang="ja-JP" smtClean="0"/>
              <a:pPr/>
              <a:t>12</a:t>
            </a:fld>
            <a:endParaRPr lang="en-US"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ja-JP" altLang="en-US" dirty="0" smtClean="0"/>
              <a:t>まずは、セキュアプログラミングセミナーです。</a:t>
            </a:r>
            <a:endParaRPr lang="en-US" altLang="ja-JP" dirty="0" smtClean="0"/>
          </a:p>
          <a:p>
            <a:pPr marL="0" marR="0" lvl="1" indent="0" algn="l" defTabSz="914400" rtl="0" eaLnBrk="1" fontAlgn="auto" latinLnBrk="0" hangingPunct="1">
              <a:lnSpc>
                <a:spcPct val="100000"/>
              </a:lnSpc>
              <a:spcBef>
                <a:spcPct val="0"/>
              </a:spcBef>
              <a:spcAft>
                <a:spcPts val="0"/>
              </a:spcAft>
              <a:buClrTx/>
              <a:buSzTx/>
              <a:buFontTx/>
              <a:buNone/>
              <a:tabLst/>
              <a:defRPr/>
            </a:pPr>
            <a:endParaRPr lang="en-US" altLang="ja-JP" dirty="0" smtClean="0"/>
          </a:p>
          <a:p>
            <a:pPr marL="0" marR="0" lvl="1" indent="0" algn="l" defTabSz="914400" rtl="0" eaLnBrk="1" fontAlgn="auto" latinLnBrk="0" hangingPunct="1">
              <a:lnSpc>
                <a:spcPct val="100000"/>
              </a:lnSpc>
              <a:spcBef>
                <a:spcPct val="0"/>
              </a:spcBef>
              <a:spcAft>
                <a:spcPts val="0"/>
              </a:spcAft>
              <a:buClrTx/>
              <a:buSzTx/>
              <a:buFontTx/>
              <a:buNone/>
              <a:tabLst/>
              <a:defRPr/>
            </a:pPr>
            <a:r>
              <a:rPr lang="ja-JP" altLang="en-US" dirty="0" smtClean="0"/>
              <a:t>こちらは、セキュアプログラミングの基礎知識を身につけることを目的とした</a:t>
            </a:r>
            <a:r>
              <a:rPr lang="en-US" altLang="ja-JP" dirty="0" smtClean="0"/>
              <a:t>4</a:t>
            </a:r>
            <a:r>
              <a:rPr lang="ja-JP" altLang="en-US" dirty="0" smtClean="0"/>
              <a:t>時間の座学講座となります。</a:t>
            </a:r>
            <a:endParaRPr lang="en-US" altLang="ja-JP" dirty="0" smtClean="0"/>
          </a:p>
          <a:p>
            <a:pPr marL="0" marR="0" lvl="1" indent="0" algn="l" defTabSz="914400" rtl="0" eaLnBrk="1" fontAlgn="auto" latinLnBrk="0" hangingPunct="1">
              <a:lnSpc>
                <a:spcPct val="100000"/>
              </a:lnSpc>
              <a:spcBef>
                <a:spcPct val="0"/>
              </a:spcBef>
              <a:spcAft>
                <a:spcPts val="0"/>
              </a:spcAft>
              <a:buClrTx/>
              <a:buSzTx/>
              <a:buFontTx/>
              <a:buNone/>
              <a:tabLst/>
              <a:defRPr/>
            </a:pPr>
            <a:r>
              <a:rPr lang="en-US" altLang="ja-JP" dirty="0" smtClean="0"/>
              <a:t>4</a:t>
            </a:r>
            <a:r>
              <a:rPr lang="ja-JP" altLang="en-US" dirty="0" smtClean="0"/>
              <a:t>時間という短時間の講座となりますが効果は大きいと考えております。</a:t>
            </a:r>
            <a:endParaRPr lang="en-US" altLang="ja-JP" dirty="0" smtClean="0"/>
          </a:p>
          <a:p>
            <a:pPr marL="0" marR="0" lvl="1" indent="0" algn="l" defTabSz="914400" rtl="0" eaLnBrk="1" fontAlgn="auto" latinLnBrk="0" hangingPunct="1">
              <a:lnSpc>
                <a:spcPct val="100000"/>
              </a:lnSpc>
              <a:spcBef>
                <a:spcPct val="0"/>
              </a:spcBef>
              <a:spcAft>
                <a:spcPts val="0"/>
              </a:spcAft>
              <a:buClrTx/>
              <a:buSzTx/>
              <a:buFontTx/>
              <a:buNone/>
              <a:tabLst/>
              <a:defRPr/>
            </a:pPr>
            <a:r>
              <a:rPr lang="ja-JP" altLang="en-US" dirty="0" smtClean="0"/>
              <a:t>例えば、この講座を受けますと、先ほどご紹介した静的解析ツールの警告内容がある程度理解できるなどといった効果があります。</a:t>
            </a:r>
            <a:endParaRPr lang="en-US" altLang="ja-JP" dirty="0" smtClean="0"/>
          </a:p>
          <a:p>
            <a:pPr marL="0" marR="0" lvl="1" indent="0" algn="l" defTabSz="914400" rtl="0" eaLnBrk="1" fontAlgn="auto" latinLnBrk="0" hangingPunct="1">
              <a:lnSpc>
                <a:spcPct val="100000"/>
              </a:lnSpc>
              <a:spcBef>
                <a:spcPct val="0"/>
              </a:spcBef>
              <a:spcAft>
                <a:spcPts val="0"/>
              </a:spcAft>
              <a:buClrTx/>
              <a:buSzTx/>
              <a:buFontTx/>
              <a:buNone/>
              <a:tabLst/>
              <a:defRPr/>
            </a:pPr>
            <a:endParaRPr lang="en-US" altLang="ja-JP" dirty="0" smtClean="0"/>
          </a:p>
          <a:p>
            <a:pPr marL="0" marR="0" lvl="1" indent="0" algn="l" defTabSz="914400" rtl="0" eaLnBrk="1" fontAlgn="auto" latinLnBrk="0" hangingPunct="1">
              <a:lnSpc>
                <a:spcPct val="100000"/>
              </a:lnSpc>
              <a:spcBef>
                <a:spcPct val="0"/>
              </a:spcBef>
              <a:spcAft>
                <a:spcPts val="0"/>
              </a:spcAft>
              <a:buClrTx/>
              <a:buSzTx/>
              <a:buFontTx/>
              <a:buNone/>
              <a:tabLst/>
              <a:defRPr/>
            </a:pPr>
            <a:r>
              <a:rPr lang="ja-JP" altLang="en-US" dirty="0" smtClean="0"/>
              <a:t>また、こちらの講座はすべてのプログラマに受講を義務付けているとご説明しましたが、</a:t>
            </a:r>
            <a:endParaRPr lang="en-US" altLang="ja-JP" dirty="0" smtClean="0"/>
          </a:p>
          <a:p>
            <a:pPr marL="0" marR="0" lvl="1" indent="0" algn="l" defTabSz="914400" rtl="0" eaLnBrk="1" fontAlgn="auto" latinLnBrk="0" hangingPunct="1">
              <a:lnSpc>
                <a:spcPct val="100000"/>
              </a:lnSpc>
              <a:spcBef>
                <a:spcPct val="0"/>
              </a:spcBef>
              <a:spcAft>
                <a:spcPts val="0"/>
              </a:spcAft>
              <a:buClrTx/>
              <a:buSzTx/>
              <a:buFontTx/>
              <a:buNone/>
              <a:tabLst/>
              <a:defRPr/>
            </a:pPr>
            <a:r>
              <a:rPr lang="ja-JP" altLang="en-US" dirty="0" smtClean="0"/>
              <a:t>その理由として、まずプログラマは大量のソースコードを生産します。</a:t>
            </a:r>
            <a:endParaRPr lang="en-US" altLang="ja-JP" dirty="0" smtClean="0"/>
          </a:p>
          <a:p>
            <a:pPr marL="0" marR="0" lvl="1" indent="0" algn="l" defTabSz="914400" rtl="0" eaLnBrk="1" fontAlgn="auto" latinLnBrk="0" hangingPunct="1">
              <a:lnSpc>
                <a:spcPct val="100000"/>
              </a:lnSpc>
              <a:spcBef>
                <a:spcPct val="0"/>
              </a:spcBef>
              <a:spcAft>
                <a:spcPts val="0"/>
              </a:spcAft>
              <a:buClrTx/>
              <a:buSzTx/>
              <a:buFontTx/>
              <a:buNone/>
              <a:tabLst/>
              <a:defRPr/>
            </a:pPr>
            <a:r>
              <a:rPr lang="ja-JP" altLang="en-US" dirty="0" smtClean="0"/>
              <a:t>生産された大量のソースコードの中から脆弱性を見つけ出すのは効率が悪いので、ソースコードを生産するすべてのプログラマに</a:t>
            </a:r>
            <a:endParaRPr lang="en-US" altLang="ja-JP" dirty="0" smtClean="0"/>
          </a:p>
          <a:p>
            <a:pPr marL="0" marR="0" lvl="1" indent="0" algn="l" defTabSz="914400" rtl="0" eaLnBrk="1" fontAlgn="auto" latinLnBrk="0" hangingPunct="1">
              <a:lnSpc>
                <a:spcPct val="100000"/>
              </a:lnSpc>
              <a:spcBef>
                <a:spcPct val="0"/>
              </a:spcBef>
              <a:spcAft>
                <a:spcPts val="0"/>
              </a:spcAft>
              <a:buClrTx/>
              <a:buSzTx/>
              <a:buFontTx/>
              <a:buNone/>
              <a:tabLst/>
              <a:defRPr/>
            </a:pPr>
            <a:r>
              <a:rPr lang="ja-JP" altLang="en-US" dirty="0" smtClean="0"/>
              <a:t>セキュアプログラミングを理解してもらい最初からセキュアに実装するのが一番効率が良いからです。</a:t>
            </a:r>
            <a:endParaRPr lang="en-US" altLang="ja-JP" dirty="0" smtClean="0"/>
          </a:p>
          <a:p>
            <a:pPr marL="0" marR="0" lvl="1" indent="0" algn="l" defTabSz="914400" rtl="0" eaLnBrk="1" fontAlgn="auto" latinLnBrk="0" hangingPunct="1">
              <a:lnSpc>
                <a:spcPct val="100000"/>
              </a:lnSpc>
              <a:spcBef>
                <a:spcPct val="0"/>
              </a:spcBef>
              <a:spcAft>
                <a:spcPts val="0"/>
              </a:spcAft>
              <a:buClrTx/>
              <a:buSzTx/>
              <a:buFontTx/>
              <a:buNone/>
              <a:tabLst/>
              <a:defRPr/>
            </a:pPr>
            <a:endParaRPr lang="en-US" altLang="ja-JP" dirty="0" smtClean="0"/>
          </a:p>
          <a:p>
            <a:pPr marL="0" marR="0" lvl="1" indent="0" algn="l" defTabSz="914400" rtl="0" eaLnBrk="1" fontAlgn="auto" latinLnBrk="0" hangingPunct="1">
              <a:lnSpc>
                <a:spcPct val="100000"/>
              </a:lnSpc>
              <a:spcBef>
                <a:spcPct val="0"/>
              </a:spcBef>
              <a:spcAft>
                <a:spcPts val="0"/>
              </a:spcAft>
              <a:buClrTx/>
              <a:buSzTx/>
              <a:buFontTx/>
              <a:buNone/>
              <a:tabLst/>
              <a:defRPr/>
            </a:pPr>
            <a:r>
              <a:rPr lang="ja-JP" altLang="en-US" dirty="0" smtClean="0"/>
              <a:t>以上がセキュアプログラミングセミナーとなります。</a:t>
            </a:r>
            <a:endParaRPr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lang="ja-JP" altLang="en-US" dirty="0" smtClean="0"/>
              <a:t>次はセキュリティドキュメントレビューです。</a:t>
            </a:r>
            <a:endParaRPr lang="en-US" altLang="ja-JP" dirty="0" smtClean="0"/>
          </a:p>
          <a:p>
            <a:pPr>
              <a:spcBef>
                <a:spcPct val="0"/>
              </a:spcBef>
            </a:pPr>
            <a:r>
              <a:rPr lang="ja-JP" altLang="en-US" dirty="0" smtClean="0"/>
              <a:t>セキュリティドキュメントレビューは左の図のようなフローで実施します。</a:t>
            </a:r>
            <a:endParaRPr lang="en-US" altLang="ja-JP" dirty="0" smtClean="0"/>
          </a:p>
          <a:p>
            <a:pPr>
              <a:spcBef>
                <a:spcPct val="0"/>
              </a:spcBef>
            </a:pPr>
            <a:endParaRPr lang="en-US" altLang="ja-JP" dirty="0" smtClean="0"/>
          </a:p>
          <a:p>
            <a:pPr>
              <a:spcBef>
                <a:spcPct val="0"/>
              </a:spcBef>
            </a:pPr>
            <a:r>
              <a:rPr lang="ja-JP" altLang="en-US" dirty="0" smtClean="0"/>
              <a:t>まず、製品の開発者は、製品開発グループとは別にあるセキュリティ専門組織に設計ドキュメントを提出します。</a:t>
            </a:r>
            <a:endParaRPr lang="en-US" altLang="ja-JP" dirty="0" smtClean="0"/>
          </a:p>
          <a:p>
            <a:pPr>
              <a:spcBef>
                <a:spcPct val="0"/>
              </a:spcBef>
            </a:pPr>
            <a:r>
              <a:rPr lang="ja-JP" altLang="en-US" dirty="0" smtClean="0"/>
              <a:t>セキュリティ専門組織は受け取った設計ドキュメントに対してセキュリティレビューを実施します。</a:t>
            </a:r>
            <a:endParaRPr lang="en-US" altLang="ja-JP" dirty="0" smtClean="0"/>
          </a:p>
          <a:p>
            <a:pPr>
              <a:spcBef>
                <a:spcPct val="0"/>
              </a:spcBef>
            </a:pPr>
            <a:endParaRPr lang="en-US" altLang="ja-JP" dirty="0" smtClean="0"/>
          </a:p>
          <a:p>
            <a:pPr>
              <a:spcBef>
                <a:spcPct val="0"/>
              </a:spcBef>
            </a:pPr>
            <a:r>
              <a:rPr lang="ja-JP" altLang="en-US" dirty="0" smtClean="0"/>
              <a:t>セキュリティレビューの結果を報告書という形にまとめ、開発者に提出します。</a:t>
            </a:r>
            <a:endParaRPr lang="en-US" altLang="ja-JP" dirty="0" smtClean="0"/>
          </a:p>
          <a:p>
            <a:pPr>
              <a:spcBef>
                <a:spcPct val="0"/>
              </a:spcBef>
            </a:pPr>
            <a:r>
              <a:rPr lang="ja-JP" altLang="en-US" dirty="0" smtClean="0"/>
              <a:t>この報告書には、レビューで見つかった問題点、そしてその対策方法について記載してあるものです。</a:t>
            </a:r>
            <a:endParaRPr lang="en-US" altLang="ja-JP" dirty="0" smtClean="0"/>
          </a:p>
          <a:p>
            <a:pPr>
              <a:spcBef>
                <a:spcPct val="0"/>
              </a:spcBef>
            </a:pPr>
            <a:endParaRPr lang="en-US" altLang="ja-JP" dirty="0" smtClean="0"/>
          </a:p>
          <a:p>
            <a:pPr>
              <a:spcBef>
                <a:spcPct val="0"/>
              </a:spcBef>
            </a:pPr>
            <a:r>
              <a:rPr lang="ja-JP" altLang="en-US" dirty="0" smtClean="0"/>
              <a:t>開発者は報告された問題点について対策を実施し、対策した内容を報告書に追記し、セキュリティ専門組織に</a:t>
            </a:r>
            <a:endParaRPr lang="en-US" altLang="ja-JP" dirty="0" smtClean="0"/>
          </a:p>
          <a:p>
            <a:pPr>
              <a:spcBef>
                <a:spcPct val="0"/>
              </a:spcBef>
            </a:pPr>
            <a:r>
              <a:rPr lang="ja-JP" altLang="en-US" dirty="0" smtClean="0"/>
              <a:t>対して返信します。</a:t>
            </a:r>
            <a:endParaRPr lang="en-US" altLang="ja-JP" dirty="0" smtClean="0"/>
          </a:p>
          <a:p>
            <a:pPr>
              <a:spcBef>
                <a:spcPct val="0"/>
              </a:spcBef>
            </a:pPr>
            <a:r>
              <a:rPr lang="ja-JP" altLang="en-US" dirty="0" smtClean="0"/>
              <a:t>セキュリティ専門組織は受け取った報告書から実施された対策が妥当かどうか判断し、判断結果を報告書に</a:t>
            </a:r>
            <a:endParaRPr lang="en-US" altLang="ja-JP" dirty="0" smtClean="0"/>
          </a:p>
          <a:p>
            <a:pPr>
              <a:spcBef>
                <a:spcPct val="0"/>
              </a:spcBef>
            </a:pPr>
            <a:r>
              <a:rPr lang="ja-JP" altLang="en-US" dirty="0" smtClean="0"/>
              <a:t>追記して開発者に返信します。</a:t>
            </a:r>
            <a:endParaRPr lang="en-US" altLang="ja-JP" dirty="0" smtClean="0"/>
          </a:p>
          <a:p>
            <a:pPr>
              <a:spcBef>
                <a:spcPct val="0"/>
              </a:spcBef>
            </a:pPr>
            <a:endParaRPr lang="en-US" altLang="ja-JP" dirty="0" smtClean="0"/>
          </a:p>
          <a:p>
            <a:pPr>
              <a:spcBef>
                <a:spcPct val="0"/>
              </a:spcBef>
            </a:pPr>
            <a:r>
              <a:rPr lang="ja-JP" altLang="en-US" dirty="0" smtClean="0"/>
              <a:t>このフローを回し、見つかった脆弱性・問題点が対策されるまで追跡します。</a:t>
            </a:r>
            <a:endParaRPr lang="en-US" altLang="ja-JP" dirty="0" smtClean="0"/>
          </a:p>
          <a:p>
            <a:pPr>
              <a:spcBef>
                <a:spcPct val="0"/>
              </a:spcBef>
            </a:pPr>
            <a:endParaRPr lang="en-US" altLang="ja-JP" dirty="0" smtClean="0"/>
          </a:p>
          <a:p>
            <a:pPr>
              <a:spcBef>
                <a:spcPct val="0"/>
              </a:spcBef>
            </a:pPr>
            <a:r>
              <a:rPr lang="ja-JP" altLang="en-US" dirty="0" smtClean="0"/>
              <a:t>この方法の良いところは、セキュリティ専門組織がレビューし、問題点からその対策方法まで報告書としてまとめて</a:t>
            </a:r>
            <a:endParaRPr lang="en-US" altLang="ja-JP" dirty="0" smtClean="0"/>
          </a:p>
          <a:p>
            <a:pPr>
              <a:spcBef>
                <a:spcPct val="0"/>
              </a:spcBef>
            </a:pPr>
            <a:r>
              <a:rPr lang="ja-JP" altLang="en-US" dirty="0" smtClean="0"/>
              <a:t>開発者に提供しますので、開発者はセキュリティについてあまり気にしなくて良く、開発に専念できるのです。</a:t>
            </a:r>
            <a:endParaRPr lang="en-US" altLang="ja-JP" dirty="0" smtClean="0"/>
          </a:p>
          <a:p>
            <a:pPr>
              <a:spcBef>
                <a:spcPct val="0"/>
              </a:spcBef>
            </a:pPr>
            <a:endParaRPr lang="en-US" altLang="ja-JP" dirty="0" smtClean="0"/>
          </a:p>
          <a:p>
            <a:pPr>
              <a:spcBef>
                <a:spcPct val="0"/>
              </a:spcBef>
            </a:pPr>
            <a:r>
              <a:rPr lang="ja-JP" altLang="en-US" dirty="0" smtClean="0"/>
              <a:t>セキュリティ専門組織が設計ドキュメントに対して行うレビューには、</a:t>
            </a:r>
            <a:r>
              <a:rPr lang="en-US" altLang="ja-JP" dirty="0" smtClean="0"/>
              <a:t>Microsoft SDL</a:t>
            </a:r>
            <a:r>
              <a:rPr lang="ja-JP" altLang="en-US" dirty="0" smtClean="0"/>
              <a:t>の脅威分析手法を</a:t>
            </a:r>
            <a:endParaRPr lang="en-US" altLang="ja-JP" dirty="0" smtClean="0"/>
          </a:p>
          <a:p>
            <a:pPr>
              <a:spcBef>
                <a:spcPct val="0"/>
              </a:spcBef>
            </a:pPr>
            <a:r>
              <a:rPr lang="ja-JP" altLang="en-US" dirty="0" smtClean="0"/>
              <a:t>超簡素化した独自のレビュー手法で行っています。このレビュー手法について少しご説明します。</a:t>
            </a:r>
            <a:endParaRPr lang="en-US" altLang="ja-JP" dirty="0" smtClean="0"/>
          </a:p>
          <a:p>
            <a:pPr>
              <a:spcBef>
                <a:spcPct val="0"/>
              </a:spcBef>
            </a:pPr>
            <a:endParaRPr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まず、準備するものです。</a:t>
            </a:r>
            <a:endParaRPr kumimoji="1" lang="en-US" altLang="ja-JP" dirty="0" smtClean="0"/>
          </a:p>
          <a:p>
            <a:endParaRPr kumimoji="1" lang="en-US" altLang="ja-JP" dirty="0" smtClean="0"/>
          </a:p>
          <a:p>
            <a:r>
              <a:rPr kumimoji="1" lang="ja-JP" altLang="en-US" dirty="0" smtClean="0"/>
              <a:t>こういった形の脅威分析表を用意します。</a:t>
            </a:r>
            <a:endParaRPr kumimoji="1" lang="en-US" altLang="ja-JP" dirty="0" smtClean="0"/>
          </a:p>
          <a:p>
            <a:endParaRPr kumimoji="1" lang="en-US" altLang="ja-JP" dirty="0" smtClean="0"/>
          </a:p>
          <a:p>
            <a:r>
              <a:rPr kumimoji="1" lang="ja-JP" altLang="en-US" dirty="0" smtClean="0"/>
              <a:t>見つけた脅威、そして脅威が顕在化する条件をまとめていきます。</a:t>
            </a:r>
            <a:endParaRPr kumimoji="1" lang="en-US" altLang="ja-JP" dirty="0" smtClean="0"/>
          </a:p>
          <a:p>
            <a:r>
              <a:rPr kumimoji="1" lang="ja-JP" altLang="en-US" dirty="0" smtClean="0"/>
              <a:t>いわば、セキュリティのカルテのようなものです。</a:t>
            </a:r>
            <a:endParaRPr kumimoji="1" lang="en-US" altLang="ja-JP" dirty="0" smtClean="0"/>
          </a:p>
          <a:p>
            <a:r>
              <a:rPr kumimoji="1" lang="ja-JP" altLang="en-US" dirty="0" smtClean="0"/>
              <a:t>すべてのドキュメントの脅威分析を１つの脅威分析表にまとめます。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F756E03D-788A-432C-B36F-F1BECD20CA54}" type="slidenum">
              <a:rPr lang="en-US" altLang="ja-JP" smtClean="0"/>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さて、用意した脅威分析表を用いて脅威を見つけるという作業に入ります。</a:t>
            </a:r>
            <a:endParaRPr kumimoji="1" lang="en-US" altLang="ja-JP" dirty="0" smtClean="0"/>
          </a:p>
          <a:p>
            <a:r>
              <a:rPr kumimoji="1" lang="ja-JP" altLang="en-US" dirty="0" smtClean="0"/>
              <a:t>具体的には、気になるキーワードや文章を、ドキュメント中から見つけ、脅威分析表に転記します。</a:t>
            </a:r>
            <a:endParaRPr kumimoji="1" lang="en-US" altLang="ja-JP" dirty="0" smtClean="0"/>
          </a:p>
          <a:p>
            <a:endParaRPr kumimoji="1" lang="en-US" altLang="ja-JP" dirty="0" smtClean="0"/>
          </a:p>
          <a:p>
            <a:r>
              <a:rPr kumimoji="1" lang="en-US" altLang="ja-JP" dirty="0" smtClean="0"/>
              <a:t>[ENTER]</a:t>
            </a:r>
          </a:p>
          <a:p>
            <a:r>
              <a:rPr lang="ja-JP" altLang="en-US" dirty="0" smtClean="0"/>
              <a:t>例えば、これは設計ドキュメントの実例です。ここに「検索ボタン」、というキーワードがあります。</a:t>
            </a:r>
          </a:p>
          <a:p>
            <a:endParaRPr lang="en-US" altLang="ja-JP" dirty="0" smtClean="0"/>
          </a:p>
          <a:p>
            <a:r>
              <a:rPr lang="en-US" altLang="ja-JP" dirty="0" smtClean="0"/>
              <a:t>[ENTER]</a:t>
            </a:r>
          </a:p>
          <a:p>
            <a:r>
              <a:rPr lang="ja-JP" altLang="en-US" dirty="0" smtClean="0"/>
              <a:t>この、</a:t>
            </a:r>
            <a:r>
              <a:rPr lang="en-US" altLang="ja-JP" dirty="0" smtClean="0"/>
              <a:t>”</a:t>
            </a:r>
            <a:r>
              <a:rPr lang="ja-JP" altLang="en-US" dirty="0" smtClean="0"/>
              <a:t>検索</a:t>
            </a:r>
            <a:r>
              <a:rPr lang="en-US" altLang="ja-JP" dirty="0" smtClean="0"/>
              <a:t>”</a:t>
            </a:r>
            <a:r>
              <a:rPr lang="ja-JP" altLang="en-US" dirty="0" smtClean="0"/>
              <a:t>、という単語から、</a:t>
            </a:r>
            <a:r>
              <a:rPr lang="en-US" altLang="ja-JP" dirty="0" smtClean="0"/>
              <a:t>SQL</a:t>
            </a:r>
            <a:r>
              <a:rPr lang="ja-JP" altLang="en-US" dirty="0" smtClean="0"/>
              <a:t>インジェクション、というセキュリティ問題を連想できます。</a:t>
            </a:r>
          </a:p>
          <a:p>
            <a:r>
              <a:rPr lang="ja-JP" altLang="en-US" dirty="0" smtClean="0"/>
              <a:t>そこで、検索ボタン、というキーワードを脅威分析表に記載します。</a:t>
            </a:r>
          </a:p>
          <a:p>
            <a:endParaRPr lang="ja-JP" altLang="en-US" dirty="0" smtClean="0"/>
          </a:p>
          <a:p>
            <a:r>
              <a:rPr lang="ja-JP" altLang="en-US" dirty="0" smtClean="0"/>
              <a:t>ここで、検索ボタンから</a:t>
            </a:r>
            <a:r>
              <a:rPr lang="en-US" altLang="ja-JP" dirty="0" smtClean="0"/>
              <a:t>SQL</a:t>
            </a:r>
            <a:r>
              <a:rPr lang="ja-JP" altLang="en-US" dirty="0" smtClean="0"/>
              <a:t>インジェクションを連想できるためには、それなりのスキルが必要となりますが、</a:t>
            </a:r>
            <a:endParaRPr lang="en-US" altLang="ja-JP" dirty="0" smtClean="0"/>
          </a:p>
          <a:p>
            <a:r>
              <a:rPr lang="ja-JP" altLang="en-US" dirty="0" smtClean="0"/>
              <a:t>このスキルは後で説明いたします、教育プログラムによって、この連想スキルを身につけます。</a:t>
            </a:r>
          </a:p>
          <a:p>
            <a:endParaRPr lang="en-US" altLang="ja-JP" dirty="0" smtClean="0"/>
          </a:p>
          <a:p>
            <a:r>
              <a:rPr lang="ja-JP" altLang="en-US" dirty="0" smtClean="0"/>
              <a:t>さて、まだこの段階では、なにか問題が起こるかもしれない、という段階にすぎません。</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F756E03D-788A-432C-B36F-F1BECD20CA54}" type="slidenum">
              <a:rPr lang="en-US" altLang="ja-JP" smtClean="0"/>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0000" lnSpcReduction="20000"/>
          </a:bodyPr>
          <a:lstStyle/>
          <a:p>
            <a:r>
              <a:rPr kumimoji="1" lang="ja-JP" altLang="en-US" dirty="0" smtClean="0"/>
              <a:t>次に、脅威と、その脅威の顕在化条件をまとめます。</a:t>
            </a:r>
            <a:endParaRPr kumimoji="1" lang="en-US" altLang="ja-JP" dirty="0" smtClean="0"/>
          </a:p>
          <a:p>
            <a:endParaRPr kumimoji="1" lang="en-US" altLang="ja-JP" dirty="0" smtClean="0"/>
          </a:p>
          <a:p>
            <a:r>
              <a:rPr lang="ja-JP" altLang="en-US" dirty="0" smtClean="0"/>
              <a:t>検索ボタン、というキーワードから、脅威と条件を連想してまとめます。</a:t>
            </a:r>
          </a:p>
          <a:p>
            <a:endParaRPr lang="ja-JP" altLang="en-US" dirty="0" smtClean="0"/>
          </a:p>
          <a:p>
            <a:r>
              <a:rPr lang="ja-JP" altLang="en-US" dirty="0" smtClean="0"/>
              <a:t>まず、攻撃者の立場になって、攻撃者がやりそうなことを連想して記入します。例えば「ユーザー入力文字列に特殊文字を入れてしまったら」と記入します。</a:t>
            </a:r>
            <a:endParaRPr lang="en-US" altLang="ja-JP" dirty="0" smtClean="0"/>
          </a:p>
          <a:p>
            <a:r>
              <a:rPr lang="ja-JP" altLang="en-US" dirty="0" smtClean="0"/>
              <a:t>または、製品開発者の立場になって、開発者がやりそうな設計や実装を連想して記入します。例えば「</a:t>
            </a:r>
            <a:r>
              <a:rPr lang="en-US" altLang="ja-JP" dirty="0" smtClean="0"/>
              <a:t>SQL</a:t>
            </a:r>
            <a:r>
              <a:rPr lang="ja-JP" altLang="en-US" dirty="0" smtClean="0"/>
              <a:t>文を（プレースホルダでなくて）文字列連結で組み立てていたら」と記入します。</a:t>
            </a:r>
          </a:p>
          <a:p>
            <a:r>
              <a:rPr lang="ja-JP" altLang="en-US" dirty="0" smtClean="0"/>
              <a:t>これらを条件、またはコンディション、と呼んでいます。識別子としてそれぞれに</a:t>
            </a:r>
            <a:r>
              <a:rPr lang="en-US" altLang="ja-JP" dirty="0" smtClean="0"/>
              <a:t>CD-03</a:t>
            </a:r>
            <a:r>
              <a:rPr lang="ja-JP" altLang="en-US" dirty="0" smtClean="0"/>
              <a:t>、</a:t>
            </a:r>
            <a:r>
              <a:rPr lang="en-US" altLang="ja-JP" dirty="0" smtClean="0"/>
              <a:t>CD-04</a:t>
            </a:r>
            <a:r>
              <a:rPr lang="ja-JP" altLang="en-US" dirty="0" smtClean="0"/>
              <a:t>と記入しています。</a:t>
            </a:r>
          </a:p>
          <a:p>
            <a:endParaRPr lang="ja-JP" altLang="en-US" dirty="0" smtClean="0"/>
          </a:p>
          <a:p>
            <a:r>
              <a:rPr lang="ja-JP" altLang="en-US" dirty="0" smtClean="0"/>
              <a:t>次に、被害者の立場になって、起こって欲しくないことを連想し記入します。例えば「</a:t>
            </a:r>
            <a:r>
              <a:rPr lang="en-US" altLang="ja-JP" dirty="0" smtClean="0"/>
              <a:t>SQL</a:t>
            </a:r>
            <a:r>
              <a:rPr lang="ja-JP" altLang="en-US" dirty="0" smtClean="0"/>
              <a:t>インジェクションで</a:t>
            </a:r>
            <a:r>
              <a:rPr lang="en-US" altLang="ja-JP" dirty="0" smtClean="0"/>
              <a:t>DB</a:t>
            </a:r>
            <a:r>
              <a:rPr lang="ja-JP" altLang="en-US" dirty="0" err="1" smtClean="0"/>
              <a:t>が破</a:t>
            </a:r>
            <a:r>
              <a:rPr lang="ja-JP" altLang="en-US" dirty="0" smtClean="0"/>
              <a:t>壊されてしまう」と記入します。</a:t>
            </a:r>
          </a:p>
          <a:p>
            <a:r>
              <a:rPr lang="ja-JP" altLang="en-US" dirty="0" smtClean="0"/>
              <a:t>これを脅威、スレットと呼んでいます。識別子として</a:t>
            </a:r>
            <a:r>
              <a:rPr lang="en-US" altLang="ja-JP" dirty="0" smtClean="0"/>
              <a:t>TH-04</a:t>
            </a:r>
            <a:r>
              <a:rPr lang="ja-JP" altLang="en-US" dirty="0" smtClean="0"/>
              <a:t>と記入します。</a:t>
            </a:r>
            <a:endParaRPr lang="en-US" altLang="ja-JP" dirty="0" smtClean="0"/>
          </a:p>
          <a:p>
            <a:endParaRPr lang="ja-JP" altLang="en-US" dirty="0" smtClean="0"/>
          </a:p>
          <a:p>
            <a:r>
              <a:rPr lang="ja-JP" altLang="en-US" dirty="0" smtClean="0"/>
              <a:t>ここで、脅威と条件の違いですが、脅威は被害内容の記述であることに対し、条件のほうは攻撃者の行為、または製品の設計や実装を表す記述となります。</a:t>
            </a:r>
          </a:p>
          <a:p>
            <a:endParaRPr lang="ja-JP" altLang="en-US" dirty="0" smtClean="0"/>
          </a:p>
          <a:p>
            <a:r>
              <a:rPr lang="ja-JP" altLang="en-US" dirty="0" smtClean="0"/>
              <a:t>さて脅威と条件が出てきましたら、脅威が顕在化する条件を記入します。</a:t>
            </a:r>
          </a:p>
          <a:p>
            <a:r>
              <a:rPr lang="ja-JP" altLang="en-US" dirty="0" smtClean="0"/>
              <a:t>例えば、この</a:t>
            </a:r>
            <a:r>
              <a:rPr lang="en-US" altLang="ja-JP" dirty="0" smtClean="0"/>
              <a:t>TH-04 </a:t>
            </a:r>
            <a:r>
              <a:rPr lang="ja-JP" altLang="en-US" dirty="0" smtClean="0"/>
              <a:t>「</a:t>
            </a:r>
            <a:r>
              <a:rPr lang="en-US" altLang="ja-JP" dirty="0" smtClean="0"/>
              <a:t>SQL</a:t>
            </a:r>
            <a:r>
              <a:rPr lang="ja-JP" altLang="en-US" dirty="0" smtClean="0"/>
              <a:t>インジェクションで</a:t>
            </a:r>
            <a:r>
              <a:rPr lang="en-US" altLang="ja-JP" dirty="0" smtClean="0"/>
              <a:t>DB</a:t>
            </a:r>
            <a:r>
              <a:rPr lang="ja-JP" altLang="en-US" dirty="0" err="1" smtClean="0"/>
              <a:t>が破</a:t>
            </a:r>
            <a:r>
              <a:rPr lang="ja-JP" altLang="en-US" dirty="0" smtClean="0"/>
              <a:t>壊されてしまう」という脅威は、</a:t>
            </a:r>
            <a:endParaRPr lang="en-US" altLang="ja-JP" dirty="0" smtClean="0"/>
          </a:p>
          <a:p>
            <a:r>
              <a:rPr lang="en-US" altLang="ja-JP" dirty="0" smtClean="0"/>
              <a:t>CD-03 </a:t>
            </a:r>
            <a:r>
              <a:rPr lang="ja-JP" altLang="en-US" dirty="0" smtClean="0"/>
              <a:t>「ユーザー入力文字列に特殊文字を入れてしまったら」と、</a:t>
            </a:r>
            <a:endParaRPr lang="en-US" altLang="ja-JP" dirty="0" smtClean="0"/>
          </a:p>
          <a:p>
            <a:r>
              <a:rPr lang="en-US" altLang="ja-JP" dirty="0" smtClean="0"/>
              <a:t>CD-04</a:t>
            </a:r>
            <a:r>
              <a:rPr lang="ja-JP" altLang="en-US" dirty="0" smtClean="0"/>
              <a:t>「</a:t>
            </a:r>
            <a:r>
              <a:rPr lang="en-US" altLang="ja-JP" dirty="0" smtClean="0"/>
              <a:t>SQL</a:t>
            </a:r>
            <a:r>
              <a:rPr lang="ja-JP" altLang="en-US" dirty="0" smtClean="0"/>
              <a:t>文を（プレースホルダでなくて）文字列連結で組み立てていたら」、</a:t>
            </a:r>
            <a:endParaRPr lang="en-US" altLang="ja-JP" dirty="0" smtClean="0"/>
          </a:p>
          <a:p>
            <a:r>
              <a:rPr lang="ja-JP" altLang="en-US" dirty="0" smtClean="0"/>
              <a:t>という条件が同時に成立したときに顕在化しますので、</a:t>
            </a:r>
            <a:r>
              <a:rPr lang="en-US" altLang="ja-JP" dirty="0" smtClean="0"/>
              <a:t>TH-04</a:t>
            </a:r>
            <a:r>
              <a:rPr lang="ja-JP" altLang="en-US" dirty="0" smtClean="0"/>
              <a:t>の右に</a:t>
            </a:r>
            <a:r>
              <a:rPr lang="en-US" altLang="ja-JP" dirty="0" smtClean="0"/>
              <a:t>AND(CD-03, CD-04)</a:t>
            </a:r>
            <a:r>
              <a:rPr lang="ja-JP" altLang="en-US" dirty="0" smtClean="0"/>
              <a:t>と記載します。</a:t>
            </a:r>
          </a:p>
          <a:p>
            <a:endParaRPr lang="ja-JP" altLang="en-US" dirty="0" smtClean="0"/>
          </a:p>
          <a:p>
            <a:r>
              <a:rPr lang="ja-JP" altLang="en-US" dirty="0" smtClean="0"/>
              <a:t>これは、</a:t>
            </a:r>
            <a:r>
              <a:rPr lang="en-US" altLang="ja-JP" dirty="0" smtClean="0"/>
              <a:t>CD-03</a:t>
            </a:r>
            <a:r>
              <a:rPr lang="ja-JP" altLang="en-US" dirty="0" smtClean="0"/>
              <a:t>と</a:t>
            </a:r>
            <a:r>
              <a:rPr lang="en-US" altLang="ja-JP" dirty="0" smtClean="0"/>
              <a:t>CD-04</a:t>
            </a:r>
            <a:r>
              <a:rPr lang="ja-JP" altLang="en-US" dirty="0" smtClean="0"/>
              <a:t>が実際に起こりえるときに、</a:t>
            </a:r>
            <a:r>
              <a:rPr lang="en-US" altLang="ja-JP" dirty="0" smtClean="0"/>
              <a:t>TH-04</a:t>
            </a:r>
            <a:r>
              <a:rPr lang="ja-JP" altLang="en-US" dirty="0" smtClean="0"/>
              <a:t>が実際に起きてしまう、ということあらわしています。</a:t>
            </a:r>
          </a:p>
          <a:p>
            <a:r>
              <a:rPr lang="ja-JP" altLang="en-US" dirty="0" smtClean="0"/>
              <a:t>ですから、</a:t>
            </a:r>
            <a:r>
              <a:rPr lang="en-US" altLang="ja-JP" dirty="0" smtClean="0"/>
              <a:t>CD-03</a:t>
            </a:r>
            <a:r>
              <a:rPr lang="ja-JP" altLang="en-US" dirty="0" smtClean="0"/>
              <a:t>および</a:t>
            </a:r>
            <a:r>
              <a:rPr lang="en-US" altLang="ja-JP" dirty="0" smtClean="0"/>
              <a:t>CD-04</a:t>
            </a:r>
            <a:r>
              <a:rPr lang="ja-JP" altLang="en-US" dirty="0" smtClean="0"/>
              <a:t>が実際に起こるかどうかを確認することが、脆弱性があるかどうかを確認することであり、</a:t>
            </a:r>
          </a:p>
          <a:p>
            <a:r>
              <a:rPr lang="en-US" altLang="ja-JP" dirty="0" smtClean="0"/>
              <a:t>CD-03</a:t>
            </a:r>
            <a:r>
              <a:rPr lang="ja-JP" altLang="en-US" dirty="0" smtClean="0"/>
              <a:t>または</a:t>
            </a:r>
            <a:r>
              <a:rPr lang="en-US" altLang="ja-JP" dirty="0" smtClean="0"/>
              <a:t>CD-04</a:t>
            </a:r>
            <a:r>
              <a:rPr lang="ja-JP" altLang="en-US" dirty="0" smtClean="0"/>
              <a:t>が起こらないように対策してしまうことがセキュリティ対策、ということになります。</a:t>
            </a:r>
          </a:p>
          <a:p>
            <a:endParaRPr lang="ja-JP" altLang="en-US" dirty="0" smtClean="0"/>
          </a:p>
          <a:p>
            <a:r>
              <a:rPr lang="ja-JP" altLang="en-US" dirty="0" smtClean="0"/>
              <a:t>これらのことを連想する順序は任意です。脅威、条件のこういった関係を構築できれば</a:t>
            </a:r>
            <a:r>
              <a:rPr lang="en-US" altLang="ja-JP" dirty="0" smtClean="0"/>
              <a:t>OK</a:t>
            </a:r>
            <a:r>
              <a:rPr lang="ja-JP" altLang="en-US" dirty="0" smtClean="0"/>
              <a:t>です。</a:t>
            </a:r>
          </a:p>
          <a:p>
            <a:r>
              <a:rPr lang="ja-JP" altLang="en-US" dirty="0" smtClean="0"/>
              <a:t>これらの脅威、条件の考え方は</a:t>
            </a:r>
            <a:r>
              <a:rPr lang="en-US" altLang="ja-JP" dirty="0" smtClean="0"/>
              <a:t>Microsoft Press</a:t>
            </a:r>
            <a:r>
              <a:rPr lang="ja-JP" altLang="en-US" dirty="0" smtClean="0"/>
              <a:t>の脅威モデル、という本を参考にしてください。</a:t>
            </a:r>
          </a:p>
          <a:p>
            <a:r>
              <a:rPr lang="ja-JP" altLang="en-US" dirty="0" smtClean="0"/>
              <a:t>この本の中に、脅威ツリーという作図の方法が出てきますが、</a:t>
            </a:r>
            <a:endParaRPr lang="en-US" altLang="ja-JP" dirty="0" smtClean="0"/>
          </a:p>
          <a:p>
            <a:r>
              <a:rPr lang="en-US" altLang="ja-JP" dirty="0" smtClean="0"/>
              <a:t>[ENTER]</a:t>
            </a:r>
          </a:p>
          <a:p>
            <a:r>
              <a:rPr lang="ja-JP" altLang="en-US" dirty="0" smtClean="0"/>
              <a:t>ここでは脅威ツリーを（</a:t>
            </a:r>
            <a:r>
              <a:rPr lang="en-US" altLang="ja-JP" dirty="0" smtClean="0"/>
              <a:t>AND(CD-03,CD-04</a:t>
            </a:r>
            <a:r>
              <a:rPr lang="ja-JP" altLang="en-US" dirty="0" smtClean="0"/>
              <a:t>）あたりを指して）テキストで表現することで、ドキュメントコストを最小化する工夫をしています。</a:t>
            </a:r>
            <a:endParaRPr lang="en-US" altLang="ja-JP" dirty="0" smtClean="0"/>
          </a:p>
          <a:p>
            <a:endParaRPr lang="ja-JP" altLang="en-US" dirty="0" smtClean="0"/>
          </a:p>
          <a:p>
            <a:r>
              <a:rPr lang="ja-JP" altLang="en-US" dirty="0" smtClean="0"/>
              <a:t>ちなみにここでの「脅威」という言葉の意味は、</a:t>
            </a:r>
            <a:r>
              <a:rPr lang="en-US" altLang="ja-JP" dirty="0" smtClean="0"/>
              <a:t>Microsoft</a:t>
            </a:r>
            <a:r>
              <a:rPr lang="ja-JP" altLang="en-US" dirty="0" smtClean="0"/>
              <a:t>のこの脅威モデル本中と同様の意味で使っております。</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F756E03D-788A-432C-B36F-F1BECD20CA54}" type="slidenum">
              <a:rPr lang="en-US" altLang="ja-JP" smtClean="0"/>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脅威分析表をまとめた結果、脅威が顕在化する条件がありそうとなりましたら、</a:t>
            </a:r>
            <a:endParaRPr kumimoji="1" lang="en-US" altLang="ja-JP" dirty="0" smtClean="0"/>
          </a:p>
          <a:p>
            <a:r>
              <a:rPr kumimoji="1" lang="ja-JP" altLang="en-US" dirty="0" smtClean="0"/>
              <a:t>報告書に問題点を記載します。</a:t>
            </a:r>
            <a:endParaRPr kumimoji="1" lang="en-US" altLang="ja-JP" dirty="0" smtClean="0"/>
          </a:p>
          <a:p>
            <a:endParaRPr kumimoji="1" lang="en-US" altLang="ja-JP" dirty="0" smtClean="0"/>
          </a:p>
          <a:p>
            <a:r>
              <a:rPr kumimoji="1" lang="ja-JP" altLang="en-US" dirty="0" smtClean="0"/>
              <a:t>報告書には開発者にわかりやすいように、問題点、そしてその対策方法について記載します。</a:t>
            </a:r>
            <a:endParaRPr kumimoji="1" lang="en-US" altLang="ja-JP" dirty="0" smtClean="0"/>
          </a:p>
          <a:p>
            <a:r>
              <a:rPr kumimoji="1" lang="ja-JP" altLang="en-US" dirty="0" smtClean="0"/>
              <a:t>報告書を受け取った開発者は、対策もしくは問題点への質問などをその下に記載していきます。</a:t>
            </a:r>
            <a:endParaRPr kumimoji="1" lang="en-US" altLang="ja-JP" dirty="0" smtClean="0"/>
          </a:p>
          <a:p>
            <a:r>
              <a:rPr kumimoji="1" lang="ja-JP" altLang="en-US" dirty="0" smtClean="0"/>
              <a:t>問題点がなくなったと確認できるまでこれを繰り返します。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さて、ドキュメントレビューには更なる効率化の方法がありますので、ご紹介いたします。</a:t>
            </a:r>
            <a:endParaRPr kumimoji="1" lang="en-US" altLang="ja-JP" dirty="0" smtClean="0"/>
          </a:p>
          <a:p>
            <a:endParaRPr kumimoji="1" lang="en-US" altLang="ja-JP" dirty="0" smtClean="0"/>
          </a:p>
          <a:p>
            <a:r>
              <a:rPr kumimoji="1" lang="ja-JP" altLang="en-US" dirty="0" smtClean="0"/>
              <a:t>ドキュメントレビューにあたっては、要求仕様書や各種設計書など沢山のドキュメントをレビューしていく必要がございます。</a:t>
            </a:r>
            <a:endParaRPr kumimoji="1" lang="en-US" altLang="ja-JP" dirty="0" smtClean="0"/>
          </a:p>
          <a:p>
            <a:r>
              <a:rPr kumimoji="1" lang="ja-JP" altLang="en-US" dirty="0" smtClean="0"/>
              <a:t>それらすべてのドキュメントに事細かく目を通してレビューしていくのはコストが沢山かかってしまいます。</a:t>
            </a:r>
            <a:endParaRPr kumimoji="1" lang="en-US" altLang="ja-JP" dirty="0" smtClean="0"/>
          </a:p>
          <a:p>
            <a:r>
              <a:rPr kumimoji="1" lang="ja-JP" altLang="en-US" dirty="0" smtClean="0"/>
              <a:t>ですが、このような方法で効率良くレビューを実施できます。</a:t>
            </a:r>
            <a:endParaRPr kumimoji="1" lang="en-US" altLang="ja-JP" dirty="0" smtClean="0"/>
          </a:p>
          <a:p>
            <a:endParaRPr kumimoji="1" lang="en-US" altLang="ja-JP" dirty="0" smtClean="0"/>
          </a:p>
          <a:p>
            <a:r>
              <a:rPr kumimoji="1" lang="ja-JP" altLang="en-US" dirty="0" smtClean="0"/>
              <a:t>まず、製品開発プロジェクトから最初に要求仕様書を提出してもらい、レビューを実施したとします。</a:t>
            </a:r>
            <a:endParaRPr kumimoji="1" lang="en-US" altLang="ja-JP" dirty="0" smtClean="0"/>
          </a:p>
          <a:p>
            <a:r>
              <a:rPr kumimoji="1" lang="ja-JP" altLang="en-US" dirty="0" smtClean="0"/>
              <a:t>レビューを実施している中でその製品に関する情報が先ほどの脅威分析表に記載されたりし、レビュアーの知識として</a:t>
            </a:r>
            <a:endParaRPr kumimoji="1" lang="en-US" altLang="ja-JP" dirty="0" smtClean="0"/>
          </a:p>
          <a:p>
            <a:r>
              <a:rPr kumimoji="1" lang="ja-JP" altLang="en-US" dirty="0" smtClean="0"/>
              <a:t>溜まっていきます。その知識から、次に提出されてくるドキュメントのうち、セキュリティ上関係ない部分をバッサリ除外</a:t>
            </a:r>
            <a:endParaRPr kumimoji="1" lang="en-US" altLang="ja-JP" dirty="0" smtClean="0"/>
          </a:p>
          <a:p>
            <a:r>
              <a:rPr kumimoji="1" lang="ja-JP" altLang="en-US" dirty="0" smtClean="0"/>
              <a:t>することが可能です。そのレビュー結果からその次提出されてくるドキュメントから関係ない部分を除外できます。</a:t>
            </a:r>
            <a:endParaRPr kumimoji="1" lang="en-US" altLang="ja-JP" dirty="0" smtClean="0"/>
          </a:p>
          <a:p>
            <a:endParaRPr kumimoji="1" lang="en-US" altLang="ja-JP" dirty="0" smtClean="0"/>
          </a:p>
          <a:p>
            <a:r>
              <a:rPr kumimoji="1" lang="ja-JP" altLang="en-US" dirty="0" smtClean="0"/>
              <a:t>開発が進むにつれてドキュメントの量も増えてきたりしますが、セキュリティに関係ある記述はドキュメントのほんの一部です。</a:t>
            </a:r>
            <a:endParaRPr kumimoji="1" lang="en-US" altLang="ja-JP" dirty="0" smtClean="0"/>
          </a:p>
          <a:p>
            <a:r>
              <a:rPr kumimoji="1" lang="ja-JP" altLang="en-US" dirty="0" smtClean="0"/>
              <a:t>製品開発の最初からレビューを実施していくことで、効率良くレビューすることが可能となるわけです。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lang="ja-JP" altLang="en-US" dirty="0" smtClean="0"/>
              <a:t>デモいかがでしたでしょうか？</a:t>
            </a:r>
            <a:endParaRPr lang="en-US" altLang="ja-JP" dirty="0" smtClean="0"/>
          </a:p>
          <a:p>
            <a:pPr>
              <a:spcBef>
                <a:spcPct val="0"/>
              </a:spcBef>
            </a:pPr>
            <a:r>
              <a:rPr lang="ja-JP" altLang="en-US" dirty="0" smtClean="0"/>
              <a:t>脆弱性が悪意ある人に簡単に見つけ出され、そして簡単に攻撃されてしまうことがおわかりいただけたかと思います。</a:t>
            </a:r>
            <a:endParaRPr lang="en-US" altLang="ja-JP" dirty="0" smtClean="0"/>
          </a:p>
          <a:p>
            <a:pPr>
              <a:spcBef>
                <a:spcPct val="0"/>
              </a:spcBef>
            </a:pPr>
            <a:r>
              <a:rPr lang="ja-JP" altLang="en-US" dirty="0" smtClean="0"/>
              <a:t>それでは、ここからは私たちが行ってきている製品セキュリティについての取り組みについてご説明させて頂きます。</a:t>
            </a:r>
            <a:endParaRPr lang="en-US" altLang="ja-JP" dirty="0" smtClean="0"/>
          </a:p>
          <a:p>
            <a:pPr>
              <a:spcBef>
                <a:spcPct val="0"/>
              </a:spcBef>
            </a:pPr>
            <a:endParaRPr lang="en-US" altLang="ja-JP" dirty="0" smtClean="0"/>
          </a:p>
          <a:p>
            <a:pPr>
              <a:spcBef>
                <a:spcPct val="0"/>
              </a:spcBef>
            </a:pPr>
            <a:r>
              <a:rPr lang="ja-JP" altLang="en-US" dirty="0" smtClean="0"/>
              <a:t>説明の順番ですが、</a:t>
            </a:r>
            <a:endParaRPr lang="en-US" altLang="ja-JP" dirty="0" smtClean="0"/>
          </a:p>
          <a:p>
            <a:pPr>
              <a:spcBef>
                <a:spcPct val="0"/>
              </a:spcBef>
            </a:pP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ja-JP" altLang="en-US" dirty="0" smtClean="0"/>
              <a:t>まず最初に、ライトウェイトなセキュリティの作りこみアプローチについてお話します。</a:t>
            </a:r>
            <a:endParaRPr lang="en-US" altLang="ja-JP" dirty="0" smtClean="0"/>
          </a:p>
          <a:p>
            <a:pPr>
              <a:spcBef>
                <a:spcPct val="0"/>
              </a:spcBef>
            </a:pPr>
            <a:r>
              <a:rPr lang="ja-JP" altLang="en-US" dirty="0" smtClean="0"/>
              <a:t>これは私たちの活動の基本的な考え方で、</a:t>
            </a:r>
            <a:r>
              <a:rPr lang="en-US" altLang="ja-JP" dirty="0" smtClean="0"/>
              <a:t>LWSSA</a:t>
            </a:r>
            <a:r>
              <a:rPr lang="ja-JP" altLang="en-US" dirty="0" smtClean="0"/>
              <a:t>と呼んでいます。</a:t>
            </a:r>
            <a:endParaRPr lang="en-US" altLang="ja-JP" dirty="0" smtClean="0"/>
          </a:p>
          <a:p>
            <a:pPr>
              <a:spcBef>
                <a:spcPct val="0"/>
              </a:spcBef>
            </a:pPr>
            <a:endParaRPr lang="en-US" altLang="ja-JP" dirty="0" smtClean="0"/>
          </a:p>
          <a:p>
            <a:pPr>
              <a:spcBef>
                <a:spcPct val="0"/>
              </a:spcBef>
            </a:pPr>
            <a:r>
              <a:rPr lang="ja-JP" altLang="en-US" dirty="0" smtClean="0"/>
              <a:t>次に、セキュリティ専門組織によるセキュリティの作りこみについてお話します。</a:t>
            </a:r>
            <a:endParaRPr lang="en-US" altLang="ja-JP" dirty="0" smtClean="0"/>
          </a:p>
          <a:p>
            <a:pPr>
              <a:spcBef>
                <a:spcPct val="0"/>
              </a:spcBef>
            </a:pPr>
            <a:r>
              <a:rPr lang="ja-JP" altLang="en-US" dirty="0" smtClean="0"/>
              <a:t>これはライトウェイトアプローチの最初の取り組みでして、</a:t>
            </a:r>
            <a:r>
              <a:rPr lang="en-US" altLang="ja-JP" dirty="0" smtClean="0"/>
              <a:t>LWSSA1.0</a:t>
            </a:r>
            <a:r>
              <a:rPr lang="ja-JP" altLang="en-US" dirty="0" smtClean="0"/>
              <a:t>と呼んでいます。</a:t>
            </a:r>
            <a:endParaRPr lang="en-US" altLang="ja-JP" dirty="0" smtClean="0"/>
          </a:p>
          <a:p>
            <a:pPr>
              <a:spcBef>
                <a:spcPct val="0"/>
              </a:spcBef>
            </a:pPr>
            <a:endParaRPr lang="en-US" altLang="ja-JP" dirty="0" smtClean="0"/>
          </a:p>
          <a:p>
            <a:pPr>
              <a:spcBef>
                <a:spcPct val="0"/>
              </a:spcBef>
            </a:pPr>
            <a:r>
              <a:rPr lang="ja-JP" altLang="en-US" dirty="0" smtClean="0"/>
              <a:t>最後に、セキュリティ専門組織ではなく、ソフトウェア開発者自身によるセキュリティの作りこみについてお話します。</a:t>
            </a:r>
            <a:endParaRPr lang="en-US" altLang="ja-JP" dirty="0" smtClean="0"/>
          </a:p>
          <a:p>
            <a:pPr>
              <a:spcBef>
                <a:spcPct val="0"/>
              </a:spcBef>
            </a:pPr>
            <a:r>
              <a:rPr lang="ja-JP" altLang="en-US" dirty="0" smtClean="0"/>
              <a:t>これは</a:t>
            </a:r>
            <a:r>
              <a:rPr lang="en-US" altLang="ja-JP" dirty="0" smtClean="0"/>
              <a:t>LWSSA1.0</a:t>
            </a:r>
            <a:r>
              <a:rPr lang="ja-JP" altLang="en-US" dirty="0" smtClean="0"/>
              <a:t>の拡張にあたり、</a:t>
            </a:r>
            <a:r>
              <a:rPr lang="en-US" altLang="ja-JP" dirty="0" smtClean="0"/>
              <a:t>LWSSA2.0</a:t>
            </a:r>
            <a:r>
              <a:rPr lang="ja-JP" altLang="en-US" dirty="0" smtClean="0"/>
              <a:t>と呼んでいます。</a:t>
            </a:r>
            <a:endParaRPr lang="en-US" altLang="ja-JP" dirty="0" smtClean="0"/>
          </a:p>
          <a:p>
            <a:pPr>
              <a:spcBef>
                <a:spcPct val="0"/>
              </a:spcBef>
            </a:pPr>
            <a:r>
              <a:rPr lang="ja-JP" altLang="en-US" dirty="0" smtClean="0"/>
              <a:t>現在、私たちは</a:t>
            </a:r>
            <a:r>
              <a:rPr lang="en-US" altLang="ja-JP" dirty="0" smtClean="0"/>
              <a:t>LWSSA2.0</a:t>
            </a:r>
            <a:r>
              <a:rPr lang="ja-JP" altLang="en-US" dirty="0" smtClean="0"/>
              <a:t>を実施しています。</a:t>
            </a:r>
            <a:endParaRPr lang="en-US" altLang="ja-JP" dirty="0" smtClean="0"/>
          </a:p>
          <a:p>
            <a:pPr>
              <a:spcBef>
                <a:spcPct val="0"/>
              </a:spcBef>
            </a:pPr>
            <a:endParaRPr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lang="ja-JP" altLang="en-US" dirty="0" smtClean="0"/>
              <a:t>続いて、セキュリティコードレビューです。</a:t>
            </a:r>
            <a:endParaRPr lang="en-US" altLang="ja-JP" dirty="0" smtClean="0"/>
          </a:p>
          <a:p>
            <a:pPr>
              <a:spcBef>
                <a:spcPct val="0"/>
              </a:spcBef>
            </a:pPr>
            <a:endParaRPr lang="en-US" altLang="ja-JP" dirty="0" smtClean="0"/>
          </a:p>
          <a:p>
            <a:pPr>
              <a:spcBef>
                <a:spcPct val="0"/>
              </a:spcBef>
            </a:pPr>
            <a:r>
              <a:rPr lang="ja-JP" altLang="en-US" dirty="0" smtClean="0"/>
              <a:t>セキュリティコードレビューも先ほどのドキュメントレビューとほぼ同じフローで実施します。</a:t>
            </a:r>
            <a:endParaRPr lang="en-US" altLang="ja-JP" dirty="0" smtClean="0"/>
          </a:p>
          <a:p>
            <a:pPr>
              <a:spcBef>
                <a:spcPct val="0"/>
              </a:spcBef>
            </a:pPr>
            <a:r>
              <a:rPr lang="ja-JP" altLang="en-US" dirty="0" smtClean="0"/>
              <a:t>ドキュメントレビューと違う点は、開発者から提供されるドキュメント量がソースコードとなった</a:t>
            </a:r>
            <a:endParaRPr lang="en-US" altLang="ja-JP" dirty="0" smtClean="0"/>
          </a:p>
          <a:p>
            <a:pPr>
              <a:spcBef>
                <a:spcPct val="0"/>
              </a:spcBef>
            </a:pPr>
            <a:r>
              <a:rPr lang="ja-JP" altLang="en-US" dirty="0" smtClean="0"/>
              <a:t>ことで大量のドキュメントとなっている点と、レビューに際してコードレビューツールを活用</a:t>
            </a:r>
            <a:endParaRPr lang="en-US" altLang="ja-JP" dirty="0" smtClean="0"/>
          </a:p>
          <a:p>
            <a:pPr>
              <a:spcBef>
                <a:spcPct val="0"/>
              </a:spcBef>
            </a:pPr>
            <a:r>
              <a:rPr lang="ja-JP" altLang="en-US" dirty="0" smtClean="0"/>
              <a:t>するという点です。</a:t>
            </a:r>
            <a:endParaRPr lang="en-US" altLang="ja-JP" dirty="0" smtClean="0"/>
          </a:p>
          <a:p>
            <a:pPr>
              <a:spcBef>
                <a:spcPct val="0"/>
              </a:spcBef>
            </a:pP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ja-JP" altLang="en-US" sz="1200" dirty="0" smtClean="0"/>
              <a:t>セキュリティ専門組織は静的コード解析ツールを使って提出されたソースコードをスキャンします。</a:t>
            </a:r>
            <a:endParaRPr lang="en-US" altLang="ja-JP" sz="1200" dirty="0" smtClean="0"/>
          </a:p>
          <a:p>
            <a:r>
              <a:rPr lang="ja-JP" altLang="en-US" sz="1200" dirty="0" smtClean="0"/>
              <a:t>ツールの出力をレビューし、精査したうえで、対策提案を含めた報告書を開発者に渡します。</a:t>
            </a:r>
            <a:endParaRPr lang="en-US" altLang="ja-JP" sz="1200" dirty="0" smtClean="0"/>
          </a:p>
          <a:p>
            <a:pPr>
              <a:spcBef>
                <a:spcPct val="0"/>
              </a:spcBef>
            </a:pPr>
            <a:r>
              <a:rPr lang="ja-JP" altLang="en-US" baseline="0" dirty="0" smtClean="0"/>
              <a:t>報告書には、ドキュメントレビューと同じく、問題点とその対策方法について記載します。</a:t>
            </a:r>
            <a:endParaRPr lang="en-US" altLang="ja-JP" baseline="0" dirty="0" smtClean="0"/>
          </a:p>
          <a:p>
            <a:pPr>
              <a:spcBef>
                <a:spcPct val="0"/>
              </a:spcBef>
            </a:pPr>
            <a:endParaRPr lang="en-US" altLang="ja-JP" baseline="0" dirty="0" smtClean="0"/>
          </a:p>
          <a:p>
            <a:pPr>
              <a:spcBef>
                <a:spcPct val="0"/>
              </a:spcBef>
            </a:pPr>
            <a:r>
              <a:rPr lang="ja-JP" altLang="en-US" baseline="0" dirty="0" smtClean="0"/>
              <a:t>これを受け開発者は、対策提案に基づきソースコードを修正します。</a:t>
            </a:r>
            <a:endParaRPr lang="en-US" altLang="ja-JP" baseline="0" dirty="0" smtClean="0"/>
          </a:p>
          <a:p>
            <a:pPr>
              <a:spcBef>
                <a:spcPct val="0"/>
              </a:spcBef>
            </a:pPr>
            <a:r>
              <a:rPr lang="ja-JP" altLang="en-US" baseline="0" dirty="0" smtClean="0"/>
              <a:t>そして対策実施内容を記載した報告書と新しいソースコードを返します。</a:t>
            </a:r>
            <a:endParaRPr lang="en-US" altLang="ja-JP" baseline="0" dirty="0" smtClean="0"/>
          </a:p>
          <a:p>
            <a:pPr>
              <a:spcBef>
                <a:spcPct val="0"/>
              </a:spcBef>
            </a:pPr>
            <a:endParaRPr lang="en-US" altLang="ja-JP" dirty="0" smtClean="0"/>
          </a:p>
          <a:p>
            <a:pPr>
              <a:spcBef>
                <a:spcPct val="0"/>
              </a:spcBef>
            </a:pPr>
            <a:r>
              <a:rPr lang="ja-JP" altLang="en-US" dirty="0" smtClean="0"/>
              <a:t>そしてセキュリティ専門組織は、対策内容が妥当であるかをレビューします。</a:t>
            </a:r>
            <a:endParaRPr lang="en-US" altLang="ja-JP" dirty="0" smtClean="0"/>
          </a:p>
          <a:p>
            <a:pPr>
              <a:spcBef>
                <a:spcPct val="0"/>
              </a:spcBef>
            </a:pPr>
            <a:endParaRPr lang="en-US" altLang="ja-JP" dirty="0" smtClean="0"/>
          </a:p>
          <a:p>
            <a:r>
              <a:rPr lang="ja-JP" altLang="en-US" dirty="0" smtClean="0"/>
              <a:t>このフローを</a:t>
            </a:r>
            <a:r>
              <a:rPr lang="ja-JP" altLang="en-US" sz="1200" dirty="0" smtClean="0"/>
              <a:t>見つかった脆弱性が対策されるまで追跡します。</a:t>
            </a:r>
            <a:endParaRPr lang="en-US" altLang="ja-JP" sz="1200" dirty="0" smtClean="0"/>
          </a:p>
          <a:p>
            <a:endParaRPr lang="en-US" altLang="ja-JP" sz="1200"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さて、私たちはソースコードのレビューにツールを利用しているわけですが、</a:t>
            </a:r>
            <a:endParaRPr kumimoji="1" lang="en-US" altLang="ja-JP" dirty="0" smtClean="0"/>
          </a:p>
          <a:p>
            <a:r>
              <a:rPr kumimoji="1" lang="ja-JP" altLang="en-US" dirty="0" smtClean="0"/>
              <a:t>ツールの必要性についてご説明しておきます。</a:t>
            </a:r>
            <a:endParaRPr kumimoji="1" lang="en-US" altLang="ja-JP" dirty="0" smtClean="0"/>
          </a:p>
          <a:p>
            <a:endParaRPr kumimoji="1" lang="en-US" altLang="ja-JP" dirty="0" smtClean="0"/>
          </a:p>
          <a:p>
            <a:r>
              <a:rPr kumimoji="1" lang="ja-JP" altLang="en-US" dirty="0" smtClean="0"/>
              <a:t>弊社はソースコードのレビューに際してツール導入前までは人力でレビューを行っていました。</a:t>
            </a:r>
            <a:endParaRPr kumimoji="1" lang="en-US" altLang="ja-JP" dirty="0" smtClean="0"/>
          </a:p>
          <a:p>
            <a:r>
              <a:rPr kumimoji="1" lang="ja-JP" altLang="en-US" dirty="0" smtClean="0"/>
              <a:t>これはその時の実績値となりますが、</a:t>
            </a:r>
            <a:endParaRPr kumimoji="1" lang="en-US" altLang="ja-JP" dirty="0" smtClean="0"/>
          </a:p>
          <a:p>
            <a:r>
              <a:rPr kumimoji="1" lang="ja-JP" altLang="en-US" dirty="0" smtClean="0"/>
              <a:t>まず、</a:t>
            </a:r>
            <a:r>
              <a:rPr kumimoji="1" lang="en-US" altLang="ja-JP" dirty="0" smtClean="0"/>
              <a:t>40</a:t>
            </a:r>
            <a:r>
              <a:rPr kumimoji="1" lang="ja-JP" altLang="en-US" dirty="0" smtClean="0"/>
              <a:t>万行程度のソースコードに対して</a:t>
            </a:r>
            <a:r>
              <a:rPr kumimoji="1" lang="en-US" altLang="ja-JP" dirty="0" smtClean="0"/>
              <a:t>3</a:t>
            </a:r>
            <a:r>
              <a:rPr kumimoji="1" lang="ja-JP" altLang="en-US" dirty="0" smtClean="0"/>
              <a:t>人のセキュリティ専門知識をもったレビュアーで</a:t>
            </a:r>
            <a:endParaRPr kumimoji="1" lang="en-US" altLang="ja-JP" dirty="0" smtClean="0"/>
          </a:p>
          <a:p>
            <a:r>
              <a:rPr kumimoji="1" lang="en-US" altLang="ja-JP" dirty="0" smtClean="0"/>
              <a:t>3.5</a:t>
            </a:r>
            <a:r>
              <a:rPr kumimoji="1" lang="ja-JP" altLang="en-US" dirty="0" smtClean="0"/>
              <a:t>日かけてレビューを実施したところ、たったの</a:t>
            </a:r>
            <a:r>
              <a:rPr kumimoji="1" lang="en-US" altLang="ja-JP" dirty="0" smtClean="0"/>
              <a:t>4280</a:t>
            </a:r>
            <a:r>
              <a:rPr kumimoji="1" lang="ja-JP" altLang="en-US" dirty="0" smtClean="0"/>
              <a:t>行、全体の</a:t>
            </a:r>
            <a:r>
              <a:rPr kumimoji="1" lang="en-US" altLang="ja-JP" dirty="0" smtClean="0"/>
              <a:t>1%</a:t>
            </a:r>
            <a:r>
              <a:rPr kumimoji="1" lang="ja-JP" altLang="en-US" dirty="0" smtClean="0"/>
              <a:t>程度しかレビューできませんでした。</a:t>
            </a:r>
            <a:endParaRPr kumimoji="1" lang="en-US" altLang="ja-JP" dirty="0" smtClean="0"/>
          </a:p>
          <a:p>
            <a:endParaRPr kumimoji="1" lang="en-US" altLang="ja-JP" dirty="0" smtClean="0"/>
          </a:p>
          <a:p>
            <a:r>
              <a:rPr kumimoji="1" lang="ja-JP" altLang="en-US" dirty="0" smtClean="0"/>
              <a:t>これからわかることは人力のコードレビューにはカバレッジの面で限界があるということです。</a:t>
            </a:r>
            <a:endParaRPr kumimoji="1" lang="en-US" altLang="ja-JP" dirty="0" smtClean="0"/>
          </a:p>
          <a:p>
            <a:r>
              <a:rPr kumimoji="1" lang="ja-JP" altLang="en-US" dirty="0" smtClean="0"/>
              <a:t>そこで、コードレビューツールの登場です。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私たちがコードレビューツールを導入するにあたって、そもそもコードレビューツールの検出精度はどの程度なのかという疑問が起こりました。</a:t>
            </a:r>
            <a:endParaRPr kumimoji="1" lang="en-US" altLang="ja-JP" dirty="0" smtClean="0"/>
          </a:p>
          <a:p>
            <a:r>
              <a:rPr kumimoji="1" lang="ja-JP" altLang="en-US" dirty="0" smtClean="0"/>
              <a:t>そこで、まずコードレビューツールの検出精度を測る目的で、この表のような脆弱性を意図的に仕込んだコードに対して</a:t>
            </a:r>
            <a:endParaRPr kumimoji="1" lang="en-US" altLang="ja-JP" dirty="0" smtClean="0"/>
          </a:p>
          <a:p>
            <a:r>
              <a:rPr kumimoji="1" lang="ja-JP" altLang="en-US" dirty="0" smtClean="0"/>
              <a:t>候補となった</a:t>
            </a:r>
            <a:r>
              <a:rPr kumimoji="1" lang="en-US" altLang="ja-JP" dirty="0" smtClean="0"/>
              <a:t>2</a:t>
            </a:r>
            <a:r>
              <a:rPr kumimoji="1" lang="ja-JP" altLang="en-US" dirty="0" smtClean="0"/>
              <a:t>製品でスキャンさせました。</a:t>
            </a:r>
            <a:endParaRPr kumimoji="1" lang="ja-JP" altLang="en-US" dirty="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結果としては、</a:t>
            </a:r>
            <a:r>
              <a:rPr kumimoji="1" lang="en-US" altLang="ja-JP" dirty="0" smtClean="0"/>
              <a:t>25%</a:t>
            </a:r>
            <a:r>
              <a:rPr kumimoji="1" lang="ja-JP" altLang="en-US" dirty="0" smtClean="0"/>
              <a:t>の脆弱性を検知することができました。</a:t>
            </a:r>
            <a:endParaRPr kumimoji="1" lang="en-US" altLang="ja-JP" dirty="0" smtClean="0"/>
          </a:p>
          <a:p>
            <a:r>
              <a:rPr kumimoji="1" lang="ja-JP" altLang="en-US" dirty="0" smtClean="0"/>
              <a:t>これは裏を返せば、</a:t>
            </a:r>
            <a:r>
              <a:rPr kumimoji="1" lang="en-US" altLang="ja-JP" dirty="0" smtClean="0"/>
              <a:t>75%</a:t>
            </a:r>
            <a:r>
              <a:rPr kumimoji="1" lang="ja-JP" altLang="en-US" dirty="0" smtClean="0"/>
              <a:t>の脆弱性は発見できなかったということになります。</a:t>
            </a:r>
            <a:endParaRPr kumimoji="1" lang="en-US" altLang="ja-JP" dirty="0" smtClean="0"/>
          </a:p>
          <a:p>
            <a:endParaRPr kumimoji="1" lang="en-US" altLang="ja-JP" dirty="0" smtClean="0"/>
          </a:p>
          <a:p>
            <a:r>
              <a:rPr kumimoji="1" lang="ja-JP" altLang="en-US" dirty="0" smtClean="0"/>
              <a:t>性能を測った</a:t>
            </a:r>
            <a:r>
              <a:rPr kumimoji="1" lang="en-US" altLang="ja-JP" dirty="0" smtClean="0"/>
              <a:t>2</a:t>
            </a:r>
            <a:r>
              <a:rPr kumimoji="1" lang="ja-JP" altLang="en-US" dirty="0" smtClean="0"/>
              <a:t>製品ともにほぼ同等の結果となりました。</a:t>
            </a:r>
            <a:endParaRPr kumimoji="1" lang="en-US" altLang="ja-JP" dirty="0" smtClean="0"/>
          </a:p>
          <a:p>
            <a:r>
              <a:rPr kumimoji="1" lang="ja-JP" altLang="en-US" dirty="0" smtClean="0"/>
              <a:t>つまり、これが</a:t>
            </a:r>
            <a:r>
              <a:rPr kumimoji="1" lang="en-US" altLang="ja-JP" dirty="0" smtClean="0"/>
              <a:t>2006</a:t>
            </a:r>
            <a:r>
              <a:rPr kumimoji="1" lang="ja-JP" altLang="en-US" dirty="0" smtClean="0"/>
              <a:t>年時点のソースコード解析テクノロジの限界であると判断したわけです。</a:t>
            </a:r>
            <a:endParaRPr kumimoji="1" lang="en-US" altLang="ja-JP" dirty="0" smtClean="0"/>
          </a:p>
          <a:p>
            <a:endParaRPr kumimoji="1" lang="en-US" altLang="ja-JP" dirty="0" smtClean="0"/>
          </a:p>
          <a:p>
            <a:r>
              <a:rPr kumimoji="1" lang="ja-JP" altLang="en-US" dirty="0" smtClean="0"/>
              <a:t>しかし、それでも私たちはコードレビューツールを使っています。その訳はと言いますと</a:t>
            </a:r>
            <a:r>
              <a:rPr kumimoji="1" lang="en-US" altLang="ja-JP" dirty="0" smtClean="0"/>
              <a:t>…</a:t>
            </a:r>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ツールと人力では、レビューできるコードのカバレッジが大きく違うというところにあります。</a:t>
            </a:r>
            <a:endParaRPr kumimoji="1" lang="en-US" altLang="ja-JP" dirty="0" smtClean="0"/>
          </a:p>
          <a:p>
            <a:endParaRPr kumimoji="1" lang="en-US" altLang="ja-JP" dirty="0" smtClean="0"/>
          </a:p>
          <a:p>
            <a:r>
              <a:rPr kumimoji="1" lang="ja-JP" altLang="en-US" dirty="0" smtClean="0"/>
              <a:t>下のグラフをご覧頂きたいのですが、</a:t>
            </a:r>
            <a:endParaRPr kumimoji="1" lang="en-US" altLang="ja-JP" dirty="0" smtClean="0"/>
          </a:p>
          <a:p>
            <a:r>
              <a:rPr kumimoji="1" lang="ja-JP" altLang="en-US" dirty="0" smtClean="0"/>
              <a:t>このグラフの縦軸が検出率、横軸がコードカバレッジとしますと、</a:t>
            </a:r>
            <a:endParaRPr kumimoji="1" lang="en-US" altLang="ja-JP" dirty="0" smtClean="0"/>
          </a:p>
          <a:p>
            <a:r>
              <a:rPr kumimoji="1" lang="ja-JP" altLang="en-US" dirty="0" smtClean="0"/>
              <a:t>まず、人力で発見できる脆弱性は、仮に人間は</a:t>
            </a:r>
            <a:r>
              <a:rPr kumimoji="1" lang="en-US" altLang="ja-JP" dirty="0" smtClean="0"/>
              <a:t>100%</a:t>
            </a:r>
            <a:r>
              <a:rPr kumimoji="1" lang="ja-JP" altLang="en-US" dirty="0" err="1" smtClean="0"/>
              <a:t>の検</a:t>
            </a:r>
            <a:r>
              <a:rPr kumimoji="1" lang="ja-JP" altLang="en-US" dirty="0" smtClean="0"/>
              <a:t>出率としたとしても、コードカバレッジは</a:t>
            </a:r>
            <a:endParaRPr kumimoji="1" lang="en-US" altLang="ja-JP" dirty="0" smtClean="0"/>
          </a:p>
          <a:p>
            <a:r>
              <a:rPr kumimoji="1" lang="ja-JP" altLang="en-US" dirty="0" smtClean="0"/>
              <a:t>先ほどの実績値から全体の</a:t>
            </a:r>
            <a:r>
              <a:rPr kumimoji="1" lang="en-US" altLang="ja-JP" dirty="0" smtClean="0"/>
              <a:t>1%</a:t>
            </a:r>
            <a:r>
              <a:rPr kumimoji="1" lang="ja-JP" altLang="en-US" dirty="0" smtClean="0"/>
              <a:t>となり、グラフ中のこの赤い部分となります。</a:t>
            </a:r>
            <a:endParaRPr kumimoji="1" lang="en-US" altLang="ja-JP" dirty="0" smtClean="0"/>
          </a:p>
          <a:p>
            <a:endParaRPr kumimoji="1" lang="en-US" altLang="ja-JP" dirty="0" smtClean="0"/>
          </a:p>
          <a:p>
            <a:r>
              <a:rPr kumimoji="1" lang="ja-JP" altLang="en-US" dirty="0" smtClean="0"/>
              <a:t>また、ツールでは、先ほどのテスト結果から検出率は</a:t>
            </a:r>
            <a:r>
              <a:rPr kumimoji="1" lang="en-US" altLang="ja-JP" dirty="0" smtClean="0"/>
              <a:t>25%</a:t>
            </a:r>
            <a:r>
              <a:rPr kumimoji="1" lang="ja-JP" altLang="en-US" dirty="0" smtClean="0"/>
              <a:t>としても、コードカバレッジは</a:t>
            </a:r>
            <a:r>
              <a:rPr kumimoji="1" lang="en-US" altLang="ja-JP" dirty="0" smtClean="0"/>
              <a:t>100%</a:t>
            </a:r>
            <a:r>
              <a:rPr kumimoji="1" lang="ja-JP" altLang="en-US" dirty="0" smtClean="0"/>
              <a:t>です。</a:t>
            </a:r>
            <a:endParaRPr kumimoji="1" lang="en-US" altLang="ja-JP" dirty="0" smtClean="0"/>
          </a:p>
          <a:p>
            <a:r>
              <a:rPr kumimoji="1" lang="ja-JP" altLang="en-US" dirty="0" smtClean="0"/>
              <a:t>よって検出できる脆弱性はこの青の部分となるわけです。</a:t>
            </a:r>
            <a:endParaRPr kumimoji="1" lang="en-US" altLang="ja-JP" dirty="0" smtClean="0"/>
          </a:p>
          <a:p>
            <a:endParaRPr kumimoji="1" lang="en-US" altLang="ja-JP" dirty="0" smtClean="0"/>
          </a:p>
          <a:p>
            <a:r>
              <a:rPr kumimoji="1" lang="ja-JP" altLang="en-US" dirty="0" smtClean="0"/>
              <a:t>一目瞭然ですが、コードが膨大になればなるほど、ツールでのレビューは効果が大きいことが分かります。</a:t>
            </a:r>
            <a:endParaRPr kumimoji="1" lang="en-US" altLang="ja-JP" dirty="0" smtClean="0"/>
          </a:p>
          <a:p>
            <a:endParaRPr kumimoji="1" lang="en-US" altLang="ja-JP" dirty="0" smtClean="0"/>
          </a:p>
          <a:p>
            <a:r>
              <a:rPr kumimoji="1" lang="ja-JP" altLang="en-US" dirty="0" smtClean="0"/>
              <a:t>しかし、ツールでも発見できない脆弱性がまだまだ沢山あります。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kumimoji="1" lang="ja-JP" altLang="en-US" dirty="0" smtClean="0"/>
              <a:t>このような「ツールで発見できない部分」はどうするのか？と疑問に思われる方もいらっしゃると思います。</a:t>
            </a:r>
            <a:endParaRPr kumimoji="1" lang="en-US" altLang="ja-JP" dirty="0" smtClean="0"/>
          </a:p>
          <a:p>
            <a:endParaRPr kumimoji="1" lang="en-US" altLang="ja-JP" dirty="0" smtClean="0"/>
          </a:p>
          <a:p>
            <a:r>
              <a:rPr kumimoji="1" lang="ja-JP" altLang="en-US" dirty="0" smtClean="0"/>
              <a:t>ツールを使用する上で、この問題は必ずついてまわるのですが、私たちは「見つけられない問題はリスク受容する」としています。</a:t>
            </a:r>
            <a:endParaRPr kumimoji="1" lang="en-US" altLang="ja-JP" dirty="0" smtClean="0"/>
          </a:p>
          <a:p>
            <a:r>
              <a:rPr kumimoji="1" lang="ja-JP" altLang="en-US" dirty="0" smtClean="0"/>
              <a:t>冒頭の資料</a:t>
            </a:r>
            <a:r>
              <a:rPr kumimoji="1" lang="en-US" altLang="ja-JP" dirty="0" smtClean="0"/>
              <a:t>7</a:t>
            </a:r>
            <a:r>
              <a:rPr kumimoji="1" lang="ja-JP" altLang="en-US" dirty="0" smtClean="0"/>
              <a:t>ページで紹介したように、</a:t>
            </a:r>
            <a:r>
              <a:rPr kumimoji="1" lang="en-US" altLang="ja-JP" dirty="0" smtClean="0"/>
              <a:t>LWSSA</a:t>
            </a:r>
            <a:r>
              <a:rPr kumimoji="1" lang="ja-JP" altLang="en-US" dirty="0" smtClean="0"/>
              <a:t>では基本方針として、完璧なセキュリティを求めるのではなく、費用対効果が高いところから攻めることにしています。</a:t>
            </a:r>
            <a:endParaRPr kumimoji="1" lang="en-US" altLang="ja-JP" dirty="0" smtClean="0"/>
          </a:p>
          <a:p>
            <a:r>
              <a:rPr kumimoji="1" lang="ja-JP" altLang="en-US" dirty="0" smtClean="0"/>
              <a:t>ツールで発見できない問題を人力で見つけるのは極めてコストが高くなります。</a:t>
            </a:r>
            <a:endParaRPr kumimoji="1" lang="en-US" altLang="ja-JP" dirty="0" smtClean="0"/>
          </a:p>
          <a:p>
            <a:r>
              <a:rPr kumimoji="1" lang="ja-JP" altLang="en-US" dirty="0" smtClean="0"/>
              <a:t>また、そもそも人力でも見つけられない可能性を考えると、効果もあまり期待できません。</a:t>
            </a:r>
            <a:endParaRPr kumimoji="1" lang="en-US" altLang="ja-JP" dirty="0" smtClean="0"/>
          </a:p>
          <a:p>
            <a:endParaRPr kumimoji="1" lang="en-US" altLang="ja-JP" dirty="0" smtClean="0"/>
          </a:p>
          <a:p>
            <a:r>
              <a:rPr kumimoji="1" lang="en-US" altLang="ja-JP" dirty="0" smtClean="0"/>
              <a:t>LWSSA</a:t>
            </a:r>
            <a:r>
              <a:rPr kumimoji="1" lang="ja-JP" altLang="en-US" dirty="0" smtClean="0"/>
              <a:t>ではこのような「ツールで見つけにくい問題」について、別の施策でカバーすることとしています。</a:t>
            </a:r>
            <a:endParaRPr kumimoji="1" lang="en-US" altLang="ja-JP" dirty="0" smtClean="0"/>
          </a:p>
          <a:p>
            <a:endParaRPr kumimoji="1" lang="en-US" altLang="ja-JP" dirty="0" smtClean="0"/>
          </a:p>
          <a:p>
            <a:r>
              <a:rPr kumimoji="1" lang="ja-JP" altLang="en-US" dirty="0" smtClean="0"/>
              <a:t>例えば、最初からセキュアに実装するために開発者全員に対うる教育サービスを提供したり、ドキュメントレビューの結果を利用して、範囲を絞りながら必要な部分だけ人力でコードレビューを実施したりしています。</a:t>
            </a:r>
            <a:endParaRPr kumimoji="1" lang="en-US" altLang="ja-JP" dirty="0" smtClean="0"/>
          </a:p>
          <a:p>
            <a:endParaRPr kumimoji="1" lang="en-US" altLang="ja-JP" dirty="0" smtClean="0"/>
          </a:p>
        </p:txBody>
      </p:sp>
      <p:sp>
        <p:nvSpPr>
          <p:cNvPr id="6" name="スライド番号プレースホルダ 5"/>
          <p:cNvSpPr>
            <a:spLocks noGrp="1"/>
          </p:cNvSpPr>
          <p:nvPr>
            <p:ph type="sldNum" sz="quarter" idx="12"/>
          </p:nvPr>
        </p:nvSpPr>
        <p:spPr/>
        <p:txBody>
          <a:bodyPr/>
          <a:lstStyle/>
          <a:p>
            <a:fld id="{05BF782E-9953-484E-AA9C-CC864355203B}" type="slidenum">
              <a:rPr lang="ja-JP" altLang="en-US" smtClean="0"/>
              <a:pPr/>
              <a:t>26</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baseline="0" dirty="0" smtClean="0"/>
              <a:t>さて、コードレビューについては、ツールを使う上で更なる効率化の方法がございますので、ご紹介します。</a:t>
            </a:r>
            <a:endParaRPr kumimoji="1" lang="en-US" altLang="ja-JP" baseline="0" dirty="0" smtClean="0"/>
          </a:p>
          <a:p>
            <a:endParaRPr kumimoji="1" lang="en-US" altLang="ja-JP" baseline="0" dirty="0" smtClean="0"/>
          </a:p>
          <a:p>
            <a:r>
              <a:rPr kumimoji="1" lang="ja-JP" altLang="en-US" baseline="0" dirty="0" smtClean="0"/>
              <a:t>ツールを使ってコードをスキャンしますと、疑いのあるコードとして、ツールが結果を出力してきますが、</a:t>
            </a:r>
            <a:endParaRPr kumimoji="1" lang="en-US" altLang="ja-JP" baseline="0" dirty="0" smtClean="0"/>
          </a:p>
          <a:p>
            <a:r>
              <a:rPr kumimoji="1" lang="ja-JP" altLang="en-US" baseline="0" dirty="0" smtClean="0"/>
              <a:t>この結果はまだ問題の疑いがある部分です。</a:t>
            </a:r>
            <a:endParaRPr kumimoji="1" lang="en-US" altLang="ja-JP" baseline="0" dirty="0" smtClean="0"/>
          </a:p>
          <a:p>
            <a:r>
              <a:rPr kumimoji="1" lang="ja-JP" altLang="en-US" baseline="0" dirty="0" smtClean="0"/>
              <a:t>ツールが出力した結果が実際に脆弱性に結びつくのか人間の目で判定していき、実際に問題になることが</a:t>
            </a:r>
            <a:endParaRPr kumimoji="1" lang="en-US" altLang="ja-JP" baseline="0" dirty="0" smtClean="0"/>
          </a:p>
          <a:p>
            <a:r>
              <a:rPr kumimoji="1" lang="ja-JP" altLang="en-US" baseline="0" dirty="0" smtClean="0"/>
              <a:t>わかったら、コードを修正し、安全となりますし、判定の結果、脆弱性につながらないとわかればそのままで</a:t>
            </a:r>
            <a:endParaRPr kumimoji="1" lang="en-US" altLang="ja-JP" baseline="0" dirty="0" smtClean="0"/>
          </a:p>
          <a:p>
            <a:r>
              <a:rPr kumimoji="1" lang="ja-JP" altLang="en-US" baseline="0" dirty="0" smtClean="0"/>
              <a:t>安全となるわけです。</a:t>
            </a:r>
            <a:endParaRPr kumimoji="1" lang="en-US" altLang="ja-JP" baseline="0" dirty="0" smtClean="0"/>
          </a:p>
          <a:p>
            <a:endParaRPr kumimoji="1" lang="en-US" altLang="ja-JP" baseline="0" dirty="0" smtClean="0"/>
          </a:p>
          <a:p>
            <a:r>
              <a:rPr kumimoji="1" lang="ja-JP" altLang="en-US" baseline="0" dirty="0" smtClean="0"/>
              <a:t>このフローは一見して問題ないようにみえますが、このような考え方もございます。</a:t>
            </a:r>
            <a:endParaRPr kumimoji="1" lang="en-US" altLang="ja-JP" baseline="0" dirty="0" smtClean="0"/>
          </a:p>
          <a:p>
            <a:r>
              <a:rPr kumimoji="1" lang="en-US" altLang="ja-JP" baseline="0" dirty="0" smtClean="0"/>
              <a:t>[Enter]</a:t>
            </a:r>
          </a:p>
          <a:p>
            <a:r>
              <a:rPr kumimoji="1" lang="ja-JP" altLang="en-US" baseline="0" dirty="0" smtClean="0"/>
              <a:t>脆弱性につながるか判定するにも「判定コスト」、修正するにも「修正コスト」がかかってきます。</a:t>
            </a:r>
            <a:endParaRPr kumimoji="1" lang="en-US" altLang="ja-JP" baseline="0" dirty="0" smtClean="0"/>
          </a:p>
          <a:p>
            <a:r>
              <a:rPr kumimoji="1" lang="ja-JP" altLang="en-US" baseline="0" dirty="0" smtClean="0"/>
              <a:t>もし判定コストが修正コストを上回る場合、この手順は効率が悪いことになります。</a:t>
            </a:r>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27</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dirty="0" smtClean="0"/>
              <a:t>このようなフローに変えますとさらに効率が良くなります。</a:t>
            </a:r>
            <a:endParaRPr kumimoji="1" lang="en-US" altLang="ja-JP" dirty="0" smtClean="0"/>
          </a:p>
          <a:p>
            <a:endParaRPr kumimoji="1" lang="en-US" altLang="ja-JP" dirty="0" smtClean="0"/>
          </a:p>
          <a:p>
            <a:r>
              <a:rPr kumimoji="1" lang="ja-JP" altLang="en-US" dirty="0" smtClean="0"/>
              <a:t>脆弱性につながるか判定する前に、まず疑いのある部分を簡単に修正できるか判定します。</a:t>
            </a:r>
            <a:endParaRPr kumimoji="1" lang="en-US" altLang="ja-JP" dirty="0" smtClean="0"/>
          </a:p>
          <a:p>
            <a:r>
              <a:rPr kumimoji="1" lang="ja-JP" altLang="en-US" dirty="0" smtClean="0"/>
              <a:t>もし、簡単に修正できるのであれば「念のための修正」を行い、安全にしてしまいます。</a:t>
            </a:r>
            <a:endParaRPr kumimoji="1" lang="en-US" altLang="ja-JP" dirty="0" smtClean="0"/>
          </a:p>
          <a:p>
            <a:r>
              <a:rPr kumimoji="1" lang="ja-JP" altLang="en-US" dirty="0" smtClean="0"/>
              <a:t>製品開発の初期の段階からレビューを実施することで、念のための修正ということが簡単に実施できます。</a:t>
            </a:r>
            <a:endParaRPr kumimoji="1" lang="en-US" altLang="ja-JP" dirty="0" smtClean="0"/>
          </a:p>
          <a:p>
            <a:endParaRPr kumimoji="1" lang="en-US" altLang="ja-JP" dirty="0" smtClean="0"/>
          </a:p>
          <a:p>
            <a:r>
              <a:rPr kumimoji="1" lang="ja-JP" altLang="en-US" dirty="0" smtClean="0"/>
              <a:t>しかし、製品開発の最終段階でコードレビューを実施していては、このようなことはなかなかできず、</a:t>
            </a:r>
            <a:endParaRPr kumimoji="1" lang="en-US" altLang="ja-JP" dirty="0" smtClean="0"/>
          </a:p>
          <a:p>
            <a:r>
              <a:rPr kumimoji="1" lang="ja-JP" altLang="en-US" dirty="0" smtClean="0"/>
              <a:t>コストをかけて脆弱性につながるか判定し、問題部分を修正していくということになります。</a:t>
            </a:r>
            <a:endParaRPr kumimoji="1" lang="en-US" altLang="ja-JP" dirty="0" smtClean="0"/>
          </a:p>
          <a:p>
            <a:endParaRPr kumimoji="1" lang="en-US" altLang="ja-JP" dirty="0" smtClean="0"/>
          </a:p>
          <a:p>
            <a:r>
              <a:rPr kumimoji="1" lang="ja-JP" altLang="en-US" dirty="0" smtClean="0"/>
              <a:t>また、このような方法はドキュメントレビューでも同じ工夫として利用できます。</a:t>
            </a:r>
            <a:endParaRPr kumimoji="1" lang="en-US" altLang="ja-JP" dirty="0" smtClean="0"/>
          </a:p>
          <a:p>
            <a:r>
              <a:rPr kumimoji="1" lang="ja-JP" altLang="en-US" dirty="0" smtClean="0"/>
              <a:t>例えば念のため安全となる仕様を追加しておくなどです。</a:t>
            </a:r>
            <a:endParaRPr kumimoji="1" lang="en-US" altLang="ja-JP" dirty="0" smtClean="0"/>
          </a:p>
          <a:p>
            <a:endParaRPr kumimoji="1" lang="en-US" altLang="ja-JP" dirty="0" smtClean="0"/>
          </a:p>
          <a:p>
            <a:r>
              <a:rPr kumimoji="1" lang="ja-JP" altLang="en-US" dirty="0" smtClean="0"/>
              <a:t>以上が、コードレビューについての説明となります。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28</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さて、ここからは開発者自身によるセキュリティの作りこみについてご説明いたします。</a:t>
            </a:r>
            <a:endParaRPr kumimoji="1" lang="en-US" altLang="ja-JP" dirty="0" smtClean="0"/>
          </a:p>
          <a:p>
            <a:r>
              <a:rPr kumimoji="1" lang="ja-JP" altLang="en-US" dirty="0" smtClean="0"/>
              <a:t>これはここまでご紹介してきた</a:t>
            </a:r>
            <a:r>
              <a:rPr kumimoji="1" lang="en-US" altLang="ja-JP" dirty="0" smtClean="0"/>
              <a:t>LWSSA1.0</a:t>
            </a:r>
            <a:r>
              <a:rPr kumimoji="1" lang="ja-JP" altLang="en-US" dirty="0" smtClean="0"/>
              <a:t>の拡張として</a:t>
            </a:r>
            <a:r>
              <a:rPr kumimoji="1" lang="en-US" altLang="ja-JP" dirty="0" smtClean="0"/>
              <a:t>LWSSA2.0</a:t>
            </a:r>
            <a:r>
              <a:rPr kumimoji="1" lang="ja-JP" altLang="en-US" dirty="0" smtClean="0"/>
              <a:t>として私たちが今現在取り組んでいる内容となります。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29</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LWSSA1.0</a:t>
            </a:r>
            <a:r>
              <a:rPr kumimoji="1" lang="ja-JP" altLang="en-US" dirty="0" err="1" smtClean="0"/>
              <a:t>には</a:t>
            </a:r>
            <a:r>
              <a:rPr kumimoji="1" lang="en-US" altLang="ja-JP" dirty="0" smtClean="0"/>
              <a:t>2</a:t>
            </a:r>
            <a:r>
              <a:rPr kumimoji="1" lang="ja-JP" altLang="en-US" dirty="0" err="1" smtClean="0"/>
              <a:t>つの</a:t>
            </a:r>
            <a:r>
              <a:rPr kumimoji="1" lang="ja-JP" altLang="en-US" dirty="0" smtClean="0"/>
              <a:t>限界がございました。</a:t>
            </a:r>
            <a:endParaRPr kumimoji="1" lang="en-US" altLang="ja-JP" dirty="0" smtClean="0"/>
          </a:p>
          <a:p>
            <a:endParaRPr kumimoji="1" lang="en-US" altLang="ja-JP" dirty="0" smtClean="0"/>
          </a:p>
          <a:p>
            <a:r>
              <a:rPr kumimoji="1" lang="ja-JP" altLang="en-US" dirty="0" smtClean="0"/>
              <a:t>ひとつは製品数カバレッジの限界です。</a:t>
            </a:r>
            <a:endParaRPr kumimoji="1" lang="en-US" altLang="ja-JP" dirty="0" smtClean="0"/>
          </a:p>
          <a:p>
            <a:r>
              <a:rPr kumimoji="1" lang="ja-JP" altLang="en-US" dirty="0" smtClean="0"/>
              <a:t>少人数のセキュリティ専門組織が常時走っている多数のプロジェクトの製品をレビューするには無理があります。</a:t>
            </a:r>
            <a:endParaRPr kumimoji="1" lang="en-US" altLang="ja-JP" dirty="0" smtClean="0"/>
          </a:p>
          <a:p>
            <a:endParaRPr kumimoji="1" lang="en-US" altLang="ja-JP" dirty="0" smtClean="0"/>
          </a:p>
          <a:p>
            <a:r>
              <a:rPr kumimoji="1" lang="ja-JP" altLang="en-US" dirty="0" smtClean="0"/>
              <a:t>二つ目は技術分野カバレッジの限界です。</a:t>
            </a:r>
            <a:endParaRPr kumimoji="1" lang="en-US" altLang="ja-JP" dirty="0" smtClean="0"/>
          </a:p>
          <a:p>
            <a:r>
              <a:rPr kumimoji="1" lang="ja-JP" altLang="en-US" dirty="0" smtClean="0"/>
              <a:t>セキュリティ専門組織がすべての技術分野の知識を習得するのは無理があります。</a:t>
            </a:r>
            <a:endParaRPr kumimoji="1" lang="en-US" altLang="ja-JP" dirty="0" smtClean="0"/>
          </a:p>
          <a:p>
            <a:r>
              <a:rPr kumimoji="1" lang="ja-JP" altLang="en-US" dirty="0" smtClean="0"/>
              <a:t>特に私たちが扱っている家電製品は幅広い技術分野の上に成り立っています。</a:t>
            </a:r>
            <a:endParaRPr kumimoji="1" lang="en-US" altLang="ja-JP" dirty="0" smtClean="0"/>
          </a:p>
          <a:p>
            <a:r>
              <a:rPr kumimoji="1" lang="ja-JP" altLang="en-US" dirty="0" smtClean="0"/>
              <a:t>例えば</a:t>
            </a:r>
            <a:r>
              <a:rPr kumimoji="1" lang="en-US" altLang="ja-JP" dirty="0" err="1" smtClean="0"/>
              <a:t>Blu</a:t>
            </a:r>
            <a:r>
              <a:rPr kumimoji="1" lang="en-US" altLang="ja-JP" dirty="0" smtClean="0"/>
              <a:t>-ray</a:t>
            </a:r>
            <a:r>
              <a:rPr kumimoji="1" lang="ja-JP" altLang="en-US" dirty="0" smtClean="0"/>
              <a:t>や、</a:t>
            </a:r>
            <a:r>
              <a:rPr kumimoji="1" lang="en-US" altLang="ja-JP" dirty="0" smtClean="0"/>
              <a:t>DLNA</a:t>
            </a:r>
            <a:r>
              <a:rPr kumimoji="1" lang="ja-JP" altLang="en-US" dirty="0" err="1" smtClean="0"/>
              <a:t>、</a:t>
            </a:r>
            <a:r>
              <a:rPr kumimoji="1" lang="en-US" altLang="ja-JP" dirty="0" smtClean="0"/>
              <a:t>Bluetooth</a:t>
            </a:r>
            <a:r>
              <a:rPr kumimoji="1" lang="ja-JP" altLang="en-US" dirty="0" smtClean="0"/>
              <a:t>などです。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30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lang="ja-JP" altLang="en-US" dirty="0" smtClean="0"/>
              <a:t>それでは、まず最初にセキュリティの作りこみのライトウェイトなアプローチについてご説明いたします。</a:t>
            </a:r>
            <a:endParaRPr lang="en-US" altLang="ja-JP" dirty="0" smtClean="0"/>
          </a:p>
          <a:p>
            <a:pPr>
              <a:spcBef>
                <a:spcPct val="0"/>
              </a:spcBef>
            </a:pPr>
            <a:endParaRPr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lang="ja-JP" altLang="en-US" dirty="0" smtClean="0"/>
              <a:t>これらの限界を超える為に、</a:t>
            </a:r>
            <a:r>
              <a:rPr lang="en-US" altLang="ja-JP" dirty="0" smtClean="0"/>
              <a:t>LWSSA2.0</a:t>
            </a:r>
            <a:r>
              <a:rPr lang="ja-JP" altLang="en-US" dirty="0" smtClean="0"/>
              <a:t>の方針としてはこのようにしました。</a:t>
            </a:r>
            <a:endParaRPr lang="en-US" altLang="ja-JP" dirty="0" smtClean="0"/>
          </a:p>
          <a:p>
            <a:pPr>
              <a:spcBef>
                <a:spcPct val="0"/>
              </a:spcBef>
            </a:pPr>
            <a:endParaRPr lang="en-US" altLang="ja-JP" dirty="0" smtClean="0"/>
          </a:p>
          <a:p>
            <a:pPr>
              <a:spcBef>
                <a:spcPct val="0"/>
              </a:spcBef>
            </a:pPr>
            <a:r>
              <a:rPr lang="ja-JP" altLang="en-US" dirty="0" smtClean="0"/>
              <a:t>まず、製品数カバレッジの限界を超える為に、開発者自身にセキュリティレビューを実施してもらうようにします。</a:t>
            </a:r>
            <a:endParaRPr lang="en-US" altLang="ja-JP" dirty="0" smtClean="0"/>
          </a:p>
          <a:p>
            <a:pPr>
              <a:spcBef>
                <a:spcPct val="0"/>
              </a:spcBef>
            </a:pPr>
            <a:endParaRPr lang="en-US" altLang="ja-JP" dirty="0" smtClean="0"/>
          </a:p>
          <a:p>
            <a:pPr>
              <a:spcBef>
                <a:spcPct val="0"/>
              </a:spcBef>
            </a:pPr>
            <a:r>
              <a:rPr lang="ja-JP" altLang="en-US" dirty="0" smtClean="0"/>
              <a:t>そして、技術分野カバレッジの限界を超える為に、各技術領域の開発者にセキュリティを教えこんでしまいます。</a:t>
            </a:r>
            <a:endParaRPr lang="en-US" altLang="ja-JP" dirty="0" smtClean="0"/>
          </a:p>
          <a:p>
            <a:pPr>
              <a:spcBef>
                <a:spcPct val="0"/>
              </a:spcBef>
            </a:pPr>
            <a:endParaRPr lang="en-US" altLang="ja-JP" dirty="0" smtClean="0"/>
          </a:p>
          <a:p>
            <a:pPr>
              <a:spcBef>
                <a:spcPct val="0"/>
              </a:spcBef>
            </a:pPr>
            <a:r>
              <a:rPr lang="ja-JP" altLang="en-US" dirty="0" smtClean="0"/>
              <a:t>この二点はつまり、製品開発におけるすべてのセキュリティ活動を開発者自身に任せてしまうということを言っています。</a:t>
            </a:r>
            <a:endParaRPr lang="en-US" altLang="ja-JP" dirty="0" smtClean="0"/>
          </a:p>
          <a:p>
            <a:pPr>
              <a:spcBef>
                <a:spcPct val="0"/>
              </a:spcBef>
            </a:pPr>
            <a:endParaRPr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31</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lang="en-US" altLang="ja-JP" dirty="0" smtClean="0"/>
              <a:t>LWSSA2.0</a:t>
            </a:r>
            <a:r>
              <a:rPr lang="ja-JP" altLang="en-US" dirty="0" smtClean="0"/>
              <a:t>の活動内容となります。</a:t>
            </a:r>
            <a:r>
              <a:rPr lang="en-US" altLang="ja-JP" dirty="0" smtClean="0"/>
              <a:t>LWSSA1.0</a:t>
            </a:r>
            <a:r>
              <a:rPr lang="ja-JP" altLang="en-US" dirty="0" smtClean="0"/>
              <a:t>との変更点は赤枠の部分となります。</a:t>
            </a:r>
            <a:endParaRPr lang="en-US" altLang="ja-JP" dirty="0" smtClean="0"/>
          </a:p>
          <a:p>
            <a:pPr>
              <a:spcBef>
                <a:spcPct val="0"/>
              </a:spcBef>
            </a:pPr>
            <a:r>
              <a:rPr lang="ja-JP" altLang="en-US" dirty="0" smtClean="0"/>
              <a:t>セキュリティドキュメントレビュー、コードレビューを実施するのは、ソフトウェア開発プロジェクトの開発者自身となっています。</a:t>
            </a:r>
            <a:endParaRPr lang="en-US" altLang="ja-JP" dirty="0" smtClean="0"/>
          </a:p>
          <a:p>
            <a:pPr>
              <a:spcBef>
                <a:spcPct val="0"/>
              </a:spcBef>
            </a:pPr>
            <a:endParaRPr lang="en-US" altLang="ja-JP" dirty="0" smtClean="0"/>
          </a:p>
          <a:p>
            <a:pPr>
              <a:spcBef>
                <a:spcPct val="0"/>
              </a:spcBef>
            </a:pPr>
            <a:r>
              <a:rPr lang="ja-JP" altLang="en-US" dirty="0" smtClean="0"/>
              <a:t>開発者にセキュリティレビューを実施して下さいと言ってもすぐには実施できるものではございません。</a:t>
            </a:r>
            <a:endParaRPr lang="en-US" altLang="ja-JP" dirty="0" smtClean="0"/>
          </a:p>
          <a:p>
            <a:pPr>
              <a:spcBef>
                <a:spcPct val="0"/>
              </a:spcBef>
            </a:pPr>
            <a:r>
              <a:rPr lang="ja-JP" altLang="en-US" dirty="0" smtClean="0"/>
              <a:t>そこで、対象の開発者には</a:t>
            </a:r>
            <a:r>
              <a:rPr lang="en-US" altLang="ja-JP" dirty="0" smtClean="0"/>
              <a:t>4</a:t>
            </a:r>
            <a:r>
              <a:rPr lang="ja-JP" altLang="en-US" dirty="0" smtClean="0"/>
              <a:t>ヶ月間のセキュリティレビュアートレーニングプログラムを受講してもらい、セキュリティの知識を</a:t>
            </a:r>
            <a:endParaRPr lang="en-US" altLang="ja-JP" dirty="0" smtClean="0"/>
          </a:p>
          <a:p>
            <a:pPr>
              <a:spcBef>
                <a:spcPct val="0"/>
              </a:spcBef>
            </a:pPr>
            <a:r>
              <a:rPr lang="ja-JP" altLang="en-US" dirty="0" smtClean="0"/>
              <a:t>身につけた上で、セキュリティレビューを実施してもらいます。</a:t>
            </a:r>
            <a:endParaRPr lang="en-US" altLang="ja-JP" dirty="0" smtClean="0"/>
          </a:p>
        </p:txBody>
      </p:sp>
      <p:sp>
        <p:nvSpPr>
          <p:cNvPr id="4" name="スライド番号プレースホルダ 3"/>
          <p:cNvSpPr>
            <a:spLocks noGrp="1"/>
          </p:cNvSpPr>
          <p:nvPr>
            <p:ph type="sldNum" sz="quarter" idx="10"/>
          </p:nvPr>
        </p:nvSpPr>
        <p:spPr/>
        <p:txBody>
          <a:bodyPr/>
          <a:lstStyle/>
          <a:p>
            <a:fld id="{F756E03D-788A-432C-B36F-F1BECD20CA54}" type="slidenum">
              <a:rPr lang="en-US" altLang="ja-JP" smtClean="0"/>
              <a:pPr/>
              <a:t>32</a:t>
            </a:fld>
            <a:endParaRPr lang="en-US" altLang="ja-JP"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lang="ja-JP" altLang="en-US" dirty="0" smtClean="0"/>
              <a:t>開発者にセキュリティレビュアーとしてのトレーニングを実施するステップはこのようになります。</a:t>
            </a:r>
            <a:endParaRPr lang="en-US" altLang="ja-JP" dirty="0" smtClean="0"/>
          </a:p>
          <a:p>
            <a:pPr>
              <a:spcBef>
                <a:spcPct val="0"/>
              </a:spcBef>
            </a:pPr>
            <a:endParaRPr lang="en-US" altLang="ja-JP" dirty="0" smtClean="0"/>
          </a:p>
          <a:p>
            <a:pPr>
              <a:spcBef>
                <a:spcPct val="0"/>
              </a:spcBef>
            </a:pPr>
            <a:r>
              <a:rPr lang="en-US" altLang="ja-JP" dirty="0" smtClean="0"/>
              <a:t>[Enter]</a:t>
            </a:r>
          </a:p>
          <a:p>
            <a:pPr>
              <a:spcBef>
                <a:spcPct val="0"/>
              </a:spcBef>
            </a:pPr>
            <a:r>
              <a:rPr lang="ja-JP" altLang="en-US" dirty="0" smtClean="0"/>
              <a:t>まず、ソフトウェア開発プロジェクトから選出された開発者に、一時的にセキュリティ専門組織に来てもらいます。</a:t>
            </a:r>
            <a:endParaRPr lang="en-US" altLang="ja-JP" dirty="0" smtClean="0"/>
          </a:p>
          <a:p>
            <a:pPr>
              <a:spcBef>
                <a:spcPct val="0"/>
              </a:spcBef>
            </a:pPr>
            <a:r>
              <a:rPr lang="ja-JP" altLang="en-US" dirty="0" smtClean="0"/>
              <a:t>来てもらったエンジニアに対して</a:t>
            </a:r>
            <a:r>
              <a:rPr lang="en-US" altLang="ja-JP" dirty="0" smtClean="0"/>
              <a:t>4</a:t>
            </a:r>
            <a:r>
              <a:rPr lang="ja-JP" altLang="en-US" dirty="0" smtClean="0"/>
              <a:t>ヶ月間のセキュリティレビュートレーニングプログラムを受講してもらいながら、</a:t>
            </a:r>
            <a:endParaRPr lang="en-US" altLang="ja-JP" dirty="0" smtClean="0"/>
          </a:p>
          <a:p>
            <a:pPr>
              <a:spcBef>
                <a:spcPct val="0"/>
              </a:spcBef>
            </a:pPr>
            <a:r>
              <a:rPr lang="ja-JP" altLang="en-US" dirty="0" smtClean="0"/>
              <a:t>同時に、セキュリティドキュメントレビュー、コードレビューを専門組織のメンバーと一緒に実施します。</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ja-JP" dirty="0" smtClean="0"/>
              <a:t>[Enter]</a:t>
            </a:r>
          </a:p>
          <a:p>
            <a:pPr>
              <a:spcBef>
                <a:spcPct val="0"/>
              </a:spcBef>
            </a:pPr>
            <a:r>
              <a:rPr lang="en-US" altLang="ja-JP" dirty="0" smtClean="0"/>
              <a:t>4</a:t>
            </a:r>
            <a:r>
              <a:rPr lang="ja-JP" altLang="en-US" dirty="0" smtClean="0"/>
              <a:t>ヶ月間のトレーニングが終わりましたら、元のソフトウェア開発プロジェクトに戻ってもらい、開発者自身で</a:t>
            </a:r>
            <a:endParaRPr lang="en-US" altLang="ja-JP" dirty="0" smtClean="0"/>
          </a:p>
          <a:p>
            <a:pPr>
              <a:spcBef>
                <a:spcPct val="0"/>
              </a:spcBef>
            </a:pPr>
            <a:r>
              <a:rPr lang="ja-JP" altLang="en-US" dirty="0" smtClean="0"/>
              <a:t>セキュリティレビューを実施してもらうという流れになります。</a:t>
            </a:r>
            <a:endParaRPr lang="en-US" altLang="ja-JP" dirty="0" smtClean="0"/>
          </a:p>
          <a:p>
            <a:pPr>
              <a:spcBef>
                <a:spcPct val="0"/>
              </a:spcBef>
            </a:pPr>
            <a:endParaRPr lang="en-US" altLang="ja-JP" dirty="0" smtClean="0"/>
          </a:p>
        </p:txBody>
      </p:sp>
      <p:sp>
        <p:nvSpPr>
          <p:cNvPr id="4" name="スライド番号プレースホルダ 3"/>
          <p:cNvSpPr>
            <a:spLocks noGrp="1"/>
          </p:cNvSpPr>
          <p:nvPr>
            <p:ph type="sldNum" sz="quarter" idx="10"/>
          </p:nvPr>
        </p:nvSpPr>
        <p:spPr/>
        <p:txBody>
          <a:bodyPr/>
          <a:lstStyle/>
          <a:p>
            <a:fld id="{F756E03D-788A-432C-B36F-F1BECD20CA54}" type="slidenum">
              <a:rPr lang="en-US" altLang="ja-JP" smtClean="0"/>
              <a:pPr/>
              <a:t>33</a:t>
            </a:fld>
            <a:endParaRPr lang="en-US" altLang="ja-JP"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lang="ja-JP" altLang="en-US" dirty="0" smtClean="0"/>
              <a:t>これは、</a:t>
            </a:r>
            <a:r>
              <a:rPr lang="en-US" altLang="ja-JP" dirty="0" smtClean="0"/>
              <a:t>2008</a:t>
            </a:r>
            <a:r>
              <a:rPr lang="ja-JP" altLang="en-US" dirty="0" smtClean="0"/>
              <a:t>年度に実施したセキュリティトレーニングプログラムのカリキュラムとなります。</a:t>
            </a:r>
            <a:endParaRPr lang="en-US" altLang="ja-JP" dirty="0" smtClean="0"/>
          </a:p>
          <a:p>
            <a:pPr>
              <a:spcBef>
                <a:spcPct val="0"/>
              </a:spcBef>
            </a:pPr>
            <a:r>
              <a:rPr lang="en-US" altLang="ja-JP" dirty="0" smtClean="0"/>
              <a:t>C/C++</a:t>
            </a:r>
            <a:r>
              <a:rPr lang="ja-JP" altLang="en-US" dirty="0" smtClean="0"/>
              <a:t>のコーディング問題の学習から、設計の問題の学習まで製品開発におけるセキュリティ問題そしてその対応方法まで</a:t>
            </a:r>
            <a:endParaRPr lang="en-US" altLang="ja-JP" dirty="0" smtClean="0"/>
          </a:p>
          <a:p>
            <a:pPr>
              <a:spcBef>
                <a:spcPct val="0"/>
              </a:spcBef>
            </a:pPr>
            <a:r>
              <a:rPr lang="ja-JP" altLang="en-US" dirty="0" smtClean="0"/>
              <a:t>学びます。そしてカリキュラム中の赤い部分にあるセキュリティレビュートレーニング</a:t>
            </a:r>
            <a:r>
              <a:rPr lang="en-US" altLang="ja-JP" dirty="0" smtClean="0"/>
              <a:t>OJT</a:t>
            </a:r>
            <a:r>
              <a:rPr lang="ja-JP" altLang="en-US" dirty="0" smtClean="0"/>
              <a:t>で実際の製品セキュリティレビューを実践します。</a:t>
            </a:r>
            <a:endParaRPr lang="en-US" altLang="ja-JP" dirty="0" smtClean="0"/>
          </a:p>
        </p:txBody>
      </p:sp>
      <p:sp>
        <p:nvSpPr>
          <p:cNvPr id="4" name="スライド番号プレースホルダ 3"/>
          <p:cNvSpPr>
            <a:spLocks noGrp="1"/>
          </p:cNvSpPr>
          <p:nvPr>
            <p:ph type="sldNum" sz="quarter" idx="10"/>
          </p:nvPr>
        </p:nvSpPr>
        <p:spPr/>
        <p:txBody>
          <a:bodyPr/>
          <a:lstStyle/>
          <a:p>
            <a:fld id="{86C95395-7BA6-4FB7-BCBA-B530DB47C56B}" type="slidenum">
              <a:rPr kumimoji="1" lang="ja-JP" altLang="en-US" smtClean="0"/>
              <a:pPr/>
              <a:t>34</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セキュリティレビュー</a:t>
            </a:r>
            <a:r>
              <a:rPr kumimoji="1" lang="en-US" altLang="ja-JP" dirty="0" smtClean="0"/>
              <a:t>OJT</a:t>
            </a:r>
            <a:r>
              <a:rPr kumimoji="1" lang="ja-JP" altLang="en-US" dirty="0" smtClean="0"/>
              <a:t>ではこのような体制で行います。</a:t>
            </a:r>
            <a:endParaRPr kumimoji="1" lang="en-US" altLang="ja-JP" dirty="0" smtClean="0"/>
          </a:p>
          <a:p>
            <a:r>
              <a:rPr kumimoji="1" lang="ja-JP" altLang="en-US" dirty="0" smtClean="0"/>
              <a:t>レビュアー候補の開発者はセキュリティ専門組織のメンバーと一緒になって製品レビューを実施します。</a:t>
            </a:r>
            <a:endParaRPr kumimoji="1" lang="en-US" altLang="ja-JP" dirty="0" smtClean="0"/>
          </a:p>
          <a:p>
            <a:r>
              <a:rPr kumimoji="1" lang="en-US" altLang="ja-JP" dirty="0" smtClean="0"/>
              <a:t>LWSSA1.0</a:t>
            </a:r>
            <a:r>
              <a:rPr kumimoji="1" lang="ja-JP" altLang="en-US" dirty="0" smtClean="0"/>
              <a:t>でご説明したレビューをこの</a:t>
            </a:r>
            <a:r>
              <a:rPr kumimoji="1" lang="en-US" altLang="ja-JP" dirty="0" smtClean="0"/>
              <a:t>OJT</a:t>
            </a:r>
            <a:r>
              <a:rPr kumimoji="1" lang="ja-JP" altLang="en-US" dirty="0" smtClean="0"/>
              <a:t>の中で実践し、学んでもらいます。</a:t>
            </a:r>
            <a:endParaRPr kumimoji="1" lang="en-US" altLang="ja-JP" dirty="0" smtClean="0"/>
          </a:p>
          <a:p>
            <a:endParaRPr kumimoji="1" lang="en-US" altLang="ja-JP" dirty="0" smtClean="0"/>
          </a:p>
          <a:p>
            <a:r>
              <a:rPr kumimoji="1" lang="ja-JP" altLang="en-US" dirty="0" smtClean="0"/>
              <a:t>この方法の良いところは、教育効果は勿論ですが、実際に開発中の製品に対してレビュー</a:t>
            </a:r>
            <a:r>
              <a:rPr kumimoji="1" lang="en-US" altLang="ja-JP" dirty="0" smtClean="0"/>
              <a:t>OJT</a:t>
            </a:r>
            <a:r>
              <a:rPr kumimoji="1" lang="ja-JP" altLang="en-US" dirty="0" smtClean="0"/>
              <a:t>を実施しますので、</a:t>
            </a:r>
            <a:endParaRPr kumimoji="1" lang="en-US" altLang="ja-JP" dirty="0" smtClean="0"/>
          </a:p>
          <a:p>
            <a:r>
              <a:rPr kumimoji="1" lang="ja-JP" altLang="en-US" dirty="0" smtClean="0"/>
              <a:t>学習しながらセキュリティ品質向上に貢献できます。</a:t>
            </a:r>
            <a:endParaRPr kumimoji="1" lang="en-US" altLang="ja-JP" dirty="0" smtClean="0"/>
          </a:p>
          <a:p>
            <a:r>
              <a:rPr kumimoji="1" lang="ja-JP" altLang="en-US" dirty="0" smtClean="0"/>
              <a:t>また、実在する製品に対してのレビューですので、トレーニングが実践的でレビュアー候補のエンジニアがプロジェクトに</a:t>
            </a:r>
            <a:endParaRPr kumimoji="1" lang="en-US" altLang="ja-JP" dirty="0" smtClean="0"/>
          </a:p>
          <a:p>
            <a:r>
              <a:rPr kumimoji="1" lang="ja-JP" altLang="en-US" dirty="0" smtClean="0"/>
              <a:t>戻ってからすぐに実践可能となります。</a:t>
            </a:r>
            <a:endParaRPr kumimoji="1" lang="en-US" altLang="ja-JP" dirty="0" smtClean="0"/>
          </a:p>
          <a:p>
            <a:endParaRPr kumimoji="1" lang="en-US" altLang="ja-JP" dirty="0" smtClean="0"/>
          </a:p>
          <a:p>
            <a:endParaRPr kumimoji="1" lang="en-US" altLang="ja-JP" dirty="0" smtClean="0"/>
          </a:p>
          <a:p>
            <a:r>
              <a:rPr kumimoji="1" lang="ja-JP" altLang="en-US" dirty="0" smtClean="0"/>
              <a:t>以上が、製品開発者自身によるセキュリティレビュー実践についてご紹介いたしました。</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35</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最後になりますが、</a:t>
            </a:r>
            <a:endParaRPr kumimoji="1" lang="en-US" altLang="ja-JP" dirty="0" smtClean="0"/>
          </a:p>
          <a:p>
            <a:r>
              <a:rPr kumimoji="1" lang="ja-JP" altLang="en-US" dirty="0" smtClean="0"/>
              <a:t>我々が行っている製品セキュリティに対しての取組もまだまだ発展途上です。</a:t>
            </a:r>
            <a:endParaRPr kumimoji="1" lang="en-US" altLang="ja-JP" dirty="0" smtClean="0"/>
          </a:p>
          <a:p>
            <a:r>
              <a:rPr kumimoji="1" lang="ja-JP" altLang="en-US" dirty="0" smtClean="0"/>
              <a:t>セキュリティ品質の高い製品開発を目指しこれからも改良を進めていきたいと考えております。</a:t>
            </a:r>
            <a:endParaRPr kumimoji="1" lang="en-US" altLang="ja-JP" dirty="0" smtClean="0"/>
          </a:p>
          <a:p>
            <a:endParaRPr kumimoji="1" lang="en-US" altLang="ja-JP" dirty="0" smtClean="0"/>
          </a:p>
          <a:p>
            <a:r>
              <a:rPr kumimoji="1" lang="ja-JP" altLang="en-US" dirty="0" smtClean="0"/>
              <a:t>また、セキュリティはソフトウェア業界全体として取り組んでいかなければならないと考えておりますので、</a:t>
            </a:r>
            <a:endParaRPr kumimoji="1" lang="en-US" altLang="ja-JP" dirty="0" smtClean="0"/>
          </a:p>
          <a:p>
            <a:r>
              <a:rPr kumimoji="1" lang="ja-JP" altLang="en-US" dirty="0" smtClean="0"/>
              <a:t>今後も皆様と情報交換をしていき安全な製品開発について一緒に取り組めればと思います。</a:t>
            </a:r>
            <a:endParaRPr kumimoji="1" lang="en-US" altLang="ja-JP" dirty="0" smtClean="0"/>
          </a:p>
          <a:p>
            <a:endParaRPr kumimoji="1" lang="en-US" altLang="ja-JP" dirty="0" smtClean="0"/>
          </a:p>
          <a:p>
            <a:r>
              <a:rPr kumimoji="1" lang="ja-JP" altLang="en-US" dirty="0" smtClean="0"/>
              <a:t>今回はこのような場を提供して頂きまして誠にありがとうございました。</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36</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さて最後のスライドですが、不景気の今こそ、無二の好機と書かせていただきました。</a:t>
            </a:r>
            <a:endParaRPr kumimoji="1" lang="en-US" altLang="ja-JP" dirty="0" smtClean="0"/>
          </a:p>
          <a:p>
            <a:endParaRPr kumimoji="1" lang="en-US" altLang="ja-JP" dirty="0" smtClean="0"/>
          </a:p>
          <a:p>
            <a:r>
              <a:rPr kumimoji="1" lang="ja-JP" altLang="en-US" dirty="0" smtClean="0"/>
              <a:t>要約しますと、ソフトウェア生産が減速した今こそ、セキュリティ品質の作りこみをするよいチャンスだ、ということを言っています。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38</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ja-JP" altLang="en-US" dirty="0" smtClean="0"/>
              <a:t>わたしたちはこのような製品を作っています。</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ja-JP" dirty="0" smtClean="0"/>
              <a:t>PC</a:t>
            </a:r>
            <a:r>
              <a:rPr lang="ja-JP" altLang="en-US" dirty="0" smtClean="0"/>
              <a:t>は勿論ですが、近年、オーディオ機器、デジタルカメラ、テレビなど</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ja-JP" altLang="en-US" dirty="0" smtClean="0"/>
              <a:t>これらの家電製品のネットワーク化が進んできました。</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ja-JP" altLang="en-US" dirty="0" smtClean="0"/>
              <a:t>これにともない、ユーザとしては便利になっていく一方で、セキュリティリスクが高まってきたという状況にあります。</a:t>
            </a:r>
            <a:endParaRPr lang="en-US" altLang="ja-JP"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ja-JP" dirty="0" smtClean="0"/>
          </a:p>
        </p:txBody>
      </p:sp>
      <p:sp>
        <p:nvSpPr>
          <p:cNvPr id="4" name="スライド番号プレースホルダ 3"/>
          <p:cNvSpPr>
            <a:spLocks noGrp="1"/>
          </p:cNvSpPr>
          <p:nvPr>
            <p:ph type="sldNum" sz="quarter" idx="10"/>
          </p:nvPr>
        </p:nvSpPr>
        <p:spPr/>
        <p:txBody>
          <a:bodyPr/>
          <a:lstStyle/>
          <a:p>
            <a:fld id="{F756E03D-788A-432C-B36F-F1BECD20CA54}" type="slidenum">
              <a:rPr lang="en-US" altLang="ja-JP" smtClean="0"/>
              <a:pPr/>
              <a:t>4</a:t>
            </a:fld>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また、こちらはソニーグループの中期計画になりますが、</a:t>
            </a:r>
            <a:endParaRPr kumimoji="1" lang="en-US" altLang="ja-JP" dirty="0" smtClean="0"/>
          </a:p>
          <a:p>
            <a:r>
              <a:rPr kumimoji="1" lang="ja-JP" altLang="en-US" dirty="0" smtClean="0"/>
              <a:t>こちらに、</a:t>
            </a:r>
            <a:r>
              <a:rPr kumimoji="1" lang="en-US" altLang="ja-JP" dirty="0" smtClean="0"/>
              <a:t>2010</a:t>
            </a:r>
            <a:r>
              <a:rPr kumimoji="1" lang="ja-JP" altLang="en-US" dirty="0" smtClean="0"/>
              <a:t>年度までに製品カテゴリーの</a:t>
            </a:r>
            <a:r>
              <a:rPr kumimoji="1" lang="en-US" altLang="ja-JP" dirty="0" smtClean="0"/>
              <a:t>90%</a:t>
            </a:r>
            <a:r>
              <a:rPr kumimoji="1" lang="ja-JP" altLang="en-US" dirty="0" smtClean="0"/>
              <a:t>をネットワーク対応にとあります。</a:t>
            </a:r>
            <a:endParaRPr kumimoji="1" lang="en-US" altLang="ja-JP" dirty="0" smtClean="0"/>
          </a:p>
          <a:p>
            <a:endParaRPr kumimoji="1" lang="en-US" altLang="ja-JP" dirty="0" smtClean="0"/>
          </a:p>
          <a:p>
            <a:r>
              <a:rPr kumimoji="1" lang="ja-JP" altLang="en-US" dirty="0" smtClean="0"/>
              <a:t>これからも、製品のリスクが高まってきている状況がわかるかと思います。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こういった製品の開発現場に私たちはいるのですが、私たちの視点からは、家電製品のセキュリティ状況はこのように見えています。</a:t>
            </a:r>
            <a:endParaRPr kumimoji="1" lang="en-US" altLang="ja-JP" dirty="0" smtClean="0"/>
          </a:p>
          <a:p>
            <a:endParaRPr kumimoji="1" lang="en-US" altLang="ja-JP" dirty="0" smtClean="0"/>
          </a:p>
          <a:p>
            <a:r>
              <a:rPr kumimoji="1" lang="ja-JP" altLang="en-US" dirty="0" smtClean="0"/>
              <a:t>まず第一に、実際のところ被害は多発していないように見えます。</a:t>
            </a:r>
            <a:endParaRPr kumimoji="1" lang="en-US" altLang="ja-JP" dirty="0" smtClean="0"/>
          </a:p>
          <a:p>
            <a:r>
              <a:rPr kumimoji="1" lang="ja-JP" altLang="en-US" dirty="0" smtClean="0"/>
              <a:t>まったく被害が発生していないわけではありませんが、</a:t>
            </a:r>
            <a:endParaRPr kumimoji="1" lang="en-US" altLang="ja-JP" dirty="0" smtClean="0"/>
          </a:p>
          <a:p>
            <a:r>
              <a:rPr kumimoji="1" lang="ja-JP" altLang="en-US" dirty="0" smtClean="0"/>
              <a:t>多くのエンドユーザーが認識するほどは事件がおきていません。</a:t>
            </a:r>
            <a:endParaRPr kumimoji="1" lang="en-US" altLang="ja-JP" dirty="0" smtClean="0"/>
          </a:p>
          <a:p>
            <a:r>
              <a:rPr kumimoji="1" lang="ja-JP" altLang="en-US" dirty="0" smtClean="0"/>
              <a:t>結果として、セキュリティ対策の価値がエンドユーザーにあまり認知されていません。</a:t>
            </a:r>
            <a:endParaRPr kumimoji="1" lang="en-US" altLang="ja-JP" dirty="0" smtClean="0"/>
          </a:p>
          <a:p>
            <a:endParaRPr kumimoji="1" lang="en-US" altLang="ja-JP" dirty="0" smtClean="0"/>
          </a:p>
          <a:p>
            <a:r>
              <a:rPr kumimoji="1" lang="ja-JP" altLang="en-US" dirty="0" smtClean="0"/>
              <a:t>第二に、とはいっても、無防備であるわけにはいきません。</a:t>
            </a:r>
            <a:endParaRPr kumimoji="1" lang="en-US" altLang="ja-JP" dirty="0" smtClean="0"/>
          </a:p>
          <a:p>
            <a:r>
              <a:rPr kumimoji="1" lang="ja-JP" altLang="en-US" dirty="0" smtClean="0"/>
              <a:t>被害がゼロではありませんし、被害があると企業イメージの低下にもつながりますし、</a:t>
            </a:r>
            <a:endParaRPr kumimoji="1" lang="en-US" altLang="ja-JP" dirty="0" smtClean="0"/>
          </a:p>
          <a:p>
            <a:r>
              <a:rPr kumimoji="1" lang="ja-JP" altLang="en-US" dirty="0" smtClean="0"/>
              <a:t>何よりエンドユーザーが被害に遭うのは避けたいものです。</a:t>
            </a:r>
            <a:endParaRPr kumimoji="1" lang="en-US" altLang="ja-JP" dirty="0" smtClean="0"/>
          </a:p>
          <a:p>
            <a:endParaRPr kumimoji="1" lang="en-US" altLang="ja-JP" dirty="0" smtClean="0"/>
          </a:p>
          <a:p>
            <a:r>
              <a:rPr kumimoji="1" lang="ja-JP" altLang="en-US" dirty="0" smtClean="0"/>
              <a:t>第三に、価格は製品の売れ行きに大きく影響するため、</a:t>
            </a:r>
            <a:endParaRPr kumimoji="1" lang="en-US" altLang="ja-JP" dirty="0" smtClean="0"/>
          </a:p>
          <a:p>
            <a:r>
              <a:rPr kumimoji="1" lang="ja-JP" altLang="en-US" dirty="0" smtClean="0"/>
              <a:t>セキュリティ対策のために製品価格が上がることは許されません。</a:t>
            </a:r>
            <a:endParaRPr kumimoji="1" lang="en-US" altLang="ja-JP" dirty="0" smtClean="0"/>
          </a:p>
          <a:p>
            <a:r>
              <a:rPr kumimoji="1" lang="ja-JP" altLang="en-US" dirty="0" smtClean="0"/>
              <a:t>被害が多発するようになれば別でしょうが、今は被害は多発していません。</a:t>
            </a:r>
            <a:endParaRPr kumimoji="1" lang="en-US" altLang="ja-JP" dirty="0" smtClean="0"/>
          </a:p>
          <a:p>
            <a:endParaRPr kumimoji="1" lang="en-US" altLang="ja-JP" dirty="0" smtClean="0"/>
          </a:p>
          <a:p>
            <a:r>
              <a:rPr kumimoji="1" lang="ja-JP" altLang="en-US" dirty="0" smtClean="0"/>
              <a:t>といった事情から、</a:t>
            </a:r>
            <a:endParaRPr kumimoji="1" lang="en-US" altLang="ja-JP" dirty="0" smtClean="0"/>
          </a:p>
          <a:p>
            <a:r>
              <a:rPr lang="ja-JP" altLang="en-US" b="0" dirty="0" smtClean="0"/>
              <a:t>セキュリティを高めたくても、セキュリティのために</a:t>
            </a:r>
            <a:endParaRPr lang="en-US" altLang="ja-JP" b="0" dirty="0" smtClean="0"/>
          </a:p>
          <a:p>
            <a:r>
              <a:rPr lang="ja-JP" altLang="en-US" b="0" dirty="0" smtClean="0"/>
              <a:t>十分な予算を確保するのは難しい状況にあります。</a:t>
            </a:r>
            <a:endParaRPr lang="en-US" altLang="ja-JP" b="0" dirty="0" smtClean="0"/>
          </a:p>
          <a:p>
            <a:endParaRPr lang="ja-JP" altLang="en-US" b="0"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indent="0">
              <a:buFont typeface="Wingdings" pitchFamily="2" charset="2"/>
              <a:buNone/>
            </a:pPr>
            <a:r>
              <a:rPr lang="ja-JP" altLang="en-US" dirty="0" smtClean="0"/>
              <a:t>そこで、私たちは「ライトウェイトなアプローチ」ということで、このような方針で対策を進めています。</a:t>
            </a:r>
            <a:endParaRPr lang="en-US" altLang="ja-JP" dirty="0" smtClean="0"/>
          </a:p>
          <a:p>
            <a:pPr marL="0" indent="0">
              <a:buFont typeface="Wingdings" pitchFamily="2" charset="2"/>
              <a:buNone/>
            </a:pPr>
            <a:endParaRPr lang="en-US" altLang="ja-JP" dirty="0" smtClean="0"/>
          </a:p>
          <a:p>
            <a:pPr marL="0" indent="0">
              <a:buFont typeface="Wingdings" pitchFamily="2" charset="2"/>
              <a:buNone/>
            </a:pPr>
            <a:r>
              <a:rPr lang="ja-JP" altLang="en-US" dirty="0" smtClean="0"/>
              <a:t>まず、各セキュリティ対策の費用対効果を高める工夫を重ねていきます。</a:t>
            </a:r>
            <a:endParaRPr lang="en-US" altLang="ja-JP" dirty="0" smtClean="0"/>
          </a:p>
          <a:p>
            <a:pPr marL="0" indent="0">
              <a:buFont typeface="Wingdings" pitchFamily="2" charset="2"/>
              <a:buNone/>
            </a:pPr>
            <a:r>
              <a:rPr lang="ja-JP" altLang="en-US" dirty="0" smtClean="0"/>
              <a:t>ここで言う「各セキュリティ対策」とは先ほどデモでご覧頂いた静的解析ツールの使い方、運用方法や、これからご紹介する</a:t>
            </a:r>
            <a:endParaRPr lang="en-US" altLang="ja-JP" dirty="0" smtClean="0"/>
          </a:p>
          <a:p>
            <a:pPr marL="0" indent="0">
              <a:buFont typeface="Wingdings" pitchFamily="2" charset="2"/>
              <a:buNone/>
            </a:pPr>
            <a:r>
              <a:rPr lang="ja-JP" altLang="en-US" dirty="0" smtClean="0"/>
              <a:t>ドキュメントレビュー、コードレビューなどを言います。</a:t>
            </a:r>
            <a:endParaRPr lang="en-US" altLang="ja-JP" dirty="0" smtClean="0"/>
          </a:p>
          <a:p>
            <a:pPr marL="0" indent="0">
              <a:buFont typeface="Wingdings" pitchFamily="2" charset="2"/>
              <a:buNone/>
            </a:pPr>
            <a:endParaRPr lang="en-US" altLang="ja-JP" dirty="0" smtClean="0"/>
          </a:p>
          <a:p>
            <a:pPr marL="0" indent="0">
              <a:buFont typeface="Wingdings" pitchFamily="2" charset="2"/>
              <a:buNone/>
            </a:pPr>
            <a:r>
              <a:rPr lang="ja-JP" altLang="en-US" dirty="0" smtClean="0"/>
              <a:t>これとプラスして、</a:t>
            </a:r>
            <a:endParaRPr lang="en-US" altLang="ja-JP" dirty="0" smtClean="0"/>
          </a:p>
          <a:p>
            <a:pPr marL="0" indent="0">
              <a:buFont typeface="Wingdings" pitchFamily="2" charset="2"/>
              <a:buNone/>
            </a:pPr>
            <a:endParaRPr lang="en-US" altLang="ja-JP" dirty="0" smtClean="0"/>
          </a:p>
          <a:p>
            <a:pPr marL="0" indent="0">
              <a:buFont typeface="Wingdings" pitchFamily="2" charset="2"/>
              <a:buNone/>
            </a:pPr>
            <a:r>
              <a:rPr lang="ja-JP" altLang="en-US" dirty="0" smtClean="0"/>
              <a:t>費用対効果が大きいセキュリティ対策から初めて、与えられた時間、費用内でできるところまで実施するとしています。</a:t>
            </a:r>
            <a:endParaRPr lang="en-US" altLang="ja-JP" dirty="0" smtClean="0"/>
          </a:p>
          <a:p>
            <a:pPr marL="0" indent="0">
              <a:buFont typeface="Wingdings" pitchFamily="2" charset="2"/>
              <a:buNone/>
            </a:pPr>
            <a:r>
              <a:rPr lang="ja-JP" altLang="en-US" dirty="0" smtClean="0"/>
              <a:t>時間、費用が尽きてできなかったところはリスク受容するとします。</a:t>
            </a:r>
            <a:endParaRPr lang="en-US" altLang="ja-JP" dirty="0" smtClean="0"/>
          </a:p>
          <a:p>
            <a:pPr marL="0" indent="0">
              <a:buFont typeface="Wingdings" pitchFamily="2" charset="2"/>
              <a:buNone/>
            </a:pPr>
            <a:endParaRPr lang="en-US" altLang="ja-JP" dirty="0" smtClean="0"/>
          </a:p>
          <a:p>
            <a:pPr marL="0" indent="0">
              <a:buFont typeface="Wingdings" pitchFamily="2" charset="2"/>
              <a:buNone/>
            </a:pPr>
            <a:r>
              <a:rPr lang="ja-JP" altLang="en-US" dirty="0" smtClean="0"/>
              <a:t>こういった方針で行う製品セキュリティ対策を「</a:t>
            </a:r>
            <a:r>
              <a:rPr lang="ja-JP" altLang="en-US" dirty="0" err="1" smtClean="0"/>
              <a:t>ライ</a:t>
            </a:r>
            <a:r>
              <a:rPr lang="ja-JP" altLang="en-US" dirty="0" smtClean="0"/>
              <a:t>トウェイトソフトウェアセキュリティアシュアランス」略して</a:t>
            </a:r>
            <a:r>
              <a:rPr lang="en-US" altLang="ja-JP" dirty="0" smtClean="0"/>
              <a:t>LWSSA</a:t>
            </a:r>
            <a:r>
              <a:rPr lang="ja-JP" altLang="en-US" dirty="0" smtClean="0"/>
              <a:t>と呼んでいます。</a:t>
            </a:r>
            <a:endParaRPr lang="en-US" altLang="ja-JP" dirty="0" smtClean="0"/>
          </a:p>
          <a:p>
            <a:pPr marL="0" indent="0">
              <a:buFont typeface="Wingdings" pitchFamily="2" charset="2"/>
              <a:buNone/>
            </a:pPr>
            <a:endParaRPr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さて、このような、ある意味割り切ったやり方で、本当に大丈夫なの？と思われた方のために、</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実績データをご用意いたしました。</a:t>
            </a:r>
            <a:endParaRPr kumimoji="1" lang="en-US" altLang="ja-JP" dirty="0" smtClean="0"/>
          </a:p>
          <a:p>
            <a:r>
              <a:rPr kumimoji="1" lang="ja-JP" altLang="en-US" dirty="0" smtClean="0"/>
              <a:t>これはちょっと古めですが、</a:t>
            </a:r>
            <a:r>
              <a:rPr kumimoji="1" lang="en-US" altLang="ja-JP" dirty="0" smtClean="0"/>
              <a:t>2006</a:t>
            </a:r>
            <a:r>
              <a:rPr kumimoji="1" lang="ja-JP" altLang="en-US" dirty="0" smtClean="0"/>
              <a:t>年度のセキュリティレビュー実績の一部のデータです。</a:t>
            </a:r>
            <a:endParaRPr kumimoji="1" lang="en-US" altLang="ja-JP" dirty="0" smtClean="0"/>
          </a:p>
          <a:p>
            <a:endParaRPr kumimoji="1" lang="en-US" altLang="ja-JP" dirty="0" smtClean="0"/>
          </a:p>
          <a:p>
            <a:r>
              <a:rPr kumimoji="1" lang="ja-JP" altLang="en-US" dirty="0" smtClean="0"/>
              <a:t>まず注目していただきたいのが、製品開発費用全体に占めるセキュリティレビュー費用の比率です。</a:t>
            </a:r>
            <a:endParaRPr kumimoji="1" lang="en-US" altLang="ja-JP" dirty="0" smtClean="0"/>
          </a:p>
          <a:p>
            <a:r>
              <a:rPr kumimoji="1" lang="ja-JP" altLang="en-US" dirty="0" smtClean="0"/>
              <a:t>だいたい５パーセント以下の範囲で収まっています。現実的な範囲だと思います。</a:t>
            </a:r>
            <a:endParaRPr kumimoji="1" lang="en-US" altLang="ja-JP" dirty="0" smtClean="0"/>
          </a:p>
          <a:p>
            <a:endParaRPr kumimoji="1" lang="en-US" altLang="ja-JP" dirty="0" smtClean="0"/>
          </a:p>
          <a:p>
            <a:r>
              <a:rPr kumimoji="1" lang="ja-JP" altLang="en-US" dirty="0" smtClean="0"/>
              <a:t>これに対して製品出荷前に修正した脆弱性の件数は、それなりの実績となっています。</a:t>
            </a:r>
            <a:endParaRPr kumimoji="1" lang="en-US" altLang="ja-JP" dirty="0" smtClean="0"/>
          </a:p>
          <a:p>
            <a:endParaRPr kumimoji="1" lang="en-US" altLang="ja-JP" dirty="0" smtClean="0"/>
          </a:p>
          <a:p>
            <a:r>
              <a:rPr kumimoji="1" lang="ja-JP" altLang="en-US" dirty="0" smtClean="0"/>
              <a:t>ちなみに弊社の場合、脆弱性</a:t>
            </a:r>
            <a:r>
              <a:rPr kumimoji="1" lang="en-US" altLang="ja-JP" dirty="0" smtClean="0"/>
              <a:t>1</a:t>
            </a:r>
            <a:r>
              <a:rPr kumimoji="1" lang="ja-JP" altLang="en-US" dirty="0" smtClean="0"/>
              <a:t>件あたりのパッチ作成費用は約</a:t>
            </a:r>
            <a:r>
              <a:rPr kumimoji="1" lang="en-US" altLang="ja-JP" dirty="0" smtClean="0"/>
              <a:t>100</a:t>
            </a:r>
            <a:r>
              <a:rPr kumimoji="1" lang="ja-JP" altLang="en-US" dirty="0" smtClean="0"/>
              <a:t>万円というデータがございます。</a:t>
            </a:r>
            <a:endParaRPr kumimoji="1" lang="en-US" altLang="ja-JP" dirty="0" smtClean="0"/>
          </a:p>
          <a:p>
            <a:r>
              <a:rPr kumimoji="1" lang="ja-JP" altLang="en-US" dirty="0" smtClean="0"/>
              <a:t>これはパッチを作成するコストだけですので、コールセンターの対応、パッチの配布など考えていくと</a:t>
            </a:r>
            <a:endParaRPr kumimoji="1" lang="en-US" altLang="ja-JP" dirty="0" smtClean="0"/>
          </a:p>
          <a:p>
            <a:r>
              <a:rPr kumimoji="1" lang="ja-JP" altLang="en-US" dirty="0" smtClean="0"/>
              <a:t>総費用としてはこれより一桁上がることもあります。</a:t>
            </a:r>
            <a:endParaRPr kumimoji="1" lang="en-US" altLang="ja-JP" dirty="0" smtClean="0"/>
          </a:p>
          <a:p>
            <a:r>
              <a:rPr kumimoji="1" lang="ja-JP" altLang="en-US" dirty="0" smtClean="0"/>
              <a:t>ここでは仮に</a:t>
            </a:r>
            <a:r>
              <a:rPr kumimoji="1" lang="en-US" altLang="ja-JP" dirty="0" smtClean="0"/>
              <a:t>100</a:t>
            </a:r>
            <a:r>
              <a:rPr kumimoji="1" lang="ja-JP" altLang="en-US" dirty="0" smtClean="0"/>
              <a:t>万円のコストがかかると想定しますと、</a:t>
            </a:r>
            <a:r>
              <a:rPr kumimoji="1" lang="en-US" altLang="ja-JP" dirty="0" smtClean="0"/>
              <a:t>131</a:t>
            </a:r>
            <a:r>
              <a:rPr kumimoji="1" lang="ja-JP" altLang="en-US" dirty="0" smtClean="0"/>
              <a:t>件の脆弱性を製品出荷前の修正していますので、</a:t>
            </a:r>
            <a:endParaRPr kumimoji="1" lang="en-US" altLang="ja-JP" dirty="0" smtClean="0"/>
          </a:p>
          <a:p>
            <a:r>
              <a:rPr kumimoji="1" lang="ja-JP" altLang="en-US" dirty="0" smtClean="0"/>
              <a:t>約</a:t>
            </a:r>
            <a:r>
              <a:rPr kumimoji="1" lang="en-US" altLang="ja-JP" dirty="0" smtClean="0"/>
              <a:t>1</a:t>
            </a:r>
            <a:r>
              <a:rPr kumimoji="1" lang="ja-JP" altLang="en-US" dirty="0" smtClean="0"/>
              <a:t>億</a:t>
            </a:r>
            <a:r>
              <a:rPr kumimoji="1" lang="en-US" altLang="ja-JP" dirty="0" smtClean="0"/>
              <a:t>3100</a:t>
            </a:r>
            <a:r>
              <a:rPr kumimoji="1" lang="ja-JP" altLang="en-US" dirty="0" smtClean="0"/>
              <a:t>万円のパッチ作成費用のリスクを削減できたことになります。</a:t>
            </a:r>
            <a:endParaRPr kumimoji="1" lang="en-US" altLang="ja-JP" dirty="0" smtClean="0"/>
          </a:p>
          <a:p>
            <a:endParaRPr kumimoji="1" lang="en-US" altLang="ja-JP" dirty="0" smtClean="0"/>
          </a:p>
          <a:p>
            <a:r>
              <a:rPr kumimoji="1" lang="ja-JP" altLang="en-US" dirty="0" smtClean="0"/>
              <a:t>ある意味、割り切ったやり方でやっている割には、まぁまぁの実績を上げていると思います。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F756E03D-788A-432C-B36F-F1BECD20CA54}" type="slidenum">
              <a:rPr lang="en-US" altLang="ja-JP" smtClean="0"/>
              <a:pPr/>
              <a:t>8</a:t>
            </a:fld>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ct val="0"/>
              </a:spcBef>
            </a:pPr>
            <a:r>
              <a:rPr kumimoji="1" lang="ja-JP" altLang="en-US" dirty="0" smtClean="0"/>
              <a:t>それでは　ここからはセキュリティ専門組織によるセキュリティの作りこみについてお話します。</a:t>
            </a:r>
            <a:endParaRPr kumimoji="1" lang="en-US" altLang="ja-JP" dirty="0" smtClean="0"/>
          </a:p>
          <a:p>
            <a:pPr>
              <a:spcBef>
                <a:spcPct val="0"/>
              </a:spcBef>
            </a:pPr>
            <a:r>
              <a:rPr kumimoji="1" lang="ja-JP" altLang="en-US" dirty="0" smtClean="0"/>
              <a:t>これはわたしたちのライトウェイト　の最初の取り組みで、</a:t>
            </a:r>
            <a:r>
              <a:rPr kumimoji="1" lang="en-US" altLang="ja-JP" dirty="0" smtClean="0"/>
              <a:t>LWSSA1.0</a:t>
            </a:r>
            <a:r>
              <a:rPr kumimoji="1" lang="ja-JP" altLang="en-US" dirty="0" smtClean="0"/>
              <a:t>と呼んでいるものです。</a:t>
            </a:r>
            <a:endParaRPr kumimoji="1" lang="en-US" altLang="ja-JP" dirty="0" smtClean="0"/>
          </a:p>
          <a:p>
            <a:pPr>
              <a:spcBef>
                <a:spcPct val="0"/>
              </a:spcBef>
            </a:pPr>
            <a:endParaRPr kumimoji="1" lang="en-US" altLang="ja-JP" dirty="0" smtClean="0"/>
          </a:p>
          <a:p>
            <a:pPr>
              <a:spcBef>
                <a:spcPct val="0"/>
              </a:spcBef>
            </a:pPr>
            <a:r>
              <a:rPr kumimoji="1" lang="ja-JP" altLang="en-US" dirty="0" smtClean="0"/>
              <a:t>これは、私たちがライトウェイトなアプローチをとった最初の取り組みとなります。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436C8C2-85B1-46CB-A6C1-E9AE92BBFD35}"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8" name="日付プレースホルダ 27"/>
          <p:cNvSpPr>
            <a:spLocks noGrp="1"/>
          </p:cNvSpPr>
          <p:nvPr>
            <p:ph type="dt" sz="half" idx="10"/>
          </p:nvPr>
        </p:nvSpPr>
        <p:spPr/>
        <p:txBody>
          <a:bodyPr/>
          <a:lstStyle>
            <a:extLst/>
          </a:lstStyle>
          <a:p>
            <a:fld id="{7F09CB5C-7D0F-407D-9A57-D9B5CC9928C5}" type="datetime1">
              <a:rPr kumimoji="1" lang="ja-JP" altLang="en-US" smtClean="0"/>
              <a:pPr/>
              <a:t>2009/6/16</a:t>
            </a:fld>
            <a:endParaRPr kumimoji="1" lang="ja-JP" altLang="en-US"/>
          </a:p>
        </p:txBody>
      </p:sp>
      <p:sp>
        <p:nvSpPr>
          <p:cNvPr id="17" name="フッター プレースホルダ 16"/>
          <p:cNvSpPr>
            <a:spLocks noGrp="1"/>
          </p:cNvSpPr>
          <p:nvPr>
            <p:ph type="ftr" sz="quarter" idx="11"/>
          </p:nvPr>
        </p:nvSpPr>
        <p:spPr/>
        <p:txBody>
          <a:bodyPr/>
          <a:lstStyle>
            <a:extLst/>
          </a:lstStyle>
          <a:p>
            <a:endParaRPr kumimoji="1" lang="ja-JP" altLang="en-US"/>
          </a:p>
        </p:txBody>
      </p:sp>
      <p:sp>
        <p:nvSpPr>
          <p:cNvPr id="29" name="スライド番号プレースホルダ 28"/>
          <p:cNvSpPr>
            <a:spLocks noGrp="1"/>
          </p:cNvSpPr>
          <p:nvPr>
            <p:ph type="sldNum" sz="quarter" idx="12"/>
          </p:nvPr>
        </p:nvSpPr>
        <p:spPr/>
        <p:txBody>
          <a:bodyPr/>
          <a:lstStyle>
            <a:extLst/>
          </a:lstStyle>
          <a:p>
            <a:fld id="{42D4A36F-DB00-42B8-866B-82834CB2AE26}" type="slidenum">
              <a:rPr kumimoji="1" lang="ja-JP" altLang="en-US" smtClean="0"/>
              <a:pPr/>
              <a:t>&lt;#&gt;</a:t>
            </a:fld>
            <a:endParaRPr kumimoji="1" lang="ja-JP" altLang="en-US"/>
          </a:p>
        </p:txBody>
      </p:sp>
      <p:sp>
        <p:nvSpPr>
          <p:cNvPr id="8" name="タイトル 7"/>
          <p:cNvSpPr>
            <a:spLocks noGrp="1"/>
          </p:cNvSpPr>
          <p:nvPr>
            <p:ph type="ctrTitle"/>
          </p:nvPr>
        </p:nvSpPr>
        <p:spPr>
          <a:xfrm>
            <a:off x="914400" y="2071678"/>
            <a:ext cx="8086756" cy="1975104"/>
          </a:xfrm>
        </p:spPr>
        <p:txBody>
          <a:bodyPr anchor="ctr"/>
          <a:lstStyle>
            <a:lvl1pPr marR="9144" algn="l">
              <a:defRPr sz="4000" b="0" cap="none" spc="0" baseline="0">
                <a:ln w="18415" cmpd="sng">
                  <a:solidFill>
                    <a:srgbClr val="FFFFFF"/>
                  </a:solidFill>
                  <a:prstDash val="solid"/>
                </a:ln>
                <a:solidFill>
                  <a:srgbClr val="FFFFFF"/>
                </a:solidFill>
                <a:effectLst>
                  <a:glow rad="63500">
                    <a:schemeClr val="accent3">
                      <a:satMod val="175000"/>
                      <a:alpha val="40000"/>
                    </a:schemeClr>
                  </a:glow>
                  <a:outerShdw blurRad="63500" dir="3600000" algn="tl" rotWithShape="0">
                    <a:srgbClr val="000000">
                      <a:alpha val="70000"/>
                    </a:srgbClr>
                  </a:outerShdw>
                </a:effectLst>
              </a:defRPr>
            </a:lvl1pPr>
            <a:extLst/>
          </a:lstStyle>
          <a:p>
            <a:r>
              <a:rPr kumimoji="0" lang="ja-JP" altLang="en-US" dirty="0" smtClean="0"/>
              <a:t>マスタ タイトルの書式設定</a:t>
            </a:r>
            <a:endParaRPr kumimoji="0" lang="en-US" dirty="0"/>
          </a:p>
        </p:txBody>
      </p:sp>
      <p:sp>
        <p:nvSpPr>
          <p:cNvPr id="9" name="サブタイトル 8"/>
          <p:cNvSpPr>
            <a:spLocks noGrp="1"/>
          </p:cNvSpPr>
          <p:nvPr>
            <p:ph type="subTitle" idx="1"/>
          </p:nvPr>
        </p:nvSpPr>
        <p:spPr>
          <a:xfrm>
            <a:off x="3929058" y="4095364"/>
            <a:ext cx="5072098" cy="1508760"/>
          </a:xfrm>
        </p:spPr>
        <p:txBody>
          <a:bodyPr lIns="100584" tIns="45720" anchor="t"/>
          <a:lstStyle>
            <a:lvl1pPr marL="0" indent="0" algn="l">
              <a:spcBef>
                <a:spcPts val="0"/>
              </a:spcBef>
              <a:buNone/>
              <a:defRPr sz="2000">
                <a:solidFill>
                  <a:schemeClr val="tx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3F698462-4C34-448D-A731-24414B7F94AF}" type="datetime1">
              <a:rPr kumimoji="1" lang="ja-JP" altLang="en-US" smtClean="0"/>
              <a:pPr/>
              <a:t>2009/6/16</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42D4A36F-DB00-42B8-866B-82834CB2AE26}"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981200" cy="5851525"/>
          </a:xfrm>
        </p:spPr>
        <p:txBody>
          <a:bodyPr vert="eaVert" anchor="ct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609600" y="274639"/>
            <a:ext cx="5867400" cy="5851525"/>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ACF38F85-DF1B-4D60-9CAE-95173DB330B0}" type="datetime1">
              <a:rPr kumimoji="1" lang="ja-JP" altLang="en-US" smtClean="0"/>
              <a:pPr/>
              <a:t>2009/6/16</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42D4A36F-DB00-42B8-866B-82834CB2AE26}"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663FF78B-E246-48C2-9E50-E454363A8CF7}" type="datetime1">
              <a:rPr kumimoji="1" lang="ja-JP" altLang="en-US" smtClean="0"/>
              <a:pPr/>
              <a:t>2009/6/16</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42D4A36F-DB00-42B8-866B-82834CB2AE26}"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706902" y="4523216"/>
            <a:ext cx="8151378" cy="977486"/>
          </a:xfrm>
        </p:spPr>
        <p:txBody>
          <a:bodyPr lIns="82296" tIns="45720" bIns="0" anchor="t">
            <a:normAutofit/>
          </a:bodyPr>
          <a:lstStyle>
            <a:lvl1pPr marL="54864" indent="0" algn="ctr">
              <a:buNone/>
              <a:defRPr sz="2800">
                <a:solidFill>
                  <a:schemeClr val="tx1">
                    <a:tint val="75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extLst/>
          </a:lstStyle>
          <a:p>
            <a:fld id="{4E541306-CCD9-4E46-84DB-C4C1217CCF96}" type="datetime1">
              <a:rPr kumimoji="1" lang="ja-JP" altLang="en-US" smtClean="0"/>
              <a:pPr/>
              <a:t>2009/6/16</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42D4A36F-DB00-42B8-866B-82834CB2AE26}" type="slidenum">
              <a:rPr kumimoji="1" lang="ja-JP" altLang="en-US" smtClean="0"/>
              <a:pPr/>
              <a:t>&lt;#&gt;</a:t>
            </a:fld>
            <a:endParaRPr kumimoji="1" lang="ja-JP" altLang="en-US"/>
          </a:p>
        </p:txBody>
      </p:sp>
      <p:sp>
        <p:nvSpPr>
          <p:cNvPr id="2" name="タイトル 1"/>
          <p:cNvSpPr>
            <a:spLocks noGrp="1"/>
          </p:cNvSpPr>
          <p:nvPr>
            <p:ph type="title"/>
          </p:nvPr>
        </p:nvSpPr>
        <p:spPr>
          <a:xfrm>
            <a:off x="706902" y="1674766"/>
            <a:ext cx="8156448" cy="2754366"/>
          </a:xfrm>
        </p:spPr>
        <p:txBody>
          <a:bodyPr tIns="64008" anchor="ctr"/>
          <a:lstStyle>
            <a:lvl1pPr algn="ctr">
              <a:buNone/>
              <a:defRPr sz="6000" b="0" cap="none" spc="-150" baseline="0">
                <a:effectLst>
                  <a:glow rad="63500">
                    <a:schemeClr val="accent3">
                      <a:satMod val="175000"/>
                      <a:alpha val="40000"/>
                    </a:schemeClr>
                  </a:glow>
                  <a:outerShdw blurRad="63500" dir="3600000" algn="tl" rotWithShape="0">
                    <a:srgbClr val="000000">
                      <a:alpha val="70000"/>
                    </a:srgbClr>
                  </a:outerShdw>
                </a:effectLst>
              </a:defRPr>
            </a:lvl1pPr>
            <a:extLst/>
          </a:lstStyle>
          <a:p>
            <a:r>
              <a:rPr kumimoji="0" lang="ja-JP" altLang="en-US" dirty="0" smtClean="0"/>
              <a:t>マスタ タイトルの書式設定</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2064"/>
            <a:ext cx="8229600" cy="914400"/>
          </a:xfrm>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5604CAE0-3ACB-4876-99D9-0D708061EE8D}" type="datetime1">
              <a:rPr kumimoji="1" lang="ja-JP" altLang="en-US" smtClean="0"/>
              <a:pPr/>
              <a:t>2009/6/16</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42D4A36F-DB00-42B8-866B-82834CB2AE26}"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4824" y="512064"/>
            <a:ext cx="7772400" cy="914400"/>
          </a:xfrm>
        </p:spPr>
        <p:txBody>
          <a:bodyPr anchor="t"/>
          <a:lstStyle>
            <a:lvl1pPr>
              <a:defRPr sz="4000"/>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F5883E96-1BFD-4729-859D-DB5F9F6F7A15}" type="datetime1">
              <a:rPr kumimoji="1" lang="ja-JP" altLang="en-US" smtClean="0"/>
              <a:pPr/>
              <a:t>2009/6/16</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9" name="スライド番号プレースホルダ 8"/>
          <p:cNvSpPr>
            <a:spLocks noGrp="1"/>
          </p:cNvSpPr>
          <p:nvPr>
            <p:ph type="sldNum" sz="quarter" idx="12"/>
          </p:nvPr>
        </p:nvSpPr>
        <p:spPr/>
        <p:txBody>
          <a:bodyPr/>
          <a:lstStyle>
            <a:extLst/>
          </a:lstStyle>
          <a:p>
            <a:fld id="{42D4A36F-DB00-42B8-866B-82834CB2AE26}"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512064"/>
            <a:ext cx="7772400" cy="914400"/>
          </a:xfrm>
        </p:spPr>
        <p:txBody>
          <a:bodyPr/>
          <a:lstStyle>
            <a:lvl1pPr>
              <a:defRPr sz="4000" cap="none" baseline="0"/>
            </a:lvl1pPr>
            <a:extLst/>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extLst/>
          </a:lstStyle>
          <a:p>
            <a:fld id="{9F4B3B32-DEE3-43F1-B9AF-EB96587110FA}" type="datetime1">
              <a:rPr kumimoji="1" lang="ja-JP" altLang="en-US" smtClean="0"/>
              <a:pPr/>
              <a:t>2009/6/16</a:t>
            </a:fld>
            <a:endParaRPr kumimoji="1" lang="ja-JP" altLang="en-US"/>
          </a:p>
        </p:txBody>
      </p:sp>
      <p:sp>
        <p:nvSpPr>
          <p:cNvPr id="4" name="フッター プレースホルダ 3"/>
          <p:cNvSpPr>
            <a:spLocks noGrp="1"/>
          </p:cNvSpPr>
          <p:nvPr>
            <p:ph type="ftr" sz="quarter" idx="11"/>
          </p:nvPr>
        </p:nvSpPr>
        <p:spPr/>
        <p:txBody>
          <a:bodyPr/>
          <a:lstStyle>
            <a:extLst/>
          </a:lstStyle>
          <a:p>
            <a:endParaRPr kumimoji="1" lang="ja-JP" altLang="en-US"/>
          </a:p>
        </p:txBody>
      </p:sp>
      <p:sp>
        <p:nvSpPr>
          <p:cNvPr id="5" name="スライド番号プレースホルダ 4"/>
          <p:cNvSpPr>
            <a:spLocks noGrp="1"/>
          </p:cNvSpPr>
          <p:nvPr>
            <p:ph type="sldNum" sz="quarter" idx="12"/>
          </p:nvPr>
        </p:nvSpPr>
        <p:spPr/>
        <p:txBody>
          <a:bodyPr/>
          <a:lstStyle>
            <a:extLst/>
          </a:lstStyle>
          <a:p>
            <a:fld id="{42D4A36F-DB00-42B8-866B-82834CB2AE26}"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extLst/>
          </a:lstStyle>
          <a:p>
            <a:fld id="{CD3AA17F-C669-4FB2-B5BF-2783506B6AEE}" type="datetime1">
              <a:rPr kumimoji="1" lang="ja-JP" altLang="en-US" smtClean="0"/>
              <a:pPr/>
              <a:t>2009/6/16</a:t>
            </a:fld>
            <a:endParaRPr kumimoji="1" lang="ja-JP" altLang="en-US"/>
          </a:p>
        </p:txBody>
      </p:sp>
      <p:sp>
        <p:nvSpPr>
          <p:cNvPr id="3" name="フッター プレースホルダ 2"/>
          <p:cNvSpPr>
            <a:spLocks noGrp="1"/>
          </p:cNvSpPr>
          <p:nvPr>
            <p:ph type="ftr" sz="quarter" idx="11"/>
          </p:nvPr>
        </p:nvSpPr>
        <p:spPr/>
        <p:txBody>
          <a:bodyPr/>
          <a:lstStyle>
            <a:extLst/>
          </a:lstStyle>
          <a:p>
            <a:endParaRPr kumimoji="1" lang="ja-JP" altLang="en-US"/>
          </a:p>
        </p:txBody>
      </p:sp>
      <p:sp>
        <p:nvSpPr>
          <p:cNvPr id="4" name="スライド番号プレースホルダ 3"/>
          <p:cNvSpPr>
            <a:spLocks noGrp="1"/>
          </p:cNvSpPr>
          <p:nvPr>
            <p:ph type="sldNum" sz="quarter" idx="12"/>
          </p:nvPr>
        </p:nvSpPr>
        <p:spPr/>
        <p:txBody>
          <a:bodyPr/>
          <a:lstStyle>
            <a:extLst/>
          </a:lstStyle>
          <a:p>
            <a:fld id="{42D4A36F-DB00-42B8-866B-82834CB2AE26}"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73050"/>
            <a:ext cx="8229600" cy="1162050"/>
          </a:xfrm>
        </p:spPr>
        <p:txBody>
          <a:bodyPr anchor="ctr"/>
          <a:lstStyle>
            <a:lvl1pPr algn="l">
              <a:buNone/>
              <a:defRPr sz="3600" b="0"/>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970D2A23-2BF2-4008-B907-AE722169009C}" type="datetime1">
              <a:rPr kumimoji="1" lang="ja-JP" altLang="en-US" smtClean="0"/>
              <a:pPr/>
              <a:t>2009/6/16</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42D4A36F-DB00-42B8-866B-82834CB2AE26}"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正方形/長方形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直線コネクタ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グループ化 9"/>
          <p:cNvGrpSpPr/>
          <p:nvPr/>
        </p:nvGrpSpPr>
        <p:grpSpPr>
          <a:xfrm rot="5400000">
            <a:off x="8514581" y="1219200"/>
            <a:ext cx="132763" cy="128466"/>
            <a:chOff x="6668087" y="1297746"/>
            <a:chExt cx="161840" cy="156602"/>
          </a:xfrm>
        </p:grpSpPr>
        <p:cxnSp>
          <p:nvCxnSpPr>
            <p:cNvPr id="15" name="直線コネクタ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 テキストの書式設定</a:t>
            </a:r>
          </a:p>
        </p:txBody>
      </p:sp>
      <p:grpSp>
        <p:nvGrpSpPr>
          <p:cNvPr id="14" name="グループ化 13"/>
          <p:cNvGrpSpPr/>
          <p:nvPr/>
        </p:nvGrpSpPr>
        <p:grpSpPr>
          <a:xfrm rot="5400000">
            <a:off x="8666981" y="1371600"/>
            <a:ext cx="132763" cy="128466"/>
            <a:chOff x="6668087" y="1297746"/>
            <a:chExt cx="161840" cy="156602"/>
          </a:xfrm>
        </p:grpSpPr>
        <p:cxnSp>
          <p:nvCxnSpPr>
            <p:cNvPr id="11" name="直線コネクタ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グループ化 17"/>
          <p:cNvGrpSpPr/>
          <p:nvPr/>
        </p:nvGrpSpPr>
        <p:grpSpPr>
          <a:xfrm rot="5400000">
            <a:off x="8320088" y="1474763"/>
            <a:ext cx="132763" cy="128466"/>
            <a:chOff x="6668087" y="1297746"/>
            <a:chExt cx="161840" cy="156602"/>
          </a:xfrm>
        </p:grpSpPr>
        <p:cxnSp>
          <p:nvCxnSpPr>
            <p:cNvPr id="19" name="直線コネクタ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付プレースホルダ 4"/>
          <p:cNvSpPr>
            <a:spLocks noGrp="1"/>
          </p:cNvSpPr>
          <p:nvPr>
            <p:ph type="dt" sz="half" idx="10"/>
          </p:nvPr>
        </p:nvSpPr>
        <p:spPr>
          <a:xfrm>
            <a:off x="6477000" y="55499"/>
            <a:ext cx="2133600" cy="365125"/>
          </a:xfrm>
        </p:spPr>
        <p:txBody>
          <a:bodyPr/>
          <a:lstStyle>
            <a:extLst/>
          </a:lstStyle>
          <a:p>
            <a:fld id="{D9FE368D-D79B-41B5-814E-08B7A3144751}" type="datetime1">
              <a:rPr kumimoji="1" lang="ja-JP" altLang="en-US" smtClean="0"/>
              <a:pPr/>
              <a:t>2009/6/16</a:t>
            </a:fld>
            <a:endParaRPr kumimoji="1" lang="ja-JP" altLang="en-US"/>
          </a:p>
        </p:txBody>
      </p:sp>
      <p:sp>
        <p:nvSpPr>
          <p:cNvPr id="6" name="フッター プレースホルダ 5"/>
          <p:cNvSpPr>
            <a:spLocks noGrp="1"/>
          </p:cNvSpPr>
          <p:nvPr>
            <p:ph type="ftr" sz="quarter" idx="11"/>
          </p:nvPr>
        </p:nvSpPr>
        <p:spPr>
          <a:xfrm>
            <a:off x="914400" y="55499"/>
            <a:ext cx="5562600" cy="365125"/>
          </a:xfrm>
        </p:spPr>
        <p:txBody>
          <a:bodyPr/>
          <a:lstStyle>
            <a:extLst/>
          </a:lstStyle>
          <a:p>
            <a:endParaRPr kumimoji="1" lang="ja-JP" altLang="en-US"/>
          </a:p>
        </p:txBody>
      </p:sp>
      <p:sp>
        <p:nvSpPr>
          <p:cNvPr id="7" name="スライド番号プレースホルダ 6"/>
          <p:cNvSpPr>
            <a:spLocks noGrp="1"/>
          </p:cNvSpPr>
          <p:nvPr>
            <p:ph type="sldNum" sz="quarter" idx="12"/>
          </p:nvPr>
        </p:nvSpPr>
        <p:spPr>
          <a:xfrm>
            <a:off x="8610600" y="55499"/>
            <a:ext cx="457200" cy="365125"/>
          </a:xfrm>
        </p:spPr>
        <p:txBody>
          <a:bodyPr/>
          <a:lstStyle>
            <a:extLst/>
          </a:lstStyle>
          <a:p>
            <a:fld id="{42D4A36F-DB00-42B8-866B-82834CB2AE26}"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shade val="100000"/>
                <a:satMod val="150000"/>
              </a:schemeClr>
            </a:gs>
            <a:gs pos="65000">
              <a:srgbClr val="000000"/>
            </a:gs>
            <a:gs pos="100000">
              <a:srgbClr val="2A235B"/>
            </a:gs>
          </a:gsLst>
          <a:lin ang="5400000" scaled="0"/>
        </a:gradFill>
        <a:effectLst/>
      </p:bgPr>
    </p:bg>
    <p:spTree>
      <p:nvGrpSpPr>
        <p:cNvPr id="1" name=""/>
        <p:cNvGrpSpPr/>
        <p:nvPr/>
      </p:nvGrpSpPr>
      <p:grpSpPr>
        <a:xfrm>
          <a:off x="0" y="0"/>
          <a:ext cx="0" cy="0"/>
          <a:chOff x="0" y="0"/>
          <a:chExt cx="0" cy="0"/>
        </a:xfrm>
      </p:grpSpPr>
      <p:sp>
        <p:nvSpPr>
          <p:cNvPr id="7" name="正方形/長方形 6"/>
          <p:cNvSpPr/>
          <p:nvPr/>
        </p:nvSpPr>
        <p:spPr>
          <a:xfrm>
            <a:off x="-428660" y="-571528"/>
            <a:ext cx="1071570" cy="8001056"/>
          </a:xfrm>
          <a:prstGeom prst="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50800" cap="rnd" cmpd="dbl" algn="ctr">
            <a:noFill/>
            <a:prstDash val="solid"/>
          </a:ln>
          <a:effectLst>
            <a:softEdge rad="317500"/>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2" name="タイトル プレースホルダ 21"/>
          <p:cNvSpPr>
            <a:spLocks noGrp="1"/>
          </p:cNvSpPr>
          <p:nvPr>
            <p:ph type="title"/>
          </p:nvPr>
        </p:nvSpPr>
        <p:spPr>
          <a:xfrm>
            <a:off x="914400" y="512064"/>
            <a:ext cx="7772400" cy="914400"/>
          </a:xfrm>
          <a:prstGeom prst="rect">
            <a:avLst/>
          </a:prstGeom>
        </p:spPr>
        <p:txBody>
          <a:bodyPr vert="horz" anchor="t">
            <a:normAutofit/>
          </a:bodyPr>
          <a:lstStyle>
            <a:extLst/>
          </a:lstStyle>
          <a:p>
            <a:r>
              <a:rPr kumimoji="0" lang="ja-JP" altLang="en-US" dirty="0" smtClean="0"/>
              <a:t>マスタ タイトルの書式設定</a:t>
            </a:r>
            <a:endParaRPr kumimoji="0" lang="en-US" dirty="0"/>
          </a:p>
        </p:txBody>
      </p:sp>
      <p:sp>
        <p:nvSpPr>
          <p:cNvPr id="13" name="テキスト プレースホルダ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56319B1-349C-4EF6-A7A3-9C03EC85BD92}" type="datetime1">
              <a:rPr kumimoji="1" lang="ja-JP" altLang="en-US" smtClean="0"/>
              <a:pPr/>
              <a:t>2009/6/16</a:t>
            </a:fld>
            <a:endParaRPr kumimoji="1" lang="ja-JP" altLang="en-US"/>
          </a:p>
        </p:txBody>
      </p:sp>
      <p:sp>
        <p:nvSpPr>
          <p:cNvPr id="3" name="フッター プレースホルダ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kumimoji="1" lang="ja-JP" altLang="en-US"/>
          </a:p>
        </p:txBody>
      </p:sp>
      <p:sp>
        <p:nvSpPr>
          <p:cNvPr id="23" name="スライド番号プレースホルダ 22"/>
          <p:cNvSpPr>
            <a:spLocks noGrp="1"/>
          </p:cNvSpPr>
          <p:nvPr>
            <p:ph type="sldNum" sz="quarter" idx="4"/>
          </p:nvPr>
        </p:nvSpPr>
        <p:spPr>
          <a:xfrm>
            <a:off x="8143900" y="6416675"/>
            <a:ext cx="923900" cy="365125"/>
          </a:xfrm>
          <a:prstGeom prst="rect">
            <a:avLst/>
          </a:prstGeom>
        </p:spPr>
        <p:txBody>
          <a:bodyPr vert="horz" anchor="b"/>
          <a:lstStyle>
            <a:lvl1pPr algn="r" eaLnBrk="1" latinLnBrk="0" hangingPunct="1">
              <a:defRPr kumimoji="0" sz="1800">
                <a:solidFill>
                  <a:schemeClr val="tx2"/>
                </a:solidFill>
                <a:latin typeface="HGP創英角ｺﾞｼｯｸUB" pitchFamily="50" charset="-128"/>
                <a:ea typeface="HGP創英角ｺﾞｼｯｸUB" pitchFamily="50" charset="-128"/>
              </a:defRPr>
            </a:lvl1pPr>
            <a:extLst/>
          </a:lstStyle>
          <a:p>
            <a:fld id="{42D4A36F-DB00-42B8-866B-82834CB2AE26}" type="slidenum">
              <a:rPr kumimoji="1" lang="ja-JP" altLang="en-US" smtClean="0"/>
              <a:pPr/>
              <a:t>&lt;#&gt;</a:t>
            </a:fld>
            <a:endParaRPr kumimoji="1" lang="ja-JP" altLang="en-US"/>
          </a:p>
        </p:txBody>
      </p:sp>
      <p:sp>
        <p:nvSpPr>
          <p:cNvPr id="18" name="テキスト ボックス 17"/>
          <p:cNvSpPr txBox="1"/>
          <p:nvPr userDrawn="1"/>
        </p:nvSpPr>
        <p:spPr>
          <a:xfrm rot="16200000">
            <a:off x="-1734504" y="4610604"/>
            <a:ext cx="3813993"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Sony   Digital   Network   Applications,   Inc.</a:t>
            </a:r>
            <a:endParaRPr kumimoji="1" lang="ja-JP" altLang="en-US" sz="1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latinLnBrk="0" hangingPunct="1">
        <a:spcBef>
          <a:spcPct val="0"/>
        </a:spcBef>
        <a:buNone/>
        <a:defRPr kumimoji="1" sz="4000" b="0" kern="1200" cap="none" spc="0" baseline="0">
          <a:ln w="18415" cmpd="sng">
            <a:solidFill>
              <a:srgbClr val="FFFFFF"/>
            </a:solidFill>
            <a:prstDash val="solid"/>
          </a:ln>
          <a:solidFill>
            <a:srgbClr val="FFFFFF"/>
          </a:solidFill>
          <a:effectLst>
            <a:glow rad="63500">
              <a:schemeClr val="accent3">
                <a:satMod val="175000"/>
                <a:alpha val="40000"/>
              </a:schemeClr>
            </a:glow>
            <a:outerShdw blurRad="63500" dir="3600000" algn="tl" rotWithShape="0">
              <a:srgbClr val="000000">
                <a:alpha val="70000"/>
              </a:srgbClr>
            </a:outerShdw>
          </a:effectLst>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wmf"/><Relationship Id="rId5" Type="http://schemas.openxmlformats.org/officeDocument/2006/relationships/image" Target="../media/image5.wmf"/><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ソニーの製品セキュリティへの取り組み</a:t>
            </a:r>
            <a:endParaRPr kumimoji="1" lang="ja-JP" altLang="en-US" dirty="0"/>
          </a:p>
        </p:txBody>
      </p:sp>
      <p:sp>
        <p:nvSpPr>
          <p:cNvPr id="3" name="サブタイトル 2"/>
          <p:cNvSpPr>
            <a:spLocks noGrp="1"/>
          </p:cNvSpPr>
          <p:nvPr>
            <p:ph type="subTitle" idx="1"/>
          </p:nvPr>
        </p:nvSpPr>
        <p:spPr/>
        <p:txBody>
          <a:bodyPr>
            <a:normAutofit/>
          </a:bodyPr>
          <a:lstStyle/>
          <a:p>
            <a:r>
              <a:rPr kumimoji="1" lang="ja-JP" altLang="en-US" dirty="0" smtClean="0"/>
              <a:t>渡邉　聡</a:t>
            </a:r>
            <a:endParaRPr kumimoji="1" lang="en-US" altLang="ja-JP" dirty="0" smtClean="0"/>
          </a:p>
          <a:p>
            <a:r>
              <a:rPr lang="en-US" altLang="ja-JP" dirty="0" smtClean="0"/>
              <a:t>swatanabe@jp.sony.com</a:t>
            </a:r>
            <a:endParaRPr kumimoji="1" lang="en-US" altLang="ja-JP" dirty="0" smtClean="0"/>
          </a:p>
          <a:p>
            <a:r>
              <a:rPr lang="en-US" altLang="ja-JP" dirty="0" smtClean="0"/>
              <a:t>Software Security Assurance Group</a:t>
            </a:r>
          </a:p>
          <a:p>
            <a:r>
              <a:rPr lang="en-US" altLang="ja-JP" dirty="0" smtClean="0"/>
              <a:t>Sony Digital Network Applications,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脆弱性が製品に入り込んでいく様子</a:t>
            </a:r>
            <a:endParaRPr kumimoji="1" lang="ja-JP" altLang="en-US" dirty="0"/>
          </a:p>
        </p:txBody>
      </p:sp>
      <p:sp>
        <p:nvSpPr>
          <p:cNvPr id="4" name="スライド番号プレースホルダ 3"/>
          <p:cNvSpPr>
            <a:spLocks noGrp="1"/>
          </p:cNvSpPr>
          <p:nvPr>
            <p:ph type="sldNum" sz="quarter" idx="12"/>
          </p:nvPr>
        </p:nvSpPr>
        <p:spPr/>
        <p:txBody>
          <a:bodyPr/>
          <a:lstStyle/>
          <a:p>
            <a:fld id="{42D4A36F-DB00-42B8-866B-82834CB2AE26}" type="slidenum">
              <a:rPr kumimoji="1" lang="ja-JP" altLang="en-US" smtClean="0"/>
              <a:pPr/>
              <a:t>10</a:t>
            </a:fld>
            <a:endParaRPr kumimoji="1" lang="ja-JP" altLang="en-US"/>
          </a:p>
        </p:txBody>
      </p:sp>
      <p:sp>
        <p:nvSpPr>
          <p:cNvPr id="5" name="V 字形矢印 4"/>
          <p:cNvSpPr/>
          <p:nvPr/>
        </p:nvSpPr>
        <p:spPr>
          <a:xfrm>
            <a:off x="6858016" y="4572008"/>
            <a:ext cx="1928826" cy="500066"/>
          </a:xfrm>
          <a:prstGeom prst="notchedRightArrow">
            <a:avLst/>
          </a:prstGeom>
          <a:gradFill flip="none" rotWithShape="1">
            <a:gsLst>
              <a:gs pos="0">
                <a:schemeClr val="dk1">
                  <a:tint val="25000"/>
                  <a:satMod val="125000"/>
                </a:schemeClr>
              </a:gs>
              <a:gs pos="40000">
                <a:schemeClr val="dk1">
                  <a:tint val="55000"/>
                  <a:satMod val="130000"/>
                </a:schemeClr>
              </a:gs>
              <a:gs pos="50000">
                <a:schemeClr val="dk1">
                  <a:tint val="59000"/>
                  <a:satMod val="130000"/>
                </a:schemeClr>
              </a:gs>
              <a:gs pos="65000">
                <a:schemeClr val="dk1">
                  <a:tint val="55000"/>
                  <a:satMod val="130000"/>
                </a:schemeClr>
              </a:gs>
              <a:gs pos="100000">
                <a:schemeClr val="dk1">
                  <a:tint val="20000"/>
                  <a:satMod val="125000"/>
                </a:schemeClr>
              </a:gs>
            </a:gsLst>
            <a:lin ang="0" scaled="1"/>
            <a:tileRect/>
          </a:gradFill>
          <a:ln/>
        </p:spPr>
        <p:style>
          <a:lnRef idx="1">
            <a:schemeClr val="dk1"/>
          </a:lnRef>
          <a:fillRef idx="2">
            <a:schemeClr val="dk1"/>
          </a:fillRef>
          <a:effectRef idx="1">
            <a:schemeClr val="dk1"/>
          </a:effectRef>
          <a:fontRef idx="minor">
            <a:schemeClr val="dk1"/>
          </a:fontRef>
        </p:style>
        <p:txBody>
          <a:bodyPr wrap="none" rtlCol="0" anchor="ctr"/>
          <a:lstStyle/>
          <a:p>
            <a:pPr algn="r"/>
            <a:endParaRPr kumimoji="1" lang="ja-JP" altLang="en-US" sz="1200" dirty="0"/>
          </a:p>
        </p:txBody>
      </p:sp>
      <p:grpSp>
        <p:nvGrpSpPr>
          <p:cNvPr id="6" name="グループ化 593"/>
          <p:cNvGrpSpPr/>
          <p:nvPr/>
        </p:nvGrpSpPr>
        <p:grpSpPr>
          <a:xfrm>
            <a:off x="642910" y="4500570"/>
            <a:ext cx="6072230" cy="714380"/>
            <a:chOff x="1357290" y="2725723"/>
            <a:chExt cx="6072230" cy="714380"/>
          </a:xfrm>
        </p:grpSpPr>
        <p:sp>
          <p:nvSpPr>
            <p:cNvPr id="7" name="正方形/長方形 6"/>
            <p:cNvSpPr/>
            <p:nvPr/>
          </p:nvSpPr>
          <p:spPr bwMode="auto">
            <a:xfrm>
              <a:off x="4857752" y="2725723"/>
              <a:ext cx="2571768" cy="7143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rPr>
                <a:t>検証 　</a:t>
              </a:r>
            </a:p>
          </p:txBody>
        </p:sp>
        <p:sp>
          <p:nvSpPr>
            <p:cNvPr id="8" name="正方形/長方形 7"/>
            <p:cNvSpPr/>
            <p:nvPr/>
          </p:nvSpPr>
          <p:spPr bwMode="auto">
            <a:xfrm>
              <a:off x="1357290" y="2725723"/>
              <a:ext cx="3500462" cy="71438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rPr>
                <a:t>　　計画～設計</a:t>
              </a:r>
            </a:p>
          </p:txBody>
        </p:sp>
        <p:sp>
          <p:nvSpPr>
            <p:cNvPr id="9" name="平行四辺形 8"/>
            <p:cNvSpPr/>
            <p:nvPr/>
          </p:nvSpPr>
          <p:spPr bwMode="auto">
            <a:xfrm flipH="1">
              <a:off x="3714744" y="2725723"/>
              <a:ext cx="2428892" cy="714380"/>
            </a:xfrm>
            <a:prstGeom prst="parallelogram">
              <a:avLst>
                <a:gd name="adj" fmla="val 7003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rPr>
                <a:t>実装</a:t>
              </a:r>
            </a:p>
          </p:txBody>
        </p:sp>
      </p:grpSp>
      <p:grpSp>
        <p:nvGrpSpPr>
          <p:cNvPr id="11" name="Group 24"/>
          <p:cNvGrpSpPr>
            <a:grpSpLocks/>
          </p:cNvGrpSpPr>
          <p:nvPr/>
        </p:nvGrpSpPr>
        <p:grpSpPr bwMode="auto">
          <a:xfrm>
            <a:off x="1941145" y="3913196"/>
            <a:ext cx="790575" cy="736600"/>
            <a:chOff x="2807" y="3282"/>
            <a:chExt cx="971" cy="905"/>
          </a:xfrm>
        </p:grpSpPr>
        <p:sp>
          <p:nvSpPr>
            <p:cNvPr id="12" name="Freeform 25"/>
            <p:cNvSpPr>
              <a:spLocks/>
            </p:cNvSpPr>
            <p:nvPr/>
          </p:nvSpPr>
          <p:spPr bwMode="auto">
            <a:xfrm>
              <a:off x="2807" y="3740"/>
              <a:ext cx="971" cy="447"/>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3" name="Freeform 26"/>
            <p:cNvSpPr>
              <a:spLocks/>
            </p:cNvSpPr>
            <p:nvPr/>
          </p:nvSpPr>
          <p:spPr bwMode="auto">
            <a:xfrm>
              <a:off x="2835" y="3752"/>
              <a:ext cx="916" cy="423"/>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4" name="Freeform 27"/>
            <p:cNvSpPr>
              <a:spLocks/>
            </p:cNvSpPr>
            <p:nvPr/>
          </p:nvSpPr>
          <p:spPr bwMode="auto">
            <a:xfrm>
              <a:off x="2807" y="3682"/>
              <a:ext cx="971" cy="448"/>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5" name="Freeform 28"/>
            <p:cNvSpPr>
              <a:spLocks/>
            </p:cNvSpPr>
            <p:nvPr/>
          </p:nvSpPr>
          <p:spPr bwMode="auto">
            <a:xfrm>
              <a:off x="2835" y="3695"/>
              <a:ext cx="916" cy="422"/>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6" name="Freeform 29"/>
            <p:cNvSpPr>
              <a:spLocks/>
            </p:cNvSpPr>
            <p:nvPr/>
          </p:nvSpPr>
          <p:spPr bwMode="auto">
            <a:xfrm>
              <a:off x="2807" y="3625"/>
              <a:ext cx="971" cy="448"/>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7" name="Freeform 30"/>
            <p:cNvSpPr>
              <a:spLocks/>
            </p:cNvSpPr>
            <p:nvPr/>
          </p:nvSpPr>
          <p:spPr bwMode="auto">
            <a:xfrm>
              <a:off x="2835" y="3637"/>
              <a:ext cx="916" cy="423"/>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8" name="Freeform 31"/>
            <p:cNvSpPr>
              <a:spLocks/>
            </p:cNvSpPr>
            <p:nvPr/>
          </p:nvSpPr>
          <p:spPr bwMode="auto">
            <a:xfrm>
              <a:off x="2807" y="3568"/>
              <a:ext cx="971" cy="448"/>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9" name="Freeform 32"/>
            <p:cNvSpPr>
              <a:spLocks/>
            </p:cNvSpPr>
            <p:nvPr/>
          </p:nvSpPr>
          <p:spPr bwMode="auto">
            <a:xfrm>
              <a:off x="2835" y="3580"/>
              <a:ext cx="916" cy="423"/>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0" name="Freeform 33"/>
            <p:cNvSpPr>
              <a:spLocks/>
            </p:cNvSpPr>
            <p:nvPr/>
          </p:nvSpPr>
          <p:spPr bwMode="auto">
            <a:xfrm>
              <a:off x="2807" y="3511"/>
              <a:ext cx="971" cy="448"/>
            </a:xfrm>
            <a:custGeom>
              <a:avLst/>
              <a:gdLst>
                <a:gd name="T0" fmla="*/ 6583 w 14562"/>
                <a:gd name="T1" fmla="*/ 0 h 6719"/>
                <a:gd name="T2" fmla="*/ 14562 w 14562"/>
                <a:gd name="T3" fmla="*/ 3447 h 6719"/>
                <a:gd name="T4" fmla="*/ 7815 w 14562"/>
                <a:gd name="T5" fmla="*/ 6719 h 6719"/>
                <a:gd name="T6" fmla="*/ 0 w 14562"/>
                <a:gd name="T7" fmla="*/ 2345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1" name="Freeform 34"/>
            <p:cNvSpPr>
              <a:spLocks/>
            </p:cNvSpPr>
            <p:nvPr/>
          </p:nvSpPr>
          <p:spPr bwMode="auto">
            <a:xfrm>
              <a:off x="2835" y="3523"/>
              <a:ext cx="916" cy="423"/>
            </a:xfrm>
            <a:custGeom>
              <a:avLst/>
              <a:gdLst>
                <a:gd name="T0" fmla="*/ 6166 w 13743"/>
                <a:gd name="T1" fmla="*/ 0 h 6343"/>
                <a:gd name="T2" fmla="*/ 0 w 13743"/>
                <a:gd name="T3" fmla="*/ 2197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7"/>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2" name="Freeform 35"/>
            <p:cNvSpPr>
              <a:spLocks/>
            </p:cNvSpPr>
            <p:nvPr/>
          </p:nvSpPr>
          <p:spPr bwMode="auto">
            <a:xfrm>
              <a:off x="2807" y="3397"/>
              <a:ext cx="971" cy="448"/>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3" name="Freeform 36"/>
            <p:cNvSpPr>
              <a:spLocks/>
            </p:cNvSpPr>
            <p:nvPr/>
          </p:nvSpPr>
          <p:spPr bwMode="auto">
            <a:xfrm>
              <a:off x="2835" y="3409"/>
              <a:ext cx="916" cy="423"/>
            </a:xfrm>
            <a:custGeom>
              <a:avLst/>
              <a:gdLst>
                <a:gd name="T0" fmla="*/ 6166 w 13743"/>
                <a:gd name="T1" fmla="*/ 0 h 6343"/>
                <a:gd name="T2" fmla="*/ 0 w 13743"/>
                <a:gd name="T3" fmla="*/ 2196 h 6343"/>
                <a:gd name="T4" fmla="*/ 7410 w 13743"/>
                <a:gd name="T5" fmla="*/ 6343 h 6343"/>
                <a:gd name="T6" fmla="*/ 13743 w 13743"/>
                <a:gd name="T7" fmla="*/ 3272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4" name="Freeform 37"/>
            <p:cNvSpPr>
              <a:spLocks/>
            </p:cNvSpPr>
            <p:nvPr/>
          </p:nvSpPr>
          <p:spPr bwMode="auto">
            <a:xfrm>
              <a:off x="3307" y="3874"/>
              <a:ext cx="51" cy="31"/>
            </a:xfrm>
            <a:custGeom>
              <a:avLst/>
              <a:gdLst>
                <a:gd name="T0" fmla="*/ 183 w 756"/>
                <a:gd name="T1" fmla="*/ 0 h 458"/>
                <a:gd name="T2" fmla="*/ 756 w 756"/>
                <a:gd name="T3" fmla="*/ 369 h 458"/>
                <a:gd name="T4" fmla="*/ 571 w 756"/>
                <a:gd name="T5" fmla="*/ 458 h 458"/>
                <a:gd name="T6" fmla="*/ 0 w 756"/>
                <a:gd name="T7" fmla="*/ 83 h 458"/>
                <a:gd name="T8" fmla="*/ 183 w 756"/>
                <a:gd name="T9" fmla="*/ 0 h 458"/>
                <a:gd name="T10" fmla="*/ 0 60000 65536"/>
                <a:gd name="T11" fmla="*/ 0 60000 65536"/>
                <a:gd name="T12" fmla="*/ 0 60000 65536"/>
                <a:gd name="T13" fmla="*/ 0 60000 65536"/>
                <a:gd name="T14" fmla="*/ 0 60000 65536"/>
                <a:gd name="T15" fmla="*/ 0 w 756"/>
                <a:gd name="T16" fmla="*/ 0 h 458"/>
                <a:gd name="T17" fmla="*/ 756 w 756"/>
                <a:gd name="T18" fmla="*/ 458 h 458"/>
              </a:gdLst>
              <a:ahLst/>
              <a:cxnLst>
                <a:cxn ang="T10">
                  <a:pos x="T0" y="T1"/>
                </a:cxn>
                <a:cxn ang="T11">
                  <a:pos x="T2" y="T3"/>
                </a:cxn>
                <a:cxn ang="T12">
                  <a:pos x="T4" y="T5"/>
                </a:cxn>
                <a:cxn ang="T13">
                  <a:pos x="T6" y="T7"/>
                </a:cxn>
                <a:cxn ang="T14">
                  <a:pos x="T8" y="T9"/>
                </a:cxn>
              </a:cxnLst>
              <a:rect l="T15" t="T16" r="T17" b="T18"/>
              <a:pathLst>
                <a:path w="756" h="458">
                  <a:moveTo>
                    <a:pt x="183" y="0"/>
                  </a:moveTo>
                  <a:lnTo>
                    <a:pt x="756" y="369"/>
                  </a:lnTo>
                  <a:lnTo>
                    <a:pt x="571" y="458"/>
                  </a:lnTo>
                  <a:lnTo>
                    <a:pt x="0" y="83"/>
                  </a:lnTo>
                  <a:lnTo>
                    <a:pt x="183"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25" name="Freeform 38"/>
            <p:cNvSpPr>
              <a:spLocks noEditPoints="1"/>
            </p:cNvSpPr>
            <p:nvPr/>
          </p:nvSpPr>
          <p:spPr bwMode="auto">
            <a:xfrm>
              <a:off x="3348" y="3848"/>
              <a:ext cx="68" cy="36"/>
            </a:xfrm>
            <a:custGeom>
              <a:avLst/>
              <a:gdLst>
                <a:gd name="T0" fmla="*/ 272 w 1030"/>
                <a:gd name="T1" fmla="*/ 50 h 538"/>
                <a:gd name="T2" fmla="*/ 364 w 1030"/>
                <a:gd name="T3" fmla="*/ 23 h 538"/>
                <a:gd name="T4" fmla="*/ 460 w 1030"/>
                <a:gd name="T5" fmla="*/ 7 h 538"/>
                <a:gd name="T6" fmla="*/ 558 w 1030"/>
                <a:gd name="T7" fmla="*/ 0 h 538"/>
                <a:gd name="T8" fmla="*/ 652 w 1030"/>
                <a:gd name="T9" fmla="*/ 2 h 538"/>
                <a:gd name="T10" fmla="*/ 744 w 1030"/>
                <a:gd name="T11" fmla="*/ 13 h 538"/>
                <a:gd name="T12" fmla="*/ 828 w 1030"/>
                <a:gd name="T13" fmla="*/ 35 h 538"/>
                <a:gd name="T14" fmla="*/ 901 w 1030"/>
                <a:gd name="T15" fmla="*/ 65 h 538"/>
                <a:gd name="T16" fmla="*/ 962 w 1030"/>
                <a:gd name="T17" fmla="*/ 106 h 538"/>
                <a:gd name="T18" fmla="*/ 1003 w 1030"/>
                <a:gd name="T19" fmla="*/ 151 h 538"/>
                <a:gd name="T20" fmla="*/ 1026 w 1030"/>
                <a:gd name="T21" fmla="*/ 200 h 538"/>
                <a:gd name="T22" fmla="*/ 1029 w 1030"/>
                <a:gd name="T23" fmla="*/ 251 h 538"/>
                <a:gd name="T24" fmla="*/ 1014 w 1030"/>
                <a:gd name="T25" fmla="*/ 302 h 538"/>
                <a:gd name="T26" fmla="*/ 979 w 1030"/>
                <a:gd name="T27" fmla="*/ 353 h 538"/>
                <a:gd name="T28" fmla="*/ 927 w 1030"/>
                <a:gd name="T29" fmla="*/ 402 h 538"/>
                <a:gd name="T30" fmla="*/ 857 w 1030"/>
                <a:gd name="T31" fmla="*/ 446 h 538"/>
                <a:gd name="T32" fmla="*/ 769 w 1030"/>
                <a:gd name="T33" fmla="*/ 484 h 538"/>
                <a:gd name="T34" fmla="*/ 674 w 1030"/>
                <a:gd name="T35" fmla="*/ 513 h 538"/>
                <a:gd name="T36" fmla="*/ 574 w 1030"/>
                <a:gd name="T37" fmla="*/ 531 h 538"/>
                <a:gd name="T38" fmla="*/ 474 w 1030"/>
                <a:gd name="T39" fmla="*/ 538 h 538"/>
                <a:gd name="T40" fmla="*/ 374 w 1030"/>
                <a:gd name="T41" fmla="*/ 536 h 538"/>
                <a:gd name="T42" fmla="*/ 280 w 1030"/>
                <a:gd name="T43" fmla="*/ 523 h 538"/>
                <a:gd name="T44" fmla="*/ 194 w 1030"/>
                <a:gd name="T45" fmla="*/ 500 h 538"/>
                <a:gd name="T46" fmla="*/ 119 w 1030"/>
                <a:gd name="T47" fmla="*/ 466 h 538"/>
                <a:gd name="T48" fmla="*/ 59 w 1030"/>
                <a:gd name="T49" fmla="*/ 424 h 538"/>
                <a:gd name="T50" fmla="*/ 21 w 1030"/>
                <a:gd name="T51" fmla="*/ 378 h 538"/>
                <a:gd name="T52" fmla="*/ 2 w 1030"/>
                <a:gd name="T53" fmla="*/ 328 h 538"/>
                <a:gd name="T54" fmla="*/ 2 w 1030"/>
                <a:gd name="T55" fmla="*/ 277 h 538"/>
                <a:gd name="T56" fmla="*/ 22 w 1030"/>
                <a:gd name="T57" fmla="*/ 225 h 538"/>
                <a:gd name="T58" fmla="*/ 59 w 1030"/>
                <a:gd name="T59" fmla="*/ 175 h 538"/>
                <a:gd name="T60" fmla="*/ 114 w 1030"/>
                <a:gd name="T61" fmla="*/ 128 h 538"/>
                <a:gd name="T62" fmla="*/ 187 w 1030"/>
                <a:gd name="T63" fmla="*/ 85 h 538"/>
                <a:gd name="T64" fmla="*/ 292 w 1030"/>
                <a:gd name="T65" fmla="*/ 177 h 538"/>
                <a:gd name="T66" fmla="*/ 235 w 1030"/>
                <a:gd name="T67" fmla="*/ 232 h 538"/>
                <a:gd name="T68" fmla="*/ 221 w 1030"/>
                <a:gd name="T69" fmla="*/ 262 h 538"/>
                <a:gd name="T70" fmla="*/ 219 w 1030"/>
                <a:gd name="T71" fmla="*/ 292 h 538"/>
                <a:gd name="T72" fmla="*/ 227 w 1030"/>
                <a:gd name="T73" fmla="*/ 320 h 538"/>
                <a:gd name="T74" fmla="*/ 247 w 1030"/>
                <a:gd name="T75" fmla="*/ 347 h 538"/>
                <a:gd name="T76" fmla="*/ 278 w 1030"/>
                <a:gd name="T77" fmla="*/ 371 h 538"/>
                <a:gd name="T78" fmla="*/ 368 w 1030"/>
                <a:gd name="T79" fmla="*/ 406 h 538"/>
                <a:gd name="T80" fmla="*/ 476 w 1030"/>
                <a:gd name="T81" fmla="*/ 418 h 538"/>
                <a:gd name="T82" fmla="*/ 591 w 1030"/>
                <a:gd name="T83" fmla="*/ 406 h 538"/>
                <a:gd name="T84" fmla="*/ 697 w 1030"/>
                <a:gd name="T85" fmla="*/ 371 h 538"/>
                <a:gd name="T86" fmla="*/ 773 w 1030"/>
                <a:gd name="T87" fmla="*/ 320 h 538"/>
                <a:gd name="T88" fmla="*/ 803 w 1030"/>
                <a:gd name="T89" fmla="*/ 277 h 538"/>
                <a:gd name="T90" fmla="*/ 810 w 1030"/>
                <a:gd name="T91" fmla="*/ 247 h 538"/>
                <a:gd name="T92" fmla="*/ 806 w 1030"/>
                <a:gd name="T93" fmla="*/ 218 h 538"/>
                <a:gd name="T94" fmla="*/ 791 w 1030"/>
                <a:gd name="T95" fmla="*/ 190 h 538"/>
                <a:gd name="T96" fmla="*/ 747 w 1030"/>
                <a:gd name="T97" fmla="*/ 153 h 538"/>
                <a:gd name="T98" fmla="*/ 659 w 1030"/>
                <a:gd name="T99" fmla="*/ 120 h 538"/>
                <a:gd name="T100" fmla="*/ 552 w 1030"/>
                <a:gd name="T101" fmla="*/ 109 h 538"/>
                <a:gd name="T102" fmla="*/ 441 w 1030"/>
                <a:gd name="T103" fmla="*/ 120 h 538"/>
                <a:gd name="T104" fmla="*/ 336 w 1030"/>
                <a:gd name="T105" fmla="*/ 153 h 5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0"/>
                <a:gd name="T160" fmla="*/ 0 h 538"/>
                <a:gd name="T161" fmla="*/ 1030 w 1030"/>
                <a:gd name="T162" fmla="*/ 538 h 5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0" h="538">
                  <a:moveTo>
                    <a:pt x="207" y="75"/>
                  </a:moveTo>
                  <a:lnTo>
                    <a:pt x="228" y="65"/>
                  </a:lnTo>
                  <a:lnTo>
                    <a:pt x="251" y="57"/>
                  </a:lnTo>
                  <a:lnTo>
                    <a:pt x="272" y="50"/>
                  </a:lnTo>
                  <a:lnTo>
                    <a:pt x="295" y="42"/>
                  </a:lnTo>
                  <a:lnTo>
                    <a:pt x="318" y="35"/>
                  </a:lnTo>
                  <a:lnTo>
                    <a:pt x="341" y="29"/>
                  </a:lnTo>
                  <a:lnTo>
                    <a:pt x="364" y="23"/>
                  </a:lnTo>
                  <a:lnTo>
                    <a:pt x="388" y="19"/>
                  </a:lnTo>
                  <a:lnTo>
                    <a:pt x="412" y="13"/>
                  </a:lnTo>
                  <a:lnTo>
                    <a:pt x="436" y="10"/>
                  </a:lnTo>
                  <a:lnTo>
                    <a:pt x="460" y="7"/>
                  </a:lnTo>
                  <a:lnTo>
                    <a:pt x="484" y="4"/>
                  </a:lnTo>
                  <a:lnTo>
                    <a:pt x="509" y="2"/>
                  </a:lnTo>
                  <a:lnTo>
                    <a:pt x="533" y="1"/>
                  </a:lnTo>
                  <a:lnTo>
                    <a:pt x="558" y="0"/>
                  </a:lnTo>
                  <a:lnTo>
                    <a:pt x="581" y="0"/>
                  </a:lnTo>
                  <a:lnTo>
                    <a:pt x="606" y="0"/>
                  </a:lnTo>
                  <a:lnTo>
                    <a:pt x="629" y="1"/>
                  </a:lnTo>
                  <a:lnTo>
                    <a:pt x="652" y="2"/>
                  </a:lnTo>
                  <a:lnTo>
                    <a:pt x="676" y="4"/>
                  </a:lnTo>
                  <a:lnTo>
                    <a:pt x="699" y="7"/>
                  </a:lnTo>
                  <a:lnTo>
                    <a:pt x="722" y="10"/>
                  </a:lnTo>
                  <a:lnTo>
                    <a:pt x="744" y="13"/>
                  </a:lnTo>
                  <a:lnTo>
                    <a:pt x="765" y="19"/>
                  </a:lnTo>
                  <a:lnTo>
                    <a:pt x="786" y="23"/>
                  </a:lnTo>
                  <a:lnTo>
                    <a:pt x="808" y="29"/>
                  </a:lnTo>
                  <a:lnTo>
                    <a:pt x="828" y="35"/>
                  </a:lnTo>
                  <a:lnTo>
                    <a:pt x="847" y="42"/>
                  </a:lnTo>
                  <a:lnTo>
                    <a:pt x="866" y="50"/>
                  </a:lnTo>
                  <a:lnTo>
                    <a:pt x="884" y="57"/>
                  </a:lnTo>
                  <a:lnTo>
                    <a:pt x="901" y="65"/>
                  </a:lnTo>
                  <a:lnTo>
                    <a:pt x="918" y="75"/>
                  </a:lnTo>
                  <a:lnTo>
                    <a:pt x="934" y="85"/>
                  </a:lnTo>
                  <a:lnTo>
                    <a:pt x="949" y="95"/>
                  </a:lnTo>
                  <a:lnTo>
                    <a:pt x="962" y="106"/>
                  </a:lnTo>
                  <a:lnTo>
                    <a:pt x="975" y="116"/>
                  </a:lnTo>
                  <a:lnTo>
                    <a:pt x="985" y="128"/>
                  </a:lnTo>
                  <a:lnTo>
                    <a:pt x="995" y="139"/>
                  </a:lnTo>
                  <a:lnTo>
                    <a:pt x="1003" y="151"/>
                  </a:lnTo>
                  <a:lnTo>
                    <a:pt x="1011" y="163"/>
                  </a:lnTo>
                  <a:lnTo>
                    <a:pt x="1017" y="175"/>
                  </a:lnTo>
                  <a:lnTo>
                    <a:pt x="1022" y="188"/>
                  </a:lnTo>
                  <a:lnTo>
                    <a:pt x="1026" y="200"/>
                  </a:lnTo>
                  <a:lnTo>
                    <a:pt x="1029" y="212"/>
                  </a:lnTo>
                  <a:lnTo>
                    <a:pt x="1030" y="225"/>
                  </a:lnTo>
                  <a:lnTo>
                    <a:pt x="1030" y="239"/>
                  </a:lnTo>
                  <a:lnTo>
                    <a:pt x="1029" y="251"/>
                  </a:lnTo>
                  <a:lnTo>
                    <a:pt x="1027" y="264"/>
                  </a:lnTo>
                  <a:lnTo>
                    <a:pt x="1023" y="277"/>
                  </a:lnTo>
                  <a:lnTo>
                    <a:pt x="1019" y="290"/>
                  </a:lnTo>
                  <a:lnTo>
                    <a:pt x="1014" y="302"/>
                  </a:lnTo>
                  <a:lnTo>
                    <a:pt x="1006" y="315"/>
                  </a:lnTo>
                  <a:lnTo>
                    <a:pt x="999" y="328"/>
                  </a:lnTo>
                  <a:lnTo>
                    <a:pt x="989" y="341"/>
                  </a:lnTo>
                  <a:lnTo>
                    <a:pt x="979" y="353"/>
                  </a:lnTo>
                  <a:lnTo>
                    <a:pt x="968" y="366"/>
                  </a:lnTo>
                  <a:lnTo>
                    <a:pt x="955" y="378"/>
                  </a:lnTo>
                  <a:lnTo>
                    <a:pt x="942" y="390"/>
                  </a:lnTo>
                  <a:lnTo>
                    <a:pt x="927" y="402"/>
                  </a:lnTo>
                  <a:lnTo>
                    <a:pt x="911" y="413"/>
                  </a:lnTo>
                  <a:lnTo>
                    <a:pt x="894" y="424"/>
                  </a:lnTo>
                  <a:lnTo>
                    <a:pt x="876" y="435"/>
                  </a:lnTo>
                  <a:lnTo>
                    <a:pt x="857" y="446"/>
                  </a:lnTo>
                  <a:lnTo>
                    <a:pt x="835" y="456"/>
                  </a:lnTo>
                  <a:lnTo>
                    <a:pt x="814" y="466"/>
                  </a:lnTo>
                  <a:lnTo>
                    <a:pt x="792" y="475"/>
                  </a:lnTo>
                  <a:lnTo>
                    <a:pt x="769" y="484"/>
                  </a:lnTo>
                  <a:lnTo>
                    <a:pt x="746" y="492"/>
                  </a:lnTo>
                  <a:lnTo>
                    <a:pt x="723" y="500"/>
                  </a:lnTo>
                  <a:lnTo>
                    <a:pt x="698" y="506"/>
                  </a:lnTo>
                  <a:lnTo>
                    <a:pt x="674" y="513"/>
                  </a:lnTo>
                  <a:lnTo>
                    <a:pt x="649" y="518"/>
                  </a:lnTo>
                  <a:lnTo>
                    <a:pt x="625" y="523"/>
                  </a:lnTo>
                  <a:lnTo>
                    <a:pt x="599" y="528"/>
                  </a:lnTo>
                  <a:lnTo>
                    <a:pt x="574" y="531"/>
                  </a:lnTo>
                  <a:lnTo>
                    <a:pt x="549" y="534"/>
                  </a:lnTo>
                  <a:lnTo>
                    <a:pt x="524" y="536"/>
                  </a:lnTo>
                  <a:lnTo>
                    <a:pt x="498" y="537"/>
                  </a:lnTo>
                  <a:lnTo>
                    <a:pt x="474" y="538"/>
                  </a:lnTo>
                  <a:lnTo>
                    <a:pt x="448" y="538"/>
                  </a:lnTo>
                  <a:lnTo>
                    <a:pt x="424" y="538"/>
                  </a:lnTo>
                  <a:lnTo>
                    <a:pt x="398" y="537"/>
                  </a:lnTo>
                  <a:lnTo>
                    <a:pt x="374" y="536"/>
                  </a:lnTo>
                  <a:lnTo>
                    <a:pt x="350" y="534"/>
                  </a:lnTo>
                  <a:lnTo>
                    <a:pt x="326" y="531"/>
                  </a:lnTo>
                  <a:lnTo>
                    <a:pt x="303" y="528"/>
                  </a:lnTo>
                  <a:lnTo>
                    <a:pt x="280" y="523"/>
                  </a:lnTo>
                  <a:lnTo>
                    <a:pt x="258" y="518"/>
                  </a:lnTo>
                  <a:lnTo>
                    <a:pt x="236" y="513"/>
                  </a:lnTo>
                  <a:lnTo>
                    <a:pt x="214" y="506"/>
                  </a:lnTo>
                  <a:lnTo>
                    <a:pt x="194" y="500"/>
                  </a:lnTo>
                  <a:lnTo>
                    <a:pt x="174" y="492"/>
                  </a:lnTo>
                  <a:lnTo>
                    <a:pt x="155" y="484"/>
                  </a:lnTo>
                  <a:lnTo>
                    <a:pt x="136" y="475"/>
                  </a:lnTo>
                  <a:lnTo>
                    <a:pt x="119" y="466"/>
                  </a:lnTo>
                  <a:lnTo>
                    <a:pt x="102" y="456"/>
                  </a:lnTo>
                  <a:lnTo>
                    <a:pt x="86" y="446"/>
                  </a:lnTo>
                  <a:lnTo>
                    <a:pt x="72" y="435"/>
                  </a:lnTo>
                  <a:lnTo>
                    <a:pt x="59" y="424"/>
                  </a:lnTo>
                  <a:lnTo>
                    <a:pt x="48" y="413"/>
                  </a:lnTo>
                  <a:lnTo>
                    <a:pt x="38" y="402"/>
                  </a:lnTo>
                  <a:lnTo>
                    <a:pt x="28" y="390"/>
                  </a:lnTo>
                  <a:lnTo>
                    <a:pt x="21" y="378"/>
                  </a:lnTo>
                  <a:lnTo>
                    <a:pt x="15" y="366"/>
                  </a:lnTo>
                  <a:lnTo>
                    <a:pt x="9" y="353"/>
                  </a:lnTo>
                  <a:lnTo>
                    <a:pt x="5" y="341"/>
                  </a:lnTo>
                  <a:lnTo>
                    <a:pt x="2" y="328"/>
                  </a:lnTo>
                  <a:lnTo>
                    <a:pt x="1" y="315"/>
                  </a:lnTo>
                  <a:lnTo>
                    <a:pt x="0" y="302"/>
                  </a:lnTo>
                  <a:lnTo>
                    <a:pt x="1" y="290"/>
                  </a:lnTo>
                  <a:lnTo>
                    <a:pt x="2" y="277"/>
                  </a:lnTo>
                  <a:lnTo>
                    <a:pt x="5" y="264"/>
                  </a:lnTo>
                  <a:lnTo>
                    <a:pt x="9" y="251"/>
                  </a:lnTo>
                  <a:lnTo>
                    <a:pt x="15" y="239"/>
                  </a:lnTo>
                  <a:lnTo>
                    <a:pt x="22" y="225"/>
                  </a:lnTo>
                  <a:lnTo>
                    <a:pt x="29" y="212"/>
                  </a:lnTo>
                  <a:lnTo>
                    <a:pt x="38" y="200"/>
                  </a:lnTo>
                  <a:lnTo>
                    <a:pt x="48" y="188"/>
                  </a:lnTo>
                  <a:lnTo>
                    <a:pt x="59" y="175"/>
                  </a:lnTo>
                  <a:lnTo>
                    <a:pt x="71" y="163"/>
                  </a:lnTo>
                  <a:lnTo>
                    <a:pt x="85" y="151"/>
                  </a:lnTo>
                  <a:lnTo>
                    <a:pt x="99" y="139"/>
                  </a:lnTo>
                  <a:lnTo>
                    <a:pt x="114" y="128"/>
                  </a:lnTo>
                  <a:lnTo>
                    <a:pt x="130" y="116"/>
                  </a:lnTo>
                  <a:lnTo>
                    <a:pt x="148" y="106"/>
                  </a:lnTo>
                  <a:lnTo>
                    <a:pt x="167" y="95"/>
                  </a:lnTo>
                  <a:lnTo>
                    <a:pt x="187" y="85"/>
                  </a:lnTo>
                  <a:lnTo>
                    <a:pt x="207" y="75"/>
                  </a:lnTo>
                  <a:close/>
                  <a:moveTo>
                    <a:pt x="336" y="153"/>
                  </a:moveTo>
                  <a:lnTo>
                    <a:pt x="313" y="164"/>
                  </a:lnTo>
                  <a:lnTo>
                    <a:pt x="292" y="177"/>
                  </a:lnTo>
                  <a:lnTo>
                    <a:pt x="274" y="190"/>
                  </a:lnTo>
                  <a:lnTo>
                    <a:pt x="258" y="204"/>
                  </a:lnTo>
                  <a:lnTo>
                    <a:pt x="245" y="218"/>
                  </a:lnTo>
                  <a:lnTo>
                    <a:pt x="235" y="232"/>
                  </a:lnTo>
                  <a:lnTo>
                    <a:pt x="230" y="240"/>
                  </a:lnTo>
                  <a:lnTo>
                    <a:pt x="226" y="247"/>
                  </a:lnTo>
                  <a:lnTo>
                    <a:pt x="224" y="255"/>
                  </a:lnTo>
                  <a:lnTo>
                    <a:pt x="221" y="262"/>
                  </a:lnTo>
                  <a:lnTo>
                    <a:pt x="220" y="269"/>
                  </a:lnTo>
                  <a:lnTo>
                    <a:pt x="219" y="277"/>
                  </a:lnTo>
                  <a:lnTo>
                    <a:pt x="219" y="284"/>
                  </a:lnTo>
                  <a:lnTo>
                    <a:pt x="219" y="292"/>
                  </a:lnTo>
                  <a:lnTo>
                    <a:pt x="220" y="299"/>
                  </a:lnTo>
                  <a:lnTo>
                    <a:pt x="222" y="307"/>
                  </a:lnTo>
                  <a:lnTo>
                    <a:pt x="224" y="313"/>
                  </a:lnTo>
                  <a:lnTo>
                    <a:pt x="227" y="320"/>
                  </a:lnTo>
                  <a:lnTo>
                    <a:pt x="231" y="327"/>
                  </a:lnTo>
                  <a:lnTo>
                    <a:pt x="236" y="334"/>
                  </a:lnTo>
                  <a:lnTo>
                    <a:pt x="241" y="341"/>
                  </a:lnTo>
                  <a:lnTo>
                    <a:pt x="247" y="347"/>
                  </a:lnTo>
                  <a:lnTo>
                    <a:pt x="254" y="353"/>
                  </a:lnTo>
                  <a:lnTo>
                    <a:pt x="261" y="360"/>
                  </a:lnTo>
                  <a:lnTo>
                    <a:pt x="269" y="366"/>
                  </a:lnTo>
                  <a:lnTo>
                    <a:pt x="278" y="371"/>
                  </a:lnTo>
                  <a:lnTo>
                    <a:pt x="297" y="383"/>
                  </a:lnTo>
                  <a:lnTo>
                    <a:pt x="320" y="393"/>
                  </a:lnTo>
                  <a:lnTo>
                    <a:pt x="343" y="400"/>
                  </a:lnTo>
                  <a:lnTo>
                    <a:pt x="368" y="406"/>
                  </a:lnTo>
                  <a:lnTo>
                    <a:pt x="393" y="412"/>
                  </a:lnTo>
                  <a:lnTo>
                    <a:pt x="420" y="415"/>
                  </a:lnTo>
                  <a:lnTo>
                    <a:pt x="447" y="418"/>
                  </a:lnTo>
                  <a:lnTo>
                    <a:pt x="476" y="418"/>
                  </a:lnTo>
                  <a:lnTo>
                    <a:pt x="505" y="418"/>
                  </a:lnTo>
                  <a:lnTo>
                    <a:pt x="533" y="415"/>
                  </a:lnTo>
                  <a:lnTo>
                    <a:pt x="562" y="412"/>
                  </a:lnTo>
                  <a:lnTo>
                    <a:pt x="591" y="406"/>
                  </a:lnTo>
                  <a:lnTo>
                    <a:pt x="618" y="400"/>
                  </a:lnTo>
                  <a:lnTo>
                    <a:pt x="645" y="393"/>
                  </a:lnTo>
                  <a:lnTo>
                    <a:pt x="672" y="383"/>
                  </a:lnTo>
                  <a:lnTo>
                    <a:pt x="697" y="371"/>
                  </a:lnTo>
                  <a:lnTo>
                    <a:pt x="719" y="360"/>
                  </a:lnTo>
                  <a:lnTo>
                    <a:pt x="740" y="347"/>
                  </a:lnTo>
                  <a:lnTo>
                    <a:pt x="758" y="334"/>
                  </a:lnTo>
                  <a:lnTo>
                    <a:pt x="773" y="320"/>
                  </a:lnTo>
                  <a:lnTo>
                    <a:pt x="785" y="307"/>
                  </a:lnTo>
                  <a:lnTo>
                    <a:pt x="796" y="292"/>
                  </a:lnTo>
                  <a:lnTo>
                    <a:pt x="799" y="284"/>
                  </a:lnTo>
                  <a:lnTo>
                    <a:pt x="803" y="277"/>
                  </a:lnTo>
                  <a:lnTo>
                    <a:pt x="806" y="269"/>
                  </a:lnTo>
                  <a:lnTo>
                    <a:pt x="808" y="262"/>
                  </a:lnTo>
                  <a:lnTo>
                    <a:pt x="809" y="255"/>
                  </a:lnTo>
                  <a:lnTo>
                    <a:pt x="810" y="247"/>
                  </a:lnTo>
                  <a:lnTo>
                    <a:pt x="810" y="240"/>
                  </a:lnTo>
                  <a:lnTo>
                    <a:pt x="809" y="232"/>
                  </a:lnTo>
                  <a:lnTo>
                    <a:pt x="808" y="225"/>
                  </a:lnTo>
                  <a:lnTo>
                    <a:pt x="806" y="218"/>
                  </a:lnTo>
                  <a:lnTo>
                    <a:pt x="802" y="211"/>
                  </a:lnTo>
                  <a:lnTo>
                    <a:pt x="799" y="204"/>
                  </a:lnTo>
                  <a:lnTo>
                    <a:pt x="795" y="197"/>
                  </a:lnTo>
                  <a:lnTo>
                    <a:pt x="791" y="190"/>
                  </a:lnTo>
                  <a:lnTo>
                    <a:pt x="785" y="183"/>
                  </a:lnTo>
                  <a:lnTo>
                    <a:pt x="779" y="177"/>
                  </a:lnTo>
                  <a:lnTo>
                    <a:pt x="764" y="164"/>
                  </a:lnTo>
                  <a:lnTo>
                    <a:pt x="747" y="153"/>
                  </a:lnTo>
                  <a:lnTo>
                    <a:pt x="727" y="143"/>
                  </a:lnTo>
                  <a:lnTo>
                    <a:pt x="706" y="133"/>
                  </a:lnTo>
                  <a:lnTo>
                    <a:pt x="683" y="126"/>
                  </a:lnTo>
                  <a:lnTo>
                    <a:pt x="659" y="120"/>
                  </a:lnTo>
                  <a:lnTo>
                    <a:pt x="633" y="115"/>
                  </a:lnTo>
                  <a:lnTo>
                    <a:pt x="607" y="111"/>
                  </a:lnTo>
                  <a:lnTo>
                    <a:pt x="580" y="109"/>
                  </a:lnTo>
                  <a:lnTo>
                    <a:pt x="552" y="109"/>
                  </a:lnTo>
                  <a:lnTo>
                    <a:pt x="524" y="109"/>
                  </a:lnTo>
                  <a:lnTo>
                    <a:pt x="496" y="111"/>
                  </a:lnTo>
                  <a:lnTo>
                    <a:pt x="468" y="115"/>
                  </a:lnTo>
                  <a:lnTo>
                    <a:pt x="441" y="120"/>
                  </a:lnTo>
                  <a:lnTo>
                    <a:pt x="413" y="126"/>
                  </a:lnTo>
                  <a:lnTo>
                    <a:pt x="387" y="133"/>
                  </a:lnTo>
                  <a:lnTo>
                    <a:pt x="361" y="143"/>
                  </a:lnTo>
                  <a:lnTo>
                    <a:pt x="336" y="153"/>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26" name="Freeform 39"/>
            <p:cNvSpPr>
              <a:spLocks/>
            </p:cNvSpPr>
            <p:nvPr/>
          </p:nvSpPr>
          <p:spPr bwMode="auto">
            <a:xfrm>
              <a:off x="3404" y="3831"/>
              <a:ext cx="50" cy="27"/>
            </a:xfrm>
            <a:custGeom>
              <a:avLst/>
              <a:gdLst>
                <a:gd name="T0" fmla="*/ 164 w 746"/>
                <a:gd name="T1" fmla="*/ 0 h 409"/>
                <a:gd name="T2" fmla="*/ 746 w 746"/>
                <a:gd name="T3" fmla="*/ 330 h 409"/>
                <a:gd name="T4" fmla="*/ 581 w 746"/>
                <a:gd name="T5" fmla="*/ 409 h 409"/>
                <a:gd name="T6" fmla="*/ 0 w 746"/>
                <a:gd name="T7" fmla="*/ 76 h 409"/>
                <a:gd name="T8" fmla="*/ 164 w 746"/>
                <a:gd name="T9" fmla="*/ 0 h 409"/>
                <a:gd name="T10" fmla="*/ 0 60000 65536"/>
                <a:gd name="T11" fmla="*/ 0 60000 65536"/>
                <a:gd name="T12" fmla="*/ 0 60000 65536"/>
                <a:gd name="T13" fmla="*/ 0 60000 65536"/>
                <a:gd name="T14" fmla="*/ 0 60000 65536"/>
                <a:gd name="T15" fmla="*/ 0 w 746"/>
                <a:gd name="T16" fmla="*/ 0 h 409"/>
                <a:gd name="T17" fmla="*/ 746 w 746"/>
                <a:gd name="T18" fmla="*/ 409 h 409"/>
              </a:gdLst>
              <a:ahLst/>
              <a:cxnLst>
                <a:cxn ang="T10">
                  <a:pos x="T0" y="T1"/>
                </a:cxn>
                <a:cxn ang="T11">
                  <a:pos x="T2" y="T3"/>
                </a:cxn>
                <a:cxn ang="T12">
                  <a:pos x="T4" y="T5"/>
                </a:cxn>
                <a:cxn ang="T13">
                  <a:pos x="T6" y="T7"/>
                </a:cxn>
                <a:cxn ang="T14">
                  <a:pos x="T8" y="T9"/>
                </a:cxn>
              </a:cxnLst>
              <a:rect l="T15" t="T16" r="T17" b="T18"/>
              <a:pathLst>
                <a:path w="746" h="409">
                  <a:moveTo>
                    <a:pt x="164" y="0"/>
                  </a:moveTo>
                  <a:lnTo>
                    <a:pt x="746" y="330"/>
                  </a:lnTo>
                  <a:lnTo>
                    <a:pt x="581" y="409"/>
                  </a:lnTo>
                  <a:lnTo>
                    <a:pt x="0" y="76"/>
                  </a:lnTo>
                  <a:lnTo>
                    <a:pt x="164"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27" name="Freeform 40"/>
            <p:cNvSpPr>
              <a:spLocks noEditPoints="1"/>
            </p:cNvSpPr>
            <p:nvPr/>
          </p:nvSpPr>
          <p:spPr bwMode="auto">
            <a:xfrm>
              <a:off x="3441" y="3808"/>
              <a:ext cx="64" cy="32"/>
            </a:xfrm>
            <a:custGeom>
              <a:avLst/>
              <a:gdLst>
                <a:gd name="T0" fmla="*/ 230 w 968"/>
                <a:gd name="T1" fmla="*/ 44 h 482"/>
                <a:gd name="T2" fmla="*/ 381 w 968"/>
                <a:gd name="T3" fmla="*/ 9 h 482"/>
                <a:gd name="T4" fmla="*/ 563 w 968"/>
                <a:gd name="T5" fmla="*/ 1 h 482"/>
                <a:gd name="T6" fmla="*/ 714 w 968"/>
                <a:gd name="T7" fmla="*/ 21 h 482"/>
                <a:gd name="T8" fmla="*/ 793 w 968"/>
                <a:gd name="T9" fmla="*/ 44 h 482"/>
                <a:gd name="T10" fmla="*/ 861 w 968"/>
                <a:gd name="T11" fmla="*/ 76 h 482"/>
                <a:gd name="T12" fmla="*/ 914 w 968"/>
                <a:gd name="T13" fmla="*/ 114 h 482"/>
                <a:gd name="T14" fmla="*/ 949 w 968"/>
                <a:gd name="T15" fmla="*/ 157 h 482"/>
                <a:gd name="T16" fmla="*/ 966 w 968"/>
                <a:gd name="T17" fmla="*/ 203 h 482"/>
                <a:gd name="T18" fmla="*/ 966 w 968"/>
                <a:gd name="T19" fmla="*/ 248 h 482"/>
                <a:gd name="T20" fmla="*/ 948 w 968"/>
                <a:gd name="T21" fmla="*/ 294 h 482"/>
                <a:gd name="T22" fmla="*/ 913 w 968"/>
                <a:gd name="T23" fmla="*/ 339 h 482"/>
                <a:gd name="T24" fmla="*/ 860 w 968"/>
                <a:gd name="T25" fmla="*/ 380 h 482"/>
                <a:gd name="T26" fmla="*/ 789 w 968"/>
                <a:gd name="T27" fmla="*/ 417 h 482"/>
                <a:gd name="T28" fmla="*/ 706 w 968"/>
                <a:gd name="T29" fmla="*/ 448 h 482"/>
                <a:gd name="T30" fmla="*/ 615 w 968"/>
                <a:gd name="T31" fmla="*/ 468 h 482"/>
                <a:gd name="T32" fmla="*/ 522 w 968"/>
                <a:gd name="T33" fmla="*/ 480 h 482"/>
                <a:gd name="T34" fmla="*/ 427 w 968"/>
                <a:gd name="T35" fmla="*/ 482 h 482"/>
                <a:gd name="T36" fmla="*/ 335 w 968"/>
                <a:gd name="T37" fmla="*/ 475 h 482"/>
                <a:gd name="T38" fmla="*/ 248 w 968"/>
                <a:gd name="T39" fmla="*/ 459 h 482"/>
                <a:gd name="T40" fmla="*/ 168 w 968"/>
                <a:gd name="T41" fmla="*/ 434 h 482"/>
                <a:gd name="T42" fmla="*/ 99 w 968"/>
                <a:gd name="T43" fmla="*/ 399 h 482"/>
                <a:gd name="T44" fmla="*/ 48 w 968"/>
                <a:gd name="T45" fmla="*/ 360 h 482"/>
                <a:gd name="T46" fmla="*/ 15 w 968"/>
                <a:gd name="T47" fmla="*/ 316 h 482"/>
                <a:gd name="T48" fmla="*/ 1 w 968"/>
                <a:gd name="T49" fmla="*/ 272 h 482"/>
                <a:gd name="T50" fmla="*/ 4 w 968"/>
                <a:gd name="T51" fmla="*/ 225 h 482"/>
                <a:gd name="T52" fmla="*/ 25 w 968"/>
                <a:gd name="T53" fmla="*/ 179 h 482"/>
                <a:gd name="T54" fmla="*/ 64 w 968"/>
                <a:gd name="T55" fmla="*/ 136 h 482"/>
                <a:gd name="T56" fmla="*/ 120 w 968"/>
                <a:gd name="T57" fmla="*/ 95 h 482"/>
                <a:gd name="T58" fmla="*/ 303 w 968"/>
                <a:gd name="T59" fmla="*/ 138 h 482"/>
                <a:gd name="T60" fmla="*/ 235 w 968"/>
                <a:gd name="T61" fmla="*/ 182 h 482"/>
                <a:gd name="T62" fmla="*/ 209 w 968"/>
                <a:gd name="T63" fmla="*/ 222 h 482"/>
                <a:gd name="T64" fmla="*/ 205 w 968"/>
                <a:gd name="T65" fmla="*/ 248 h 482"/>
                <a:gd name="T66" fmla="*/ 211 w 968"/>
                <a:gd name="T67" fmla="*/ 275 h 482"/>
                <a:gd name="T68" fmla="*/ 239 w 968"/>
                <a:gd name="T69" fmla="*/ 311 h 482"/>
                <a:gd name="T70" fmla="*/ 313 w 968"/>
                <a:gd name="T71" fmla="*/ 351 h 482"/>
                <a:gd name="T72" fmla="*/ 410 w 968"/>
                <a:gd name="T73" fmla="*/ 373 h 482"/>
                <a:gd name="T74" fmla="*/ 518 w 968"/>
                <a:gd name="T75" fmla="*/ 373 h 482"/>
                <a:gd name="T76" fmla="*/ 621 w 968"/>
                <a:gd name="T77" fmla="*/ 351 h 482"/>
                <a:gd name="T78" fmla="*/ 706 w 968"/>
                <a:gd name="T79" fmla="*/ 311 h 482"/>
                <a:gd name="T80" fmla="*/ 752 w 968"/>
                <a:gd name="T81" fmla="*/ 261 h 482"/>
                <a:gd name="T82" fmla="*/ 761 w 968"/>
                <a:gd name="T83" fmla="*/ 235 h 482"/>
                <a:gd name="T84" fmla="*/ 759 w 968"/>
                <a:gd name="T85" fmla="*/ 209 h 482"/>
                <a:gd name="T86" fmla="*/ 724 w 968"/>
                <a:gd name="T87" fmla="*/ 159 h 482"/>
                <a:gd name="T88" fmla="*/ 650 w 968"/>
                <a:gd name="T89" fmla="*/ 120 h 482"/>
                <a:gd name="T90" fmla="*/ 554 w 968"/>
                <a:gd name="T91" fmla="*/ 101 h 482"/>
                <a:gd name="T92" fmla="*/ 449 w 968"/>
                <a:gd name="T93" fmla="*/ 101 h 482"/>
                <a:gd name="T94" fmla="*/ 347 w 968"/>
                <a:gd name="T95" fmla="*/ 120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8"/>
                <a:gd name="T145" fmla="*/ 0 h 482"/>
                <a:gd name="T146" fmla="*/ 968 w 968"/>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8" h="482">
                  <a:moveTo>
                    <a:pt x="172" y="68"/>
                  </a:moveTo>
                  <a:lnTo>
                    <a:pt x="191" y="59"/>
                  </a:lnTo>
                  <a:lnTo>
                    <a:pt x="210" y="52"/>
                  </a:lnTo>
                  <a:lnTo>
                    <a:pt x="230" y="44"/>
                  </a:lnTo>
                  <a:lnTo>
                    <a:pt x="251" y="38"/>
                  </a:lnTo>
                  <a:lnTo>
                    <a:pt x="293" y="26"/>
                  </a:lnTo>
                  <a:lnTo>
                    <a:pt x="337" y="17"/>
                  </a:lnTo>
                  <a:lnTo>
                    <a:pt x="381" y="9"/>
                  </a:lnTo>
                  <a:lnTo>
                    <a:pt x="426" y="4"/>
                  </a:lnTo>
                  <a:lnTo>
                    <a:pt x="472" y="1"/>
                  </a:lnTo>
                  <a:lnTo>
                    <a:pt x="518" y="0"/>
                  </a:lnTo>
                  <a:lnTo>
                    <a:pt x="563" y="1"/>
                  </a:lnTo>
                  <a:lnTo>
                    <a:pt x="608" y="4"/>
                  </a:lnTo>
                  <a:lnTo>
                    <a:pt x="651" y="9"/>
                  </a:lnTo>
                  <a:lnTo>
                    <a:pt x="694" y="17"/>
                  </a:lnTo>
                  <a:lnTo>
                    <a:pt x="714" y="21"/>
                  </a:lnTo>
                  <a:lnTo>
                    <a:pt x="735" y="26"/>
                  </a:lnTo>
                  <a:lnTo>
                    <a:pt x="755" y="32"/>
                  </a:lnTo>
                  <a:lnTo>
                    <a:pt x="774" y="38"/>
                  </a:lnTo>
                  <a:lnTo>
                    <a:pt x="793" y="44"/>
                  </a:lnTo>
                  <a:lnTo>
                    <a:pt x="811" y="52"/>
                  </a:lnTo>
                  <a:lnTo>
                    <a:pt x="828" y="59"/>
                  </a:lnTo>
                  <a:lnTo>
                    <a:pt x="845" y="68"/>
                  </a:lnTo>
                  <a:lnTo>
                    <a:pt x="861" y="76"/>
                  </a:lnTo>
                  <a:lnTo>
                    <a:pt x="876" y="86"/>
                  </a:lnTo>
                  <a:lnTo>
                    <a:pt x="890" y="95"/>
                  </a:lnTo>
                  <a:lnTo>
                    <a:pt x="902" y="105"/>
                  </a:lnTo>
                  <a:lnTo>
                    <a:pt x="914" y="114"/>
                  </a:lnTo>
                  <a:lnTo>
                    <a:pt x="925" y="125"/>
                  </a:lnTo>
                  <a:lnTo>
                    <a:pt x="934" y="136"/>
                  </a:lnTo>
                  <a:lnTo>
                    <a:pt x="942" y="146"/>
                  </a:lnTo>
                  <a:lnTo>
                    <a:pt x="949" y="157"/>
                  </a:lnTo>
                  <a:lnTo>
                    <a:pt x="956" y="169"/>
                  </a:lnTo>
                  <a:lnTo>
                    <a:pt x="960" y="179"/>
                  </a:lnTo>
                  <a:lnTo>
                    <a:pt x="964" y="191"/>
                  </a:lnTo>
                  <a:lnTo>
                    <a:pt x="966" y="203"/>
                  </a:lnTo>
                  <a:lnTo>
                    <a:pt x="968" y="213"/>
                  </a:lnTo>
                  <a:lnTo>
                    <a:pt x="968" y="225"/>
                  </a:lnTo>
                  <a:lnTo>
                    <a:pt x="968" y="237"/>
                  </a:lnTo>
                  <a:lnTo>
                    <a:pt x="966" y="248"/>
                  </a:lnTo>
                  <a:lnTo>
                    <a:pt x="963" y="260"/>
                  </a:lnTo>
                  <a:lnTo>
                    <a:pt x="960" y="272"/>
                  </a:lnTo>
                  <a:lnTo>
                    <a:pt x="954" y="282"/>
                  </a:lnTo>
                  <a:lnTo>
                    <a:pt x="948" y="294"/>
                  </a:lnTo>
                  <a:lnTo>
                    <a:pt x="941" y="306"/>
                  </a:lnTo>
                  <a:lnTo>
                    <a:pt x="932" y="316"/>
                  </a:lnTo>
                  <a:lnTo>
                    <a:pt x="924" y="328"/>
                  </a:lnTo>
                  <a:lnTo>
                    <a:pt x="913" y="339"/>
                  </a:lnTo>
                  <a:lnTo>
                    <a:pt x="901" y="349"/>
                  </a:lnTo>
                  <a:lnTo>
                    <a:pt x="889" y="360"/>
                  </a:lnTo>
                  <a:lnTo>
                    <a:pt x="875" y="370"/>
                  </a:lnTo>
                  <a:lnTo>
                    <a:pt x="860" y="380"/>
                  </a:lnTo>
                  <a:lnTo>
                    <a:pt x="844" y="390"/>
                  </a:lnTo>
                  <a:lnTo>
                    <a:pt x="826" y="399"/>
                  </a:lnTo>
                  <a:lnTo>
                    <a:pt x="808" y="409"/>
                  </a:lnTo>
                  <a:lnTo>
                    <a:pt x="789" y="417"/>
                  </a:lnTo>
                  <a:lnTo>
                    <a:pt x="768" y="426"/>
                  </a:lnTo>
                  <a:lnTo>
                    <a:pt x="748" y="434"/>
                  </a:lnTo>
                  <a:lnTo>
                    <a:pt x="727" y="441"/>
                  </a:lnTo>
                  <a:lnTo>
                    <a:pt x="706" y="448"/>
                  </a:lnTo>
                  <a:lnTo>
                    <a:pt x="683" y="453"/>
                  </a:lnTo>
                  <a:lnTo>
                    <a:pt x="661" y="459"/>
                  </a:lnTo>
                  <a:lnTo>
                    <a:pt x="639" y="464"/>
                  </a:lnTo>
                  <a:lnTo>
                    <a:pt x="615" y="468"/>
                  </a:lnTo>
                  <a:lnTo>
                    <a:pt x="592" y="472"/>
                  </a:lnTo>
                  <a:lnTo>
                    <a:pt x="569" y="475"/>
                  </a:lnTo>
                  <a:lnTo>
                    <a:pt x="545" y="478"/>
                  </a:lnTo>
                  <a:lnTo>
                    <a:pt x="522" y="480"/>
                  </a:lnTo>
                  <a:lnTo>
                    <a:pt x="498" y="481"/>
                  </a:lnTo>
                  <a:lnTo>
                    <a:pt x="475" y="482"/>
                  </a:lnTo>
                  <a:lnTo>
                    <a:pt x="451" y="482"/>
                  </a:lnTo>
                  <a:lnTo>
                    <a:pt x="427" y="482"/>
                  </a:lnTo>
                  <a:lnTo>
                    <a:pt x="404" y="481"/>
                  </a:lnTo>
                  <a:lnTo>
                    <a:pt x="380" y="480"/>
                  </a:lnTo>
                  <a:lnTo>
                    <a:pt x="358" y="478"/>
                  </a:lnTo>
                  <a:lnTo>
                    <a:pt x="335" y="475"/>
                  </a:lnTo>
                  <a:lnTo>
                    <a:pt x="312" y="472"/>
                  </a:lnTo>
                  <a:lnTo>
                    <a:pt x="290" y="468"/>
                  </a:lnTo>
                  <a:lnTo>
                    <a:pt x="269" y="464"/>
                  </a:lnTo>
                  <a:lnTo>
                    <a:pt x="248" y="459"/>
                  </a:lnTo>
                  <a:lnTo>
                    <a:pt x="226" y="453"/>
                  </a:lnTo>
                  <a:lnTo>
                    <a:pt x="206" y="448"/>
                  </a:lnTo>
                  <a:lnTo>
                    <a:pt x="187" y="441"/>
                  </a:lnTo>
                  <a:lnTo>
                    <a:pt x="168" y="434"/>
                  </a:lnTo>
                  <a:lnTo>
                    <a:pt x="149" y="426"/>
                  </a:lnTo>
                  <a:lnTo>
                    <a:pt x="132" y="417"/>
                  </a:lnTo>
                  <a:lnTo>
                    <a:pt x="115" y="409"/>
                  </a:lnTo>
                  <a:lnTo>
                    <a:pt x="99" y="399"/>
                  </a:lnTo>
                  <a:lnTo>
                    <a:pt x="84" y="390"/>
                  </a:lnTo>
                  <a:lnTo>
                    <a:pt x="71" y="380"/>
                  </a:lnTo>
                  <a:lnTo>
                    <a:pt x="58" y="370"/>
                  </a:lnTo>
                  <a:lnTo>
                    <a:pt x="48" y="360"/>
                  </a:lnTo>
                  <a:lnTo>
                    <a:pt x="38" y="349"/>
                  </a:lnTo>
                  <a:lnTo>
                    <a:pt x="28" y="339"/>
                  </a:lnTo>
                  <a:lnTo>
                    <a:pt x="21" y="328"/>
                  </a:lnTo>
                  <a:lnTo>
                    <a:pt x="15" y="316"/>
                  </a:lnTo>
                  <a:lnTo>
                    <a:pt x="9" y="306"/>
                  </a:lnTo>
                  <a:lnTo>
                    <a:pt x="5" y="294"/>
                  </a:lnTo>
                  <a:lnTo>
                    <a:pt x="3" y="282"/>
                  </a:lnTo>
                  <a:lnTo>
                    <a:pt x="1" y="272"/>
                  </a:lnTo>
                  <a:lnTo>
                    <a:pt x="0" y="260"/>
                  </a:lnTo>
                  <a:lnTo>
                    <a:pt x="1" y="248"/>
                  </a:lnTo>
                  <a:lnTo>
                    <a:pt x="2" y="237"/>
                  </a:lnTo>
                  <a:lnTo>
                    <a:pt x="4" y="225"/>
                  </a:lnTo>
                  <a:lnTo>
                    <a:pt x="8" y="213"/>
                  </a:lnTo>
                  <a:lnTo>
                    <a:pt x="13" y="203"/>
                  </a:lnTo>
                  <a:lnTo>
                    <a:pt x="19" y="191"/>
                  </a:lnTo>
                  <a:lnTo>
                    <a:pt x="25" y="179"/>
                  </a:lnTo>
                  <a:lnTo>
                    <a:pt x="34" y="169"/>
                  </a:lnTo>
                  <a:lnTo>
                    <a:pt x="42" y="157"/>
                  </a:lnTo>
                  <a:lnTo>
                    <a:pt x="53" y="146"/>
                  </a:lnTo>
                  <a:lnTo>
                    <a:pt x="64" y="136"/>
                  </a:lnTo>
                  <a:lnTo>
                    <a:pt x="76" y="125"/>
                  </a:lnTo>
                  <a:lnTo>
                    <a:pt x="89" y="114"/>
                  </a:lnTo>
                  <a:lnTo>
                    <a:pt x="104" y="105"/>
                  </a:lnTo>
                  <a:lnTo>
                    <a:pt x="120" y="95"/>
                  </a:lnTo>
                  <a:lnTo>
                    <a:pt x="136" y="86"/>
                  </a:lnTo>
                  <a:lnTo>
                    <a:pt x="153" y="76"/>
                  </a:lnTo>
                  <a:lnTo>
                    <a:pt x="172" y="68"/>
                  </a:lnTo>
                  <a:close/>
                  <a:moveTo>
                    <a:pt x="303" y="138"/>
                  </a:moveTo>
                  <a:lnTo>
                    <a:pt x="282" y="148"/>
                  </a:lnTo>
                  <a:lnTo>
                    <a:pt x="263" y="159"/>
                  </a:lnTo>
                  <a:lnTo>
                    <a:pt x="248" y="171"/>
                  </a:lnTo>
                  <a:lnTo>
                    <a:pt x="235" y="182"/>
                  </a:lnTo>
                  <a:lnTo>
                    <a:pt x="223" y="195"/>
                  </a:lnTo>
                  <a:lnTo>
                    <a:pt x="215" y="209"/>
                  </a:lnTo>
                  <a:lnTo>
                    <a:pt x="211" y="215"/>
                  </a:lnTo>
                  <a:lnTo>
                    <a:pt x="209" y="222"/>
                  </a:lnTo>
                  <a:lnTo>
                    <a:pt x="207" y="228"/>
                  </a:lnTo>
                  <a:lnTo>
                    <a:pt x="206" y="235"/>
                  </a:lnTo>
                  <a:lnTo>
                    <a:pt x="205" y="242"/>
                  </a:lnTo>
                  <a:lnTo>
                    <a:pt x="205" y="248"/>
                  </a:lnTo>
                  <a:lnTo>
                    <a:pt x="205" y="255"/>
                  </a:lnTo>
                  <a:lnTo>
                    <a:pt x="207" y="261"/>
                  </a:lnTo>
                  <a:lnTo>
                    <a:pt x="208" y="269"/>
                  </a:lnTo>
                  <a:lnTo>
                    <a:pt x="211" y="275"/>
                  </a:lnTo>
                  <a:lnTo>
                    <a:pt x="213" y="281"/>
                  </a:lnTo>
                  <a:lnTo>
                    <a:pt x="218" y="288"/>
                  </a:lnTo>
                  <a:lnTo>
                    <a:pt x="227" y="299"/>
                  </a:lnTo>
                  <a:lnTo>
                    <a:pt x="239" y="311"/>
                  </a:lnTo>
                  <a:lnTo>
                    <a:pt x="254" y="323"/>
                  </a:lnTo>
                  <a:lnTo>
                    <a:pt x="272" y="333"/>
                  </a:lnTo>
                  <a:lnTo>
                    <a:pt x="291" y="343"/>
                  </a:lnTo>
                  <a:lnTo>
                    <a:pt x="313" y="351"/>
                  </a:lnTo>
                  <a:lnTo>
                    <a:pt x="336" y="359"/>
                  </a:lnTo>
                  <a:lnTo>
                    <a:pt x="360" y="364"/>
                  </a:lnTo>
                  <a:lnTo>
                    <a:pt x="385" y="369"/>
                  </a:lnTo>
                  <a:lnTo>
                    <a:pt x="410" y="373"/>
                  </a:lnTo>
                  <a:lnTo>
                    <a:pt x="437" y="375"/>
                  </a:lnTo>
                  <a:lnTo>
                    <a:pt x="463" y="375"/>
                  </a:lnTo>
                  <a:lnTo>
                    <a:pt x="491" y="375"/>
                  </a:lnTo>
                  <a:lnTo>
                    <a:pt x="518" y="373"/>
                  </a:lnTo>
                  <a:lnTo>
                    <a:pt x="544" y="369"/>
                  </a:lnTo>
                  <a:lnTo>
                    <a:pt x="571" y="364"/>
                  </a:lnTo>
                  <a:lnTo>
                    <a:pt x="596" y="359"/>
                  </a:lnTo>
                  <a:lnTo>
                    <a:pt x="621" y="351"/>
                  </a:lnTo>
                  <a:lnTo>
                    <a:pt x="645" y="343"/>
                  </a:lnTo>
                  <a:lnTo>
                    <a:pt x="667" y="333"/>
                  </a:lnTo>
                  <a:lnTo>
                    <a:pt x="688" y="323"/>
                  </a:lnTo>
                  <a:lnTo>
                    <a:pt x="706" y="311"/>
                  </a:lnTo>
                  <a:lnTo>
                    <a:pt x="721" y="299"/>
                  </a:lnTo>
                  <a:lnTo>
                    <a:pt x="734" y="288"/>
                  </a:lnTo>
                  <a:lnTo>
                    <a:pt x="744" y="275"/>
                  </a:lnTo>
                  <a:lnTo>
                    <a:pt x="752" y="261"/>
                  </a:lnTo>
                  <a:lnTo>
                    <a:pt x="756" y="255"/>
                  </a:lnTo>
                  <a:lnTo>
                    <a:pt x="758" y="248"/>
                  </a:lnTo>
                  <a:lnTo>
                    <a:pt x="759" y="242"/>
                  </a:lnTo>
                  <a:lnTo>
                    <a:pt x="761" y="235"/>
                  </a:lnTo>
                  <a:lnTo>
                    <a:pt x="761" y="228"/>
                  </a:lnTo>
                  <a:lnTo>
                    <a:pt x="761" y="222"/>
                  </a:lnTo>
                  <a:lnTo>
                    <a:pt x="760" y="215"/>
                  </a:lnTo>
                  <a:lnTo>
                    <a:pt x="759" y="209"/>
                  </a:lnTo>
                  <a:lnTo>
                    <a:pt x="754" y="195"/>
                  </a:lnTo>
                  <a:lnTo>
                    <a:pt x="746" y="182"/>
                  </a:lnTo>
                  <a:lnTo>
                    <a:pt x="737" y="171"/>
                  </a:lnTo>
                  <a:lnTo>
                    <a:pt x="724" y="159"/>
                  </a:lnTo>
                  <a:lnTo>
                    <a:pt x="709" y="148"/>
                  </a:lnTo>
                  <a:lnTo>
                    <a:pt x="691" y="138"/>
                  </a:lnTo>
                  <a:lnTo>
                    <a:pt x="672" y="128"/>
                  </a:lnTo>
                  <a:lnTo>
                    <a:pt x="650" y="120"/>
                  </a:lnTo>
                  <a:lnTo>
                    <a:pt x="628" y="113"/>
                  </a:lnTo>
                  <a:lnTo>
                    <a:pt x="604" y="108"/>
                  </a:lnTo>
                  <a:lnTo>
                    <a:pt x="579" y="104"/>
                  </a:lnTo>
                  <a:lnTo>
                    <a:pt x="554" y="101"/>
                  </a:lnTo>
                  <a:lnTo>
                    <a:pt x="528" y="99"/>
                  </a:lnTo>
                  <a:lnTo>
                    <a:pt x="503" y="97"/>
                  </a:lnTo>
                  <a:lnTo>
                    <a:pt x="476" y="99"/>
                  </a:lnTo>
                  <a:lnTo>
                    <a:pt x="449" y="101"/>
                  </a:lnTo>
                  <a:lnTo>
                    <a:pt x="423" y="104"/>
                  </a:lnTo>
                  <a:lnTo>
                    <a:pt x="397" y="108"/>
                  </a:lnTo>
                  <a:lnTo>
                    <a:pt x="372" y="113"/>
                  </a:lnTo>
                  <a:lnTo>
                    <a:pt x="347" y="120"/>
                  </a:lnTo>
                  <a:lnTo>
                    <a:pt x="324" y="128"/>
                  </a:lnTo>
                  <a:lnTo>
                    <a:pt x="303" y="138"/>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28" name="Freeform 41"/>
            <p:cNvSpPr>
              <a:spLocks/>
            </p:cNvSpPr>
            <p:nvPr/>
          </p:nvSpPr>
          <p:spPr bwMode="auto">
            <a:xfrm>
              <a:off x="3491" y="3792"/>
              <a:ext cx="49" cy="24"/>
            </a:xfrm>
            <a:custGeom>
              <a:avLst/>
              <a:gdLst>
                <a:gd name="T0" fmla="*/ 148 w 735"/>
                <a:gd name="T1" fmla="*/ 0 h 366"/>
                <a:gd name="T2" fmla="*/ 735 w 735"/>
                <a:gd name="T3" fmla="*/ 295 h 366"/>
                <a:gd name="T4" fmla="*/ 587 w 735"/>
                <a:gd name="T5" fmla="*/ 366 h 366"/>
                <a:gd name="T6" fmla="*/ 0 w 735"/>
                <a:gd name="T7" fmla="*/ 67 h 366"/>
                <a:gd name="T8" fmla="*/ 148 w 735"/>
                <a:gd name="T9" fmla="*/ 0 h 366"/>
                <a:gd name="T10" fmla="*/ 0 60000 65536"/>
                <a:gd name="T11" fmla="*/ 0 60000 65536"/>
                <a:gd name="T12" fmla="*/ 0 60000 65536"/>
                <a:gd name="T13" fmla="*/ 0 60000 65536"/>
                <a:gd name="T14" fmla="*/ 0 60000 65536"/>
                <a:gd name="T15" fmla="*/ 0 w 735"/>
                <a:gd name="T16" fmla="*/ 0 h 366"/>
                <a:gd name="T17" fmla="*/ 735 w 735"/>
                <a:gd name="T18" fmla="*/ 366 h 366"/>
              </a:gdLst>
              <a:ahLst/>
              <a:cxnLst>
                <a:cxn ang="T10">
                  <a:pos x="T0" y="T1"/>
                </a:cxn>
                <a:cxn ang="T11">
                  <a:pos x="T2" y="T3"/>
                </a:cxn>
                <a:cxn ang="T12">
                  <a:pos x="T4" y="T5"/>
                </a:cxn>
                <a:cxn ang="T13">
                  <a:pos x="T6" y="T7"/>
                </a:cxn>
                <a:cxn ang="T14">
                  <a:pos x="T8" y="T9"/>
                </a:cxn>
              </a:cxnLst>
              <a:rect l="T15" t="T16" r="T17" b="T18"/>
              <a:pathLst>
                <a:path w="735" h="366">
                  <a:moveTo>
                    <a:pt x="148" y="0"/>
                  </a:moveTo>
                  <a:lnTo>
                    <a:pt x="735" y="295"/>
                  </a:lnTo>
                  <a:lnTo>
                    <a:pt x="587" y="366"/>
                  </a:lnTo>
                  <a:lnTo>
                    <a:pt x="0" y="67"/>
                  </a:lnTo>
                  <a:lnTo>
                    <a:pt x="148"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29" name="Freeform 42"/>
            <p:cNvSpPr>
              <a:spLocks noEditPoints="1"/>
            </p:cNvSpPr>
            <p:nvPr/>
          </p:nvSpPr>
          <p:spPr bwMode="auto">
            <a:xfrm>
              <a:off x="3524" y="3771"/>
              <a:ext cx="62" cy="29"/>
            </a:xfrm>
            <a:custGeom>
              <a:avLst/>
              <a:gdLst>
                <a:gd name="T0" fmla="*/ 179 w 918"/>
                <a:gd name="T1" fmla="*/ 46 h 434"/>
                <a:gd name="T2" fmla="*/ 255 w 918"/>
                <a:gd name="T3" fmla="*/ 24 h 434"/>
                <a:gd name="T4" fmla="*/ 380 w 918"/>
                <a:gd name="T5" fmla="*/ 4 h 434"/>
                <a:gd name="T6" fmla="*/ 508 w 918"/>
                <a:gd name="T7" fmla="*/ 1 h 434"/>
                <a:gd name="T8" fmla="*/ 635 w 918"/>
                <a:gd name="T9" fmla="*/ 14 h 434"/>
                <a:gd name="T10" fmla="*/ 732 w 918"/>
                <a:gd name="T11" fmla="*/ 40 h 434"/>
                <a:gd name="T12" fmla="*/ 784 w 918"/>
                <a:gd name="T13" fmla="*/ 61 h 434"/>
                <a:gd name="T14" fmla="*/ 828 w 918"/>
                <a:gd name="T15" fmla="*/ 86 h 434"/>
                <a:gd name="T16" fmla="*/ 865 w 918"/>
                <a:gd name="T17" fmla="*/ 113 h 434"/>
                <a:gd name="T18" fmla="*/ 891 w 918"/>
                <a:gd name="T19" fmla="*/ 142 h 434"/>
                <a:gd name="T20" fmla="*/ 909 w 918"/>
                <a:gd name="T21" fmla="*/ 172 h 434"/>
                <a:gd name="T22" fmla="*/ 917 w 918"/>
                <a:gd name="T23" fmla="*/ 202 h 434"/>
                <a:gd name="T24" fmla="*/ 916 w 918"/>
                <a:gd name="T25" fmla="*/ 234 h 434"/>
                <a:gd name="T26" fmla="*/ 905 w 918"/>
                <a:gd name="T27" fmla="*/ 265 h 434"/>
                <a:gd name="T28" fmla="*/ 885 w 918"/>
                <a:gd name="T29" fmla="*/ 295 h 434"/>
                <a:gd name="T30" fmla="*/ 854 w 918"/>
                <a:gd name="T31" fmla="*/ 325 h 434"/>
                <a:gd name="T32" fmla="*/ 815 w 918"/>
                <a:gd name="T33" fmla="*/ 351 h 434"/>
                <a:gd name="T34" fmla="*/ 766 w 918"/>
                <a:gd name="T35" fmla="*/ 376 h 434"/>
                <a:gd name="T36" fmla="*/ 709 w 918"/>
                <a:gd name="T37" fmla="*/ 397 h 434"/>
                <a:gd name="T38" fmla="*/ 650 w 918"/>
                <a:gd name="T39" fmla="*/ 413 h 434"/>
                <a:gd name="T40" fmla="*/ 541 w 918"/>
                <a:gd name="T41" fmla="*/ 430 h 434"/>
                <a:gd name="T42" fmla="*/ 407 w 918"/>
                <a:gd name="T43" fmla="*/ 433 h 434"/>
                <a:gd name="T44" fmla="*/ 278 w 918"/>
                <a:gd name="T45" fmla="*/ 417 h 434"/>
                <a:gd name="T46" fmla="*/ 217 w 918"/>
                <a:gd name="T47" fmla="*/ 403 h 434"/>
                <a:gd name="T48" fmla="*/ 161 w 918"/>
                <a:gd name="T49" fmla="*/ 383 h 434"/>
                <a:gd name="T50" fmla="*/ 110 w 918"/>
                <a:gd name="T51" fmla="*/ 360 h 434"/>
                <a:gd name="T52" fmla="*/ 68 w 918"/>
                <a:gd name="T53" fmla="*/ 333 h 434"/>
                <a:gd name="T54" fmla="*/ 37 w 918"/>
                <a:gd name="T55" fmla="*/ 305 h 434"/>
                <a:gd name="T56" fmla="*/ 15 w 918"/>
                <a:gd name="T57" fmla="*/ 275 h 434"/>
                <a:gd name="T58" fmla="*/ 3 w 918"/>
                <a:gd name="T59" fmla="*/ 244 h 434"/>
                <a:gd name="T60" fmla="*/ 1 w 918"/>
                <a:gd name="T61" fmla="*/ 213 h 434"/>
                <a:gd name="T62" fmla="*/ 8 w 918"/>
                <a:gd name="T63" fmla="*/ 182 h 434"/>
                <a:gd name="T64" fmla="*/ 24 w 918"/>
                <a:gd name="T65" fmla="*/ 151 h 434"/>
                <a:gd name="T66" fmla="*/ 49 w 918"/>
                <a:gd name="T67" fmla="*/ 122 h 434"/>
                <a:gd name="T68" fmla="*/ 84 w 918"/>
                <a:gd name="T69" fmla="*/ 94 h 434"/>
                <a:gd name="T70" fmla="*/ 128 w 918"/>
                <a:gd name="T71" fmla="*/ 69 h 434"/>
                <a:gd name="T72" fmla="*/ 256 w 918"/>
                <a:gd name="T73" fmla="*/ 133 h 434"/>
                <a:gd name="T74" fmla="*/ 216 w 918"/>
                <a:gd name="T75" fmla="*/ 165 h 434"/>
                <a:gd name="T76" fmla="*/ 198 w 918"/>
                <a:gd name="T77" fmla="*/ 194 h 434"/>
                <a:gd name="T78" fmla="*/ 194 w 918"/>
                <a:gd name="T79" fmla="*/ 212 h 434"/>
                <a:gd name="T80" fmla="*/ 196 w 918"/>
                <a:gd name="T81" fmla="*/ 229 h 434"/>
                <a:gd name="T82" fmla="*/ 211 w 918"/>
                <a:gd name="T83" fmla="*/ 259 h 434"/>
                <a:gd name="T84" fmla="*/ 249 w 918"/>
                <a:gd name="T85" fmla="*/ 291 h 434"/>
                <a:gd name="T86" fmla="*/ 309 w 918"/>
                <a:gd name="T87" fmla="*/ 316 h 434"/>
                <a:gd name="T88" fmla="*/ 378 w 918"/>
                <a:gd name="T89" fmla="*/ 332 h 434"/>
                <a:gd name="T90" fmla="*/ 453 w 918"/>
                <a:gd name="T91" fmla="*/ 337 h 434"/>
                <a:gd name="T92" fmla="*/ 530 w 918"/>
                <a:gd name="T93" fmla="*/ 332 h 434"/>
                <a:gd name="T94" fmla="*/ 600 w 918"/>
                <a:gd name="T95" fmla="*/ 316 h 434"/>
                <a:gd name="T96" fmla="*/ 660 w 918"/>
                <a:gd name="T97" fmla="*/ 291 h 434"/>
                <a:gd name="T98" fmla="*/ 701 w 918"/>
                <a:gd name="T99" fmla="*/ 259 h 434"/>
                <a:gd name="T100" fmla="*/ 718 w 918"/>
                <a:gd name="T101" fmla="*/ 229 h 434"/>
                <a:gd name="T102" fmla="*/ 720 w 918"/>
                <a:gd name="T103" fmla="*/ 212 h 434"/>
                <a:gd name="T104" fmla="*/ 710 w 918"/>
                <a:gd name="T105" fmla="*/ 176 h 434"/>
                <a:gd name="T106" fmla="*/ 677 w 918"/>
                <a:gd name="T107" fmla="*/ 143 h 434"/>
                <a:gd name="T108" fmla="*/ 625 w 918"/>
                <a:gd name="T109" fmla="*/ 115 h 434"/>
                <a:gd name="T110" fmla="*/ 559 w 918"/>
                <a:gd name="T111" fmla="*/ 97 h 434"/>
                <a:gd name="T112" fmla="*/ 486 w 918"/>
                <a:gd name="T113" fmla="*/ 89 h 434"/>
                <a:gd name="T114" fmla="*/ 412 w 918"/>
                <a:gd name="T115" fmla="*/ 90 h 434"/>
                <a:gd name="T116" fmla="*/ 339 w 918"/>
                <a:gd name="T117" fmla="*/ 103 h 434"/>
                <a:gd name="T118" fmla="*/ 276 w 918"/>
                <a:gd name="T119" fmla="*/ 124 h 4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8"/>
                <a:gd name="T181" fmla="*/ 0 h 434"/>
                <a:gd name="T182" fmla="*/ 918 w 918"/>
                <a:gd name="T183" fmla="*/ 434 h 4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8" h="434">
                  <a:moveTo>
                    <a:pt x="145" y="61"/>
                  </a:moveTo>
                  <a:lnTo>
                    <a:pt x="162" y="54"/>
                  </a:lnTo>
                  <a:lnTo>
                    <a:pt x="179" y="46"/>
                  </a:lnTo>
                  <a:lnTo>
                    <a:pt x="198" y="40"/>
                  </a:lnTo>
                  <a:lnTo>
                    <a:pt x="216" y="34"/>
                  </a:lnTo>
                  <a:lnTo>
                    <a:pt x="255" y="24"/>
                  </a:lnTo>
                  <a:lnTo>
                    <a:pt x="296" y="14"/>
                  </a:lnTo>
                  <a:lnTo>
                    <a:pt x="337" y="8"/>
                  </a:lnTo>
                  <a:lnTo>
                    <a:pt x="380" y="4"/>
                  </a:lnTo>
                  <a:lnTo>
                    <a:pt x="422" y="1"/>
                  </a:lnTo>
                  <a:lnTo>
                    <a:pt x="466" y="0"/>
                  </a:lnTo>
                  <a:lnTo>
                    <a:pt x="508" y="1"/>
                  </a:lnTo>
                  <a:lnTo>
                    <a:pt x="552" y="4"/>
                  </a:lnTo>
                  <a:lnTo>
                    <a:pt x="594" y="8"/>
                  </a:lnTo>
                  <a:lnTo>
                    <a:pt x="635" y="14"/>
                  </a:lnTo>
                  <a:lnTo>
                    <a:pt x="674" y="24"/>
                  </a:lnTo>
                  <a:lnTo>
                    <a:pt x="713" y="34"/>
                  </a:lnTo>
                  <a:lnTo>
                    <a:pt x="732" y="40"/>
                  </a:lnTo>
                  <a:lnTo>
                    <a:pt x="749" y="46"/>
                  </a:lnTo>
                  <a:lnTo>
                    <a:pt x="767" y="54"/>
                  </a:lnTo>
                  <a:lnTo>
                    <a:pt x="784" y="61"/>
                  </a:lnTo>
                  <a:lnTo>
                    <a:pt x="800" y="69"/>
                  </a:lnTo>
                  <a:lnTo>
                    <a:pt x="815" y="77"/>
                  </a:lnTo>
                  <a:lnTo>
                    <a:pt x="828" y="86"/>
                  </a:lnTo>
                  <a:lnTo>
                    <a:pt x="842" y="94"/>
                  </a:lnTo>
                  <a:lnTo>
                    <a:pt x="854" y="104"/>
                  </a:lnTo>
                  <a:lnTo>
                    <a:pt x="865" y="113"/>
                  </a:lnTo>
                  <a:lnTo>
                    <a:pt x="875" y="122"/>
                  </a:lnTo>
                  <a:lnTo>
                    <a:pt x="884" y="131"/>
                  </a:lnTo>
                  <a:lnTo>
                    <a:pt x="891" y="142"/>
                  </a:lnTo>
                  <a:lnTo>
                    <a:pt x="899" y="151"/>
                  </a:lnTo>
                  <a:lnTo>
                    <a:pt x="904" y="162"/>
                  </a:lnTo>
                  <a:lnTo>
                    <a:pt x="909" y="172"/>
                  </a:lnTo>
                  <a:lnTo>
                    <a:pt x="912" y="182"/>
                  </a:lnTo>
                  <a:lnTo>
                    <a:pt x="916" y="192"/>
                  </a:lnTo>
                  <a:lnTo>
                    <a:pt x="917" y="202"/>
                  </a:lnTo>
                  <a:lnTo>
                    <a:pt x="918" y="213"/>
                  </a:lnTo>
                  <a:lnTo>
                    <a:pt x="917" y="224"/>
                  </a:lnTo>
                  <a:lnTo>
                    <a:pt x="916" y="234"/>
                  </a:lnTo>
                  <a:lnTo>
                    <a:pt x="914" y="244"/>
                  </a:lnTo>
                  <a:lnTo>
                    <a:pt x="909" y="254"/>
                  </a:lnTo>
                  <a:lnTo>
                    <a:pt x="905" y="265"/>
                  </a:lnTo>
                  <a:lnTo>
                    <a:pt x="899" y="275"/>
                  </a:lnTo>
                  <a:lnTo>
                    <a:pt x="892" y="285"/>
                  </a:lnTo>
                  <a:lnTo>
                    <a:pt x="885" y="295"/>
                  </a:lnTo>
                  <a:lnTo>
                    <a:pt x="875" y="305"/>
                  </a:lnTo>
                  <a:lnTo>
                    <a:pt x="866" y="315"/>
                  </a:lnTo>
                  <a:lnTo>
                    <a:pt x="854" y="325"/>
                  </a:lnTo>
                  <a:lnTo>
                    <a:pt x="842" y="333"/>
                  </a:lnTo>
                  <a:lnTo>
                    <a:pt x="830" y="343"/>
                  </a:lnTo>
                  <a:lnTo>
                    <a:pt x="815" y="351"/>
                  </a:lnTo>
                  <a:lnTo>
                    <a:pt x="800" y="360"/>
                  </a:lnTo>
                  <a:lnTo>
                    <a:pt x="784" y="368"/>
                  </a:lnTo>
                  <a:lnTo>
                    <a:pt x="766" y="376"/>
                  </a:lnTo>
                  <a:lnTo>
                    <a:pt x="748" y="383"/>
                  </a:lnTo>
                  <a:lnTo>
                    <a:pt x="730" y="390"/>
                  </a:lnTo>
                  <a:lnTo>
                    <a:pt x="709" y="397"/>
                  </a:lnTo>
                  <a:lnTo>
                    <a:pt x="690" y="403"/>
                  </a:lnTo>
                  <a:lnTo>
                    <a:pt x="670" y="409"/>
                  </a:lnTo>
                  <a:lnTo>
                    <a:pt x="650" y="413"/>
                  </a:lnTo>
                  <a:lnTo>
                    <a:pt x="629" y="417"/>
                  </a:lnTo>
                  <a:lnTo>
                    <a:pt x="586" y="424"/>
                  </a:lnTo>
                  <a:lnTo>
                    <a:pt x="541" y="430"/>
                  </a:lnTo>
                  <a:lnTo>
                    <a:pt x="498" y="433"/>
                  </a:lnTo>
                  <a:lnTo>
                    <a:pt x="452" y="434"/>
                  </a:lnTo>
                  <a:lnTo>
                    <a:pt x="407" y="433"/>
                  </a:lnTo>
                  <a:lnTo>
                    <a:pt x="364" y="430"/>
                  </a:lnTo>
                  <a:lnTo>
                    <a:pt x="320" y="424"/>
                  </a:lnTo>
                  <a:lnTo>
                    <a:pt x="278" y="417"/>
                  </a:lnTo>
                  <a:lnTo>
                    <a:pt x="258" y="413"/>
                  </a:lnTo>
                  <a:lnTo>
                    <a:pt x="236" y="409"/>
                  </a:lnTo>
                  <a:lnTo>
                    <a:pt x="217" y="403"/>
                  </a:lnTo>
                  <a:lnTo>
                    <a:pt x="198" y="397"/>
                  </a:lnTo>
                  <a:lnTo>
                    <a:pt x="179" y="390"/>
                  </a:lnTo>
                  <a:lnTo>
                    <a:pt x="161" y="383"/>
                  </a:lnTo>
                  <a:lnTo>
                    <a:pt x="143" y="376"/>
                  </a:lnTo>
                  <a:lnTo>
                    <a:pt x="126" y="368"/>
                  </a:lnTo>
                  <a:lnTo>
                    <a:pt x="110" y="360"/>
                  </a:lnTo>
                  <a:lnTo>
                    <a:pt x="95" y="351"/>
                  </a:lnTo>
                  <a:lnTo>
                    <a:pt x="81" y="343"/>
                  </a:lnTo>
                  <a:lnTo>
                    <a:pt x="68" y="333"/>
                  </a:lnTo>
                  <a:lnTo>
                    <a:pt x="58" y="325"/>
                  </a:lnTo>
                  <a:lnTo>
                    <a:pt x="47" y="315"/>
                  </a:lnTo>
                  <a:lnTo>
                    <a:pt x="37" y="305"/>
                  </a:lnTo>
                  <a:lnTo>
                    <a:pt x="29" y="295"/>
                  </a:lnTo>
                  <a:lnTo>
                    <a:pt x="22" y="285"/>
                  </a:lnTo>
                  <a:lnTo>
                    <a:pt x="15" y="275"/>
                  </a:lnTo>
                  <a:lnTo>
                    <a:pt x="11" y="265"/>
                  </a:lnTo>
                  <a:lnTo>
                    <a:pt x="7" y="254"/>
                  </a:lnTo>
                  <a:lnTo>
                    <a:pt x="3" y="244"/>
                  </a:lnTo>
                  <a:lnTo>
                    <a:pt x="1" y="234"/>
                  </a:lnTo>
                  <a:lnTo>
                    <a:pt x="0" y="224"/>
                  </a:lnTo>
                  <a:lnTo>
                    <a:pt x="1" y="213"/>
                  </a:lnTo>
                  <a:lnTo>
                    <a:pt x="2" y="202"/>
                  </a:lnTo>
                  <a:lnTo>
                    <a:pt x="5" y="192"/>
                  </a:lnTo>
                  <a:lnTo>
                    <a:pt x="8" y="182"/>
                  </a:lnTo>
                  <a:lnTo>
                    <a:pt x="12" y="172"/>
                  </a:lnTo>
                  <a:lnTo>
                    <a:pt x="17" y="162"/>
                  </a:lnTo>
                  <a:lnTo>
                    <a:pt x="24" y="151"/>
                  </a:lnTo>
                  <a:lnTo>
                    <a:pt x="31" y="142"/>
                  </a:lnTo>
                  <a:lnTo>
                    <a:pt x="40" y="131"/>
                  </a:lnTo>
                  <a:lnTo>
                    <a:pt x="49" y="122"/>
                  </a:lnTo>
                  <a:lnTo>
                    <a:pt x="60" y="113"/>
                  </a:lnTo>
                  <a:lnTo>
                    <a:pt x="72" y="104"/>
                  </a:lnTo>
                  <a:lnTo>
                    <a:pt x="84" y="94"/>
                  </a:lnTo>
                  <a:lnTo>
                    <a:pt x="97" y="86"/>
                  </a:lnTo>
                  <a:lnTo>
                    <a:pt x="112" y="77"/>
                  </a:lnTo>
                  <a:lnTo>
                    <a:pt x="128" y="69"/>
                  </a:lnTo>
                  <a:lnTo>
                    <a:pt x="145" y="61"/>
                  </a:lnTo>
                  <a:close/>
                  <a:moveTo>
                    <a:pt x="276" y="124"/>
                  </a:moveTo>
                  <a:lnTo>
                    <a:pt x="256" y="133"/>
                  </a:lnTo>
                  <a:lnTo>
                    <a:pt x="241" y="143"/>
                  </a:lnTo>
                  <a:lnTo>
                    <a:pt x="227" y="154"/>
                  </a:lnTo>
                  <a:lnTo>
                    <a:pt x="216" y="165"/>
                  </a:lnTo>
                  <a:lnTo>
                    <a:pt x="207" y="176"/>
                  </a:lnTo>
                  <a:lnTo>
                    <a:pt x="200" y="188"/>
                  </a:lnTo>
                  <a:lnTo>
                    <a:pt x="198" y="194"/>
                  </a:lnTo>
                  <a:lnTo>
                    <a:pt x="196" y="199"/>
                  </a:lnTo>
                  <a:lnTo>
                    <a:pt x="195" y="206"/>
                  </a:lnTo>
                  <a:lnTo>
                    <a:pt x="194" y="212"/>
                  </a:lnTo>
                  <a:lnTo>
                    <a:pt x="194" y="217"/>
                  </a:lnTo>
                  <a:lnTo>
                    <a:pt x="195" y="224"/>
                  </a:lnTo>
                  <a:lnTo>
                    <a:pt x="196" y="229"/>
                  </a:lnTo>
                  <a:lnTo>
                    <a:pt x="198" y="235"/>
                  </a:lnTo>
                  <a:lnTo>
                    <a:pt x="203" y="247"/>
                  </a:lnTo>
                  <a:lnTo>
                    <a:pt x="211" y="259"/>
                  </a:lnTo>
                  <a:lnTo>
                    <a:pt x="221" y="269"/>
                  </a:lnTo>
                  <a:lnTo>
                    <a:pt x="234" y="280"/>
                  </a:lnTo>
                  <a:lnTo>
                    <a:pt x="249" y="291"/>
                  </a:lnTo>
                  <a:lnTo>
                    <a:pt x="267" y="300"/>
                  </a:lnTo>
                  <a:lnTo>
                    <a:pt x="287" y="309"/>
                  </a:lnTo>
                  <a:lnTo>
                    <a:pt x="309" y="316"/>
                  </a:lnTo>
                  <a:lnTo>
                    <a:pt x="331" y="322"/>
                  </a:lnTo>
                  <a:lnTo>
                    <a:pt x="354" y="328"/>
                  </a:lnTo>
                  <a:lnTo>
                    <a:pt x="378" y="332"/>
                  </a:lnTo>
                  <a:lnTo>
                    <a:pt x="403" y="335"/>
                  </a:lnTo>
                  <a:lnTo>
                    <a:pt x="428" y="337"/>
                  </a:lnTo>
                  <a:lnTo>
                    <a:pt x="453" y="337"/>
                  </a:lnTo>
                  <a:lnTo>
                    <a:pt x="479" y="337"/>
                  </a:lnTo>
                  <a:lnTo>
                    <a:pt x="504" y="335"/>
                  </a:lnTo>
                  <a:lnTo>
                    <a:pt x="530" y="332"/>
                  </a:lnTo>
                  <a:lnTo>
                    <a:pt x="554" y="328"/>
                  </a:lnTo>
                  <a:lnTo>
                    <a:pt x="578" y="322"/>
                  </a:lnTo>
                  <a:lnTo>
                    <a:pt x="600" y="316"/>
                  </a:lnTo>
                  <a:lnTo>
                    <a:pt x="622" y="309"/>
                  </a:lnTo>
                  <a:lnTo>
                    <a:pt x="642" y="300"/>
                  </a:lnTo>
                  <a:lnTo>
                    <a:pt x="660" y="291"/>
                  </a:lnTo>
                  <a:lnTo>
                    <a:pt x="676" y="280"/>
                  </a:lnTo>
                  <a:lnTo>
                    <a:pt x="690" y="269"/>
                  </a:lnTo>
                  <a:lnTo>
                    <a:pt x="701" y="259"/>
                  </a:lnTo>
                  <a:lnTo>
                    <a:pt x="709" y="247"/>
                  </a:lnTo>
                  <a:lnTo>
                    <a:pt x="716" y="235"/>
                  </a:lnTo>
                  <a:lnTo>
                    <a:pt x="718" y="229"/>
                  </a:lnTo>
                  <a:lnTo>
                    <a:pt x="719" y="224"/>
                  </a:lnTo>
                  <a:lnTo>
                    <a:pt x="720" y="217"/>
                  </a:lnTo>
                  <a:lnTo>
                    <a:pt x="720" y="212"/>
                  </a:lnTo>
                  <a:lnTo>
                    <a:pt x="719" y="199"/>
                  </a:lnTo>
                  <a:lnTo>
                    <a:pt x="716" y="188"/>
                  </a:lnTo>
                  <a:lnTo>
                    <a:pt x="710" y="176"/>
                  </a:lnTo>
                  <a:lnTo>
                    <a:pt x="702" y="165"/>
                  </a:lnTo>
                  <a:lnTo>
                    <a:pt x="691" y="154"/>
                  </a:lnTo>
                  <a:lnTo>
                    <a:pt x="677" y="143"/>
                  </a:lnTo>
                  <a:lnTo>
                    <a:pt x="663" y="133"/>
                  </a:lnTo>
                  <a:lnTo>
                    <a:pt x="645" y="124"/>
                  </a:lnTo>
                  <a:lnTo>
                    <a:pt x="625" y="115"/>
                  </a:lnTo>
                  <a:lnTo>
                    <a:pt x="604" y="108"/>
                  </a:lnTo>
                  <a:lnTo>
                    <a:pt x="582" y="103"/>
                  </a:lnTo>
                  <a:lnTo>
                    <a:pt x="559" y="97"/>
                  </a:lnTo>
                  <a:lnTo>
                    <a:pt x="535" y="93"/>
                  </a:lnTo>
                  <a:lnTo>
                    <a:pt x="511" y="90"/>
                  </a:lnTo>
                  <a:lnTo>
                    <a:pt x="486" y="89"/>
                  </a:lnTo>
                  <a:lnTo>
                    <a:pt x="461" y="88"/>
                  </a:lnTo>
                  <a:lnTo>
                    <a:pt x="436" y="89"/>
                  </a:lnTo>
                  <a:lnTo>
                    <a:pt x="412" y="90"/>
                  </a:lnTo>
                  <a:lnTo>
                    <a:pt x="386" y="93"/>
                  </a:lnTo>
                  <a:lnTo>
                    <a:pt x="363" y="97"/>
                  </a:lnTo>
                  <a:lnTo>
                    <a:pt x="339" y="103"/>
                  </a:lnTo>
                  <a:lnTo>
                    <a:pt x="317" y="108"/>
                  </a:lnTo>
                  <a:lnTo>
                    <a:pt x="296" y="115"/>
                  </a:lnTo>
                  <a:lnTo>
                    <a:pt x="276" y="124"/>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0" name="Freeform 43"/>
            <p:cNvSpPr>
              <a:spLocks/>
            </p:cNvSpPr>
            <p:nvPr/>
          </p:nvSpPr>
          <p:spPr bwMode="auto">
            <a:xfrm>
              <a:off x="3569" y="3757"/>
              <a:ext cx="48" cy="22"/>
            </a:xfrm>
            <a:custGeom>
              <a:avLst/>
              <a:gdLst>
                <a:gd name="T0" fmla="*/ 133 w 721"/>
                <a:gd name="T1" fmla="*/ 0 h 330"/>
                <a:gd name="T2" fmla="*/ 721 w 721"/>
                <a:gd name="T3" fmla="*/ 267 h 330"/>
                <a:gd name="T4" fmla="*/ 588 w 721"/>
                <a:gd name="T5" fmla="*/ 330 h 330"/>
                <a:gd name="T6" fmla="*/ 0 w 721"/>
                <a:gd name="T7" fmla="*/ 61 h 330"/>
                <a:gd name="T8" fmla="*/ 133 w 721"/>
                <a:gd name="T9" fmla="*/ 0 h 330"/>
                <a:gd name="T10" fmla="*/ 0 60000 65536"/>
                <a:gd name="T11" fmla="*/ 0 60000 65536"/>
                <a:gd name="T12" fmla="*/ 0 60000 65536"/>
                <a:gd name="T13" fmla="*/ 0 60000 65536"/>
                <a:gd name="T14" fmla="*/ 0 60000 65536"/>
                <a:gd name="T15" fmla="*/ 0 w 721"/>
                <a:gd name="T16" fmla="*/ 0 h 330"/>
                <a:gd name="T17" fmla="*/ 721 w 721"/>
                <a:gd name="T18" fmla="*/ 330 h 330"/>
              </a:gdLst>
              <a:ahLst/>
              <a:cxnLst>
                <a:cxn ang="T10">
                  <a:pos x="T0" y="T1"/>
                </a:cxn>
                <a:cxn ang="T11">
                  <a:pos x="T2" y="T3"/>
                </a:cxn>
                <a:cxn ang="T12">
                  <a:pos x="T4" y="T5"/>
                </a:cxn>
                <a:cxn ang="T13">
                  <a:pos x="T6" y="T7"/>
                </a:cxn>
                <a:cxn ang="T14">
                  <a:pos x="T8" y="T9"/>
                </a:cxn>
              </a:cxnLst>
              <a:rect l="T15" t="T16" r="T17" b="T18"/>
              <a:pathLst>
                <a:path w="721" h="330">
                  <a:moveTo>
                    <a:pt x="133" y="0"/>
                  </a:moveTo>
                  <a:lnTo>
                    <a:pt x="721" y="267"/>
                  </a:lnTo>
                  <a:lnTo>
                    <a:pt x="588" y="330"/>
                  </a:lnTo>
                  <a:lnTo>
                    <a:pt x="0" y="61"/>
                  </a:lnTo>
                  <a:lnTo>
                    <a:pt x="133"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1" name="Freeform 44"/>
            <p:cNvSpPr>
              <a:spLocks noEditPoints="1"/>
            </p:cNvSpPr>
            <p:nvPr/>
          </p:nvSpPr>
          <p:spPr bwMode="auto">
            <a:xfrm>
              <a:off x="3600" y="3738"/>
              <a:ext cx="58" cy="26"/>
            </a:xfrm>
            <a:custGeom>
              <a:avLst/>
              <a:gdLst>
                <a:gd name="T0" fmla="*/ 188 w 873"/>
                <a:gd name="T1" fmla="*/ 31 h 393"/>
                <a:gd name="T2" fmla="*/ 300 w 873"/>
                <a:gd name="T3" fmla="*/ 8 h 393"/>
                <a:gd name="T4" fmla="*/ 421 w 873"/>
                <a:gd name="T5" fmla="*/ 0 h 393"/>
                <a:gd name="T6" fmla="*/ 545 w 873"/>
                <a:gd name="T7" fmla="*/ 8 h 393"/>
                <a:gd name="T8" fmla="*/ 661 w 873"/>
                <a:gd name="T9" fmla="*/ 31 h 393"/>
                <a:gd name="T10" fmla="*/ 746 w 873"/>
                <a:gd name="T11" fmla="*/ 63 h 393"/>
                <a:gd name="T12" fmla="*/ 789 w 873"/>
                <a:gd name="T13" fmla="*/ 86 h 393"/>
                <a:gd name="T14" fmla="*/ 823 w 873"/>
                <a:gd name="T15" fmla="*/ 111 h 393"/>
                <a:gd name="T16" fmla="*/ 849 w 873"/>
                <a:gd name="T17" fmla="*/ 137 h 393"/>
                <a:gd name="T18" fmla="*/ 865 w 873"/>
                <a:gd name="T19" fmla="*/ 165 h 393"/>
                <a:gd name="T20" fmla="*/ 873 w 873"/>
                <a:gd name="T21" fmla="*/ 194 h 393"/>
                <a:gd name="T22" fmla="*/ 871 w 873"/>
                <a:gd name="T23" fmla="*/ 221 h 393"/>
                <a:gd name="T24" fmla="*/ 862 w 873"/>
                <a:gd name="T25" fmla="*/ 250 h 393"/>
                <a:gd name="T26" fmla="*/ 841 w 873"/>
                <a:gd name="T27" fmla="*/ 277 h 393"/>
                <a:gd name="T28" fmla="*/ 813 w 873"/>
                <a:gd name="T29" fmla="*/ 302 h 393"/>
                <a:gd name="T30" fmla="*/ 775 w 873"/>
                <a:gd name="T31" fmla="*/ 327 h 393"/>
                <a:gd name="T32" fmla="*/ 728 w 873"/>
                <a:gd name="T33" fmla="*/ 348 h 393"/>
                <a:gd name="T34" fmla="*/ 656 w 873"/>
                <a:gd name="T35" fmla="*/ 370 h 393"/>
                <a:gd name="T36" fmla="*/ 536 w 873"/>
                <a:gd name="T37" fmla="*/ 389 h 393"/>
                <a:gd name="T38" fmla="*/ 410 w 873"/>
                <a:gd name="T39" fmla="*/ 392 h 393"/>
                <a:gd name="T40" fmla="*/ 284 w 873"/>
                <a:gd name="T41" fmla="*/ 379 h 393"/>
                <a:gd name="T42" fmla="*/ 188 w 873"/>
                <a:gd name="T43" fmla="*/ 354 h 393"/>
                <a:gd name="T44" fmla="*/ 135 w 873"/>
                <a:gd name="T45" fmla="*/ 334 h 393"/>
                <a:gd name="T46" fmla="*/ 91 w 873"/>
                <a:gd name="T47" fmla="*/ 311 h 393"/>
                <a:gd name="T48" fmla="*/ 55 w 873"/>
                <a:gd name="T49" fmla="*/ 285 h 393"/>
                <a:gd name="T50" fmla="*/ 28 w 873"/>
                <a:gd name="T51" fmla="*/ 259 h 393"/>
                <a:gd name="T52" fmla="*/ 10 w 873"/>
                <a:gd name="T53" fmla="*/ 231 h 393"/>
                <a:gd name="T54" fmla="*/ 2 w 873"/>
                <a:gd name="T55" fmla="*/ 203 h 393"/>
                <a:gd name="T56" fmla="*/ 2 w 873"/>
                <a:gd name="T57" fmla="*/ 175 h 393"/>
                <a:gd name="T58" fmla="*/ 11 w 873"/>
                <a:gd name="T59" fmla="*/ 147 h 393"/>
                <a:gd name="T60" fmla="*/ 29 w 873"/>
                <a:gd name="T61" fmla="*/ 119 h 393"/>
                <a:gd name="T62" fmla="*/ 57 w 873"/>
                <a:gd name="T63" fmla="*/ 94 h 393"/>
                <a:gd name="T64" fmla="*/ 93 w 873"/>
                <a:gd name="T65" fmla="*/ 71 h 393"/>
                <a:gd name="T66" fmla="*/ 253 w 873"/>
                <a:gd name="T67" fmla="*/ 113 h 393"/>
                <a:gd name="T68" fmla="*/ 210 w 873"/>
                <a:gd name="T69" fmla="*/ 140 h 393"/>
                <a:gd name="T70" fmla="*/ 188 w 873"/>
                <a:gd name="T71" fmla="*/ 170 h 393"/>
                <a:gd name="T72" fmla="*/ 186 w 873"/>
                <a:gd name="T73" fmla="*/ 203 h 393"/>
                <a:gd name="T74" fmla="*/ 206 w 873"/>
                <a:gd name="T75" fmla="*/ 234 h 393"/>
                <a:gd name="T76" fmla="*/ 245 w 873"/>
                <a:gd name="T77" fmla="*/ 264 h 393"/>
                <a:gd name="T78" fmla="*/ 303 w 873"/>
                <a:gd name="T79" fmla="*/ 287 h 393"/>
                <a:gd name="T80" fmla="*/ 371 w 873"/>
                <a:gd name="T81" fmla="*/ 301 h 393"/>
                <a:gd name="T82" fmla="*/ 444 w 873"/>
                <a:gd name="T83" fmla="*/ 306 h 393"/>
                <a:gd name="T84" fmla="*/ 515 w 873"/>
                <a:gd name="T85" fmla="*/ 301 h 393"/>
                <a:gd name="T86" fmla="*/ 581 w 873"/>
                <a:gd name="T87" fmla="*/ 287 h 393"/>
                <a:gd name="T88" fmla="*/ 636 w 873"/>
                <a:gd name="T89" fmla="*/ 264 h 393"/>
                <a:gd name="T90" fmla="*/ 671 w 873"/>
                <a:gd name="T91" fmla="*/ 234 h 393"/>
                <a:gd name="T92" fmla="*/ 685 w 873"/>
                <a:gd name="T93" fmla="*/ 203 h 393"/>
                <a:gd name="T94" fmla="*/ 679 w 873"/>
                <a:gd name="T95" fmla="*/ 170 h 393"/>
                <a:gd name="T96" fmla="*/ 651 w 873"/>
                <a:gd name="T97" fmla="*/ 140 h 393"/>
                <a:gd name="T98" fmla="*/ 604 w 873"/>
                <a:gd name="T99" fmla="*/ 113 h 393"/>
                <a:gd name="T100" fmla="*/ 543 w 873"/>
                <a:gd name="T101" fmla="*/ 93 h 393"/>
                <a:gd name="T102" fmla="*/ 474 w 873"/>
                <a:gd name="T103" fmla="*/ 82 h 393"/>
                <a:gd name="T104" fmla="*/ 402 w 873"/>
                <a:gd name="T105" fmla="*/ 81 h 393"/>
                <a:gd name="T106" fmla="*/ 333 w 873"/>
                <a:gd name="T107" fmla="*/ 89 h 393"/>
                <a:gd name="T108" fmla="*/ 272 w 873"/>
                <a:gd name="T109" fmla="*/ 106 h 3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3"/>
                <a:gd name="T166" fmla="*/ 0 h 393"/>
                <a:gd name="T167" fmla="*/ 873 w 873"/>
                <a:gd name="T168" fmla="*/ 393 h 3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3" h="393">
                  <a:moveTo>
                    <a:pt x="122" y="56"/>
                  </a:moveTo>
                  <a:lnTo>
                    <a:pt x="154" y="43"/>
                  </a:lnTo>
                  <a:lnTo>
                    <a:pt x="188" y="31"/>
                  </a:lnTo>
                  <a:lnTo>
                    <a:pt x="224" y="22"/>
                  </a:lnTo>
                  <a:lnTo>
                    <a:pt x="261" y="14"/>
                  </a:lnTo>
                  <a:lnTo>
                    <a:pt x="300" y="8"/>
                  </a:lnTo>
                  <a:lnTo>
                    <a:pt x="340" y="4"/>
                  </a:lnTo>
                  <a:lnTo>
                    <a:pt x="381" y="2"/>
                  </a:lnTo>
                  <a:lnTo>
                    <a:pt x="421" y="0"/>
                  </a:lnTo>
                  <a:lnTo>
                    <a:pt x="463" y="2"/>
                  </a:lnTo>
                  <a:lnTo>
                    <a:pt x="503" y="4"/>
                  </a:lnTo>
                  <a:lnTo>
                    <a:pt x="545" y="8"/>
                  </a:lnTo>
                  <a:lnTo>
                    <a:pt x="584" y="14"/>
                  </a:lnTo>
                  <a:lnTo>
                    <a:pt x="623" y="22"/>
                  </a:lnTo>
                  <a:lnTo>
                    <a:pt x="661" y="31"/>
                  </a:lnTo>
                  <a:lnTo>
                    <a:pt x="696" y="43"/>
                  </a:lnTo>
                  <a:lnTo>
                    <a:pt x="730" y="56"/>
                  </a:lnTo>
                  <a:lnTo>
                    <a:pt x="746" y="63"/>
                  </a:lnTo>
                  <a:lnTo>
                    <a:pt x="762" y="71"/>
                  </a:lnTo>
                  <a:lnTo>
                    <a:pt x="775" y="78"/>
                  </a:lnTo>
                  <a:lnTo>
                    <a:pt x="789" y="86"/>
                  </a:lnTo>
                  <a:lnTo>
                    <a:pt x="801" y="94"/>
                  </a:lnTo>
                  <a:lnTo>
                    <a:pt x="813" y="102"/>
                  </a:lnTo>
                  <a:lnTo>
                    <a:pt x="823" y="111"/>
                  </a:lnTo>
                  <a:lnTo>
                    <a:pt x="833" y="119"/>
                  </a:lnTo>
                  <a:lnTo>
                    <a:pt x="841" y="129"/>
                  </a:lnTo>
                  <a:lnTo>
                    <a:pt x="849" y="137"/>
                  </a:lnTo>
                  <a:lnTo>
                    <a:pt x="855" y="147"/>
                  </a:lnTo>
                  <a:lnTo>
                    <a:pt x="861" y="156"/>
                  </a:lnTo>
                  <a:lnTo>
                    <a:pt x="865" y="165"/>
                  </a:lnTo>
                  <a:lnTo>
                    <a:pt x="869" y="175"/>
                  </a:lnTo>
                  <a:lnTo>
                    <a:pt x="871" y="184"/>
                  </a:lnTo>
                  <a:lnTo>
                    <a:pt x="873" y="194"/>
                  </a:lnTo>
                  <a:lnTo>
                    <a:pt x="873" y="203"/>
                  </a:lnTo>
                  <a:lnTo>
                    <a:pt x="873" y="212"/>
                  </a:lnTo>
                  <a:lnTo>
                    <a:pt x="871" y="221"/>
                  </a:lnTo>
                  <a:lnTo>
                    <a:pt x="869" y="231"/>
                  </a:lnTo>
                  <a:lnTo>
                    <a:pt x="866" y="241"/>
                  </a:lnTo>
                  <a:lnTo>
                    <a:pt x="862" y="250"/>
                  </a:lnTo>
                  <a:lnTo>
                    <a:pt x="855" y="259"/>
                  </a:lnTo>
                  <a:lnTo>
                    <a:pt x="849" y="268"/>
                  </a:lnTo>
                  <a:lnTo>
                    <a:pt x="841" y="277"/>
                  </a:lnTo>
                  <a:lnTo>
                    <a:pt x="833" y="285"/>
                  </a:lnTo>
                  <a:lnTo>
                    <a:pt x="823" y="294"/>
                  </a:lnTo>
                  <a:lnTo>
                    <a:pt x="813" y="302"/>
                  </a:lnTo>
                  <a:lnTo>
                    <a:pt x="801" y="311"/>
                  </a:lnTo>
                  <a:lnTo>
                    <a:pt x="788" y="318"/>
                  </a:lnTo>
                  <a:lnTo>
                    <a:pt x="775" y="327"/>
                  </a:lnTo>
                  <a:lnTo>
                    <a:pt x="761" y="334"/>
                  </a:lnTo>
                  <a:lnTo>
                    <a:pt x="745" y="340"/>
                  </a:lnTo>
                  <a:lnTo>
                    <a:pt x="728" y="348"/>
                  </a:lnTo>
                  <a:lnTo>
                    <a:pt x="711" y="354"/>
                  </a:lnTo>
                  <a:lnTo>
                    <a:pt x="694" y="359"/>
                  </a:lnTo>
                  <a:lnTo>
                    <a:pt x="656" y="370"/>
                  </a:lnTo>
                  <a:lnTo>
                    <a:pt x="618" y="379"/>
                  </a:lnTo>
                  <a:lnTo>
                    <a:pt x="578" y="385"/>
                  </a:lnTo>
                  <a:lnTo>
                    <a:pt x="536" y="389"/>
                  </a:lnTo>
                  <a:lnTo>
                    <a:pt x="495" y="392"/>
                  </a:lnTo>
                  <a:lnTo>
                    <a:pt x="452" y="393"/>
                  </a:lnTo>
                  <a:lnTo>
                    <a:pt x="410" y="392"/>
                  </a:lnTo>
                  <a:lnTo>
                    <a:pt x="367" y="389"/>
                  </a:lnTo>
                  <a:lnTo>
                    <a:pt x="326" y="385"/>
                  </a:lnTo>
                  <a:lnTo>
                    <a:pt x="284" y="379"/>
                  </a:lnTo>
                  <a:lnTo>
                    <a:pt x="245" y="370"/>
                  </a:lnTo>
                  <a:lnTo>
                    <a:pt x="207" y="359"/>
                  </a:lnTo>
                  <a:lnTo>
                    <a:pt x="188" y="354"/>
                  </a:lnTo>
                  <a:lnTo>
                    <a:pt x="169" y="348"/>
                  </a:lnTo>
                  <a:lnTo>
                    <a:pt x="152" y="340"/>
                  </a:lnTo>
                  <a:lnTo>
                    <a:pt x="135" y="334"/>
                  </a:lnTo>
                  <a:lnTo>
                    <a:pt x="120" y="327"/>
                  </a:lnTo>
                  <a:lnTo>
                    <a:pt x="105" y="318"/>
                  </a:lnTo>
                  <a:lnTo>
                    <a:pt x="91" y="311"/>
                  </a:lnTo>
                  <a:lnTo>
                    <a:pt x="77" y="302"/>
                  </a:lnTo>
                  <a:lnTo>
                    <a:pt x="65" y="294"/>
                  </a:lnTo>
                  <a:lnTo>
                    <a:pt x="55" y="285"/>
                  </a:lnTo>
                  <a:lnTo>
                    <a:pt x="45" y="277"/>
                  </a:lnTo>
                  <a:lnTo>
                    <a:pt x="36" y="268"/>
                  </a:lnTo>
                  <a:lnTo>
                    <a:pt x="28" y="259"/>
                  </a:lnTo>
                  <a:lnTo>
                    <a:pt x="21" y="250"/>
                  </a:lnTo>
                  <a:lnTo>
                    <a:pt x="15" y="241"/>
                  </a:lnTo>
                  <a:lnTo>
                    <a:pt x="10" y="231"/>
                  </a:lnTo>
                  <a:lnTo>
                    <a:pt x="7" y="221"/>
                  </a:lnTo>
                  <a:lnTo>
                    <a:pt x="4" y="212"/>
                  </a:lnTo>
                  <a:lnTo>
                    <a:pt x="2" y="203"/>
                  </a:lnTo>
                  <a:lnTo>
                    <a:pt x="0" y="194"/>
                  </a:lnTo>
                  <a:lnTo>
                    <a:pt x="0" y="184"/>
                  </a:lnTo>
                  <a:lnTo>
                    <a:pt x="2" y="175"/>
                  </a:lnTo>
                  <a:lnTo>
                    <a:pt x="4" y="165"/>
                  </a:lnTo>
                  <a:lnTo>
                    <a:pt x="7" y="156"/>
                  </a:lnTo>
                  <a:lnTo>
                    <a:pt x="11" y="147"/>
                  </a:lnTo>
                  <a:lnTo>
                    <a:pt x="16" y="137"/>
                  </a:lnTo>
                  <a:lnTo>
                    <a:pt x="23" y="129"/>
                  </a:lnTo>
                  <a:lnTo>
                    <a:pt x="29" y="119"/>
                  </a:lnTo>
                  <a:lnTo>
                    <a:pt x="38" y="111"/>
                  </a:lnTo>
                  <a:lnTo>
                    <a:pt x="46" y="102"/>
                  </a:lnTo>
                  <a:lnTo>
                    <a:pt x="57" y="94"/>
                  </a:lnTo>
                  <a:lnTo>
                    <a:pt x="67" y="86"/>
                  </a:lnTo>
                  <a:lnTo>
                    <a:pt x="80" y="78"/>
                  </a:lnTo>
                  <a:lnTo>
                    <a:pt x="93" y="71"/>
                  </a:lnTo>
                  <a:lnTo>
                    <a:pt x="107" y="63"/>
                  </a:lnTo>
                  <a:lnTo>
                    <a:pt x="122" y="56"/>
                  </a:lnTo>
                  <a:close/>
                  <a:moveTo>
                    <a:pt x="253" y="113"/>
                  </a:moveTo>
                  <a:lnTo>
                    <a:pt x="236" y="122"/>
                  </a:lnTo>
                  <a:lnTo>
                    <a:pt x="222" y="130"/>
                  </a:lnTo>
                  <a:lnTo>
                    <a:pt x="210" y="140"/>
                  </a:lnTo>
                  <a:lnTo>
                    <a:pt x="200" y="150"/>
                  </a:lnTo>
                  <a:lnTo>
                    <a:pt x="193" y="160"/>
                  </a:lnTo>
                  <a:lnTo>
                    <a:pt x="188" y="170"/>
                  </a:lnTo>
                  <a:lnTo>
                    <a:pt x="185" y="181"/>
                  </a:lnTo>
                  <a:lnTo>
                    <a:pt x="184" y="192"/>
                  </a:lnTo>
                  <a:lnTo>
                    <a:pt x="186" y="203"/>
                  </a:lnTo>
                  <a:lnTo>
                    <a:pt x="191" y="214"/>
                  </a:lnTo>
                  <a:lnTo>
                    <a:pt x="196" y="225"/>
                  </a:lnTo>
                  <a:lnTo>
                    <a:pt x="206" y="234"/>
                  </a:lnTo>
                  <a:lnTo>
                    <a:pt x="216" y="245"/>
                  </a:lnTo>
                  <a:lnTo>
                    <a:pt x="229" y="254"/>
                  </a:lnTo>
                  <a:lnTo>
                    <a:pt x="245" y="264"/>
                  </a:lnTo>
                  <a:lnTo>
                    <a:pt x="263" y="272"/>
                  </a:lnTo>
                  <a:lnTo>
                    <a:pt x="282" y="280"/>
                  </a:lnTo>
                  <a:lnTo>
                    <a:pt x="303" y="287"/>
                  </a:lnTo>
                  <a:lnTo>
                    <a:pt x="325" y="293"/>
                  </a:lnTo>
                  <a:lnTo>
                    <a:pt x="348" y="298"/>
                  </a:lnTo>
                  <a:lnTo>
                    <a:pt x="371" y="301"/>
                  </a:lnTo>
                  <a:lnTo>
                    <a:pt x="395" y="304"/>
                  </a:lnTo>
                  <a:lnTo>
                    <a:pt x="419" y="305"/>
                  </a:lnTo>
                  <a:lnTo>
                    <a:pt x="444" y="306"/>
                  </a:lnTo>
                  <a:lnTo>
                    <a:pt x="468" y="305"/>
                  </a:lnTo>
                  <a:lnTo>
                    <a:pt x="492" y="304"/>
                  </a:lnTo>
                  <a:lnTo>
                    <a:pt x="515" y="301"/>
                  </a:lnTo>
                  <a:lnTo>
                    <a:pt x="538" y="298"/>
                  </a:lnTo>
                  <a:lnTo>
                    <a:pt x="560" y="293"/>
                  </a:lnTo>
                  <a:lnTo>
                    <a:pt x="581" y="287"/>
                  </a:lnTo>
                  <a:lnTo>
                    <a:pt x="601" y="280"/>
                  </a:lnTo>
                  <a:lnTo>
                    <a:pt x="619" y="272"/>
                  </a:lnTo>
                  <a:lnTo>
                    <a:pt x="636" y="264"/>
                  </a:lnTo>
                  <a:lnTo>
                    <a:pt x="650" y="254"/>
                  </a:lnTo>
                  <a:lnTo>
                    <a:pt x="662" y="245"/>
                  </a:lnTo>
                  <a:lnTo>
                    <a:pt x="671" y="234"/>
                  </a:lnTo>
                  <a:lnTo>
                    <a:pt x="678" y="225"/>
                  </a:lnTo>
                  <a:lnTo>
                    <a:pt x="683" y="214"/>
                  </a:lnTo>
                  <a:lnTo>
                    <a:pt x="685" y="203"/>
                  </a:lnTo>
                  <a:lnTo>
                    <a:pt x="685" y="192"/>
                  </a:lnTo>
                  <a:lnTo>
                    <a:pt x="683" y="181"/>
                  </a:lnTo>
                  <a:lnTo>
                    <a:pt x="679" y="170"/>
                  </a:lnTo>
                  <a:lnTo>
                    <a:pt x="671" y="160"/>
                  </a:lnTo>
                  <a:lnTo>
                    <a:pt x="663" y="150"/>
                  </a:lnTo>
                  <a:lnTo>
                    <a:pt x="651" y="140"/>
                  </a:lnTo>
                  <a:lnTo>
                    <a:pt x="638" y="130"/>
                  </a:lnTo>
                  <a:lnTo>
                    <a:pt x="622" y="122"/>
                  </a:lnTo>
                  <a:lnTo>
                    <a:pt x="604" y="113"/>
                  </a:lnTo>
                  <a:lnTo>
                    <a:pt x="585" y="106"/>
                  </a:lnTo>
                  <a:lnTo>
                    <a:pt x="564" y="98"/>
                  </a:lnTo>
                  <a:lnTo>
                    <a:pt x="543" y="93"/>
                  </a:lnTo>
                  <a:lnTo>
                    <a:pt x="520" y="89"/>
                  </a:lnTo>
                  <a:lnTo>
                    <a:pt x="497" y="85"/>
                  </a:lnTo>
                  <a:lnTo>
                    <a:pt x="474" y="82"/>
                  </a:lnTo>
                  <a:lnTo>
                    <a:pt x="450" y="81"/>
                  </a:lnTo>
                  <a:lnTo>
                    <a:pt x="426" y="80"/>
                  </a:lnTo>
                  <a:lnTo>
                    <a:pt x="402" y="81"/>
                  </a:lnTo>
                  <a:lnTo>
                    <a:pt x="379" y="82"/>
                  </a:lnTo>
                  <a:lnTo>
                    <a:pt x="356" y="85"/>
                  </a:lnTo>
                  <a:lnTo>
                    <a:pt x="333" y="89"/>
                  </a:lnTo>
                  <a:lnTo>
                    <a:pt x="312" y="93"/>
                  </a:lnTo>
                  <a:lnTo>
                    <a:pt x="291" y="98"/>
                  </a:lnTo>
                  <a:lnTo>
                    <a:pt x="272" y="106"/>
                  </a:lnTo>
                  <a:lnTo>
                    <a:pt x="253" y="113"/>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2" name="Freeform 45"/>
            <p:cNvSpPr>
              <a:spLocks/>
            </p:cNvSpPr>
            <p:nvPr/>
          </p:nvSpPr>
          <p:spPr bwMode="auto">
            <a:xfrm>
              <a:off x="3640" y="3725"/>
              <a:ext cx="47" cy="20"/>
            </a:xfrm>
            <a:custGeom>
              <a:avLst/>
              <a:gdLst>
                <a:gd name="T0" fmla="*/ 121 w 707"/>
                <a:gd name="T1" fmla="*/ 0 h 300"/>
                <a:gd name="T2" fmla="*/ 707 w 707"/>
                <a:gd name="T3" fmla="*/ 242 h 300"/>
                <a:gd name="T4" fmla="*/ 587 w 707"/>
                <a:gd name="T5" fmla="*/ 300 h 300"/>
                <a:gd name="T6" fmla="*/ 0 w 707"/>
                <a:gd name="T7" fmla="*/ 55 h 300"/>
                <a:gd name="T8" fmla="*/ 121 w 707"/>
                <a:gd name="T9" fmla="*/ 0 h 300"/>
                <a:gd name="T10" fmla="*/ 0 60000 65536"/>
                <a:gd name="T11" fmla="*/ 0 60000 65536"/>
                <a:gd name="T12" fmla="*/ 0 60000 65536"/>
                <a:gd name="T13" fmla="*/ 0 60000 65536"/>
                <a:gd name="T14" fmla="*/ 0 60000 65536"/>
                <a:gd name="T15" fmla="*/ 0 w 707"/>
                <a:gd name="T16" fmla="*/ 0 h 300"/>
                <a:gd name="T17" fmla="*/ 707 w 707"/>
                <a:gd name="T18" fmla="*/ 300 h 300"/>
              </a:gdLst>
              <a:ahLst/>
              <a:cxnLst>
                <a:cxn ang="T10">
                  <a:pos x="T0" y="T1"/>
                </a:cxn>
                <a:cxn ang="T11">
                  <a:pos x="T2" y="T3"/>
                </a:cxn>
                <a:cxn ang="T12">
                  <a:pos x="T4" y="T5"/>
                </a:cxn>
                <a:cxn ang="T13">
                  <a:pos x="T6" y="T7"/>
                </a:cxn>
                <a:cxn ang="T14">
                  <a:pos x="T8" y="T9"/>
                </a:cxn>
              </a:cxnLst>
              <a:rect l="T15" t="T16" r="T17" b="T18"/>
              <a:pathLst>
                <a:path w="707" h="300">
                  <a:moveTo>
                    <a:pt x="121" y="0"/>
                  </a:moveTo>
                  <a:lnTo>
                    <a:pt x="707" y="242"/>
                  </a:lnTo>
                  <a:lnTo>
                    <a:pt x="587" y="300"/>
                  </a:lnTo>
                  <a:lnTo>
                    <a:pt x="0" y="55"/>
                  </a:lnTo>
                  <a:lnTo>
                    <a:pt x="121"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3" name="Freeform 46"/>
            <p:cNvSpPr>
              <a:spLocks/>
            </p:cNvSpPr>
            <p:nvPr/>
          </p:nvSpPr>
          <p:spPr bwMode="auto">
            <a:xfrm>
              <a:off x="2930" y="3559"/>
              <a:ext cx="596" cy="280"/>
            </a:xfrm>
            <a:custGeom>
              <a:avLst/>
              <a:gdLst>
                <a:gd name="T0" fmla="*/ 4536 w 8952"/>
                <a:gd name="T1" fmla="*/ 0 h 4206"/>
                <a:gd name="T2" fmla="*/ 8952 w 8952"/>
                <a:gd name="T3" fmla="*/ 1947 h 4206"/>
                <a:gd name="T4" fmla="*/ 4306 w 8952"/>
                <a:gd name="T5" fmla="*/ 4206 h 4206"/>
                <a:gd name="T6" fmla="*/ 0 w 8952"/>
                <a:gd name="T7" fmla="*/ 1803 h 4206"/>
                <a:gd name="T8" fmla="*/ 4536 w 8952"/>
                <a:gd name="T9" fmla="*/ 0 h 4206"/>
                <a:gd name="T10" fmla="*/ 0 60000 65536"/>
                <a:gd name="T11" fmla="*/ 0 60000 65536"/>
                <a:gd name="T12" fmla="*/ 0 60000 65536"/>
                <a:gd name="T13" fmla="*/ 0 60000 65536"/>
                <a:gd name="T14" fmla="*/ 0 60000 65536"/>
                <a:gd name="T15" fmla="*/ 0 w 8952"/>
                <a:gd name="T16" fmla="*/ 0 h 4206"/>
                <a:gd name="T17" fmla="*/ 8952 w 8952"/>
                <a:gd name="T18" fmla="*/ 4206 h 4206"/>
              </a:gdLst>
              <a:ahLst/>
              <a:cxnLst>
                <a:cxn ang="T10">
                  <a:pos x="T0" y="T1"/>
                </a:cxn>
                <a:cxn ang="T11">
                  <a:pos x="T2" y="T3"/>
                </a:cxn>
                <a:cxn ang="T12">
                  <a:pos x="T4" y="T5"/>
                </a:cxn>
                <a:cxn ang="T13">
                  <a:pos x="T6" y="T7"/>
                </a:cxn>
                <a:cxn ang="T14">
                  <a:pos x="T8" y="T9"/>
                </a:cxn>
              </a:cxnLst>
              <a:rect l="T15" t="T16" r="T17" b="T18"/>
              <a:pathLst>
                <a:path w="8952" h="4206">
                  <a:moveTo>
                    <a:pt x="4536" y="0"/>
                  </a:moveTo>
                  <a:lnTo>
                    <a:pt x="8952" y="1947"/>
                  </a:lnTo>
                  <a:lnTo>
                    <a:pt x="4306" y="4206"/>
                  </a:lnTo>
                  <a:lnTo>
                    <a:pt x="0" y="1803"/>
                  </a:lnTo>
                  <a:lnTo>
                    <a:pt x="4536"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4" name="Freeform 47"/>
            <p:cNvSpPr>
              <a:spLocks/>
            </p:cNvSpPr>
            <p:nvPr/>
          </p:nvSpPr>
          <p:spPr bwMode="auto">
            <a:xfrm>
              <a:off x="2956" y="3571"/>
              <a:ext cx="340" cy="220"/>
            </a:xfrm>
            <a:custGeom>
              <a:avLst/>
              <a:gdLst>
                <a:gd name="T0" fmla="*/ 4136 w 5097"/>
                <a:gd name="T1" fmla="*/ 0 h 3296"/>
                <a:gd name="T2" fmla="*/ 0 w 5097"/>
                <a:gd name="T3" fmla="*/ 1644 h 3296"/>
                <a:gd name="T4" fmla="*/ 2962 w 5097"/>
                <a:gd name="T5" fmla="*/ 3296 h 3296"/>
                <a:gd name="T6" fmla="*/ 2908 w 5097"/>
                <a:gd name="T7" fmla="*/ 2418 h 3296"/>
                <a:gd name="T8" fmla="*/ 3452 w 5097"/>
                <a:gd name="T9" fmla="*/ 2300 h 3296"/>
                <a:gd name="T10" fmla="*/ 3300 w 5097"/>
                <a:gd name="T11" fmla="*/ 1523 h 3296"/>
                <a:gd name="T12" fmla="*/ 4372 w 5097"/>
                <a:gd name="T13" fmla="*/ 1448 h 3296"/>
                <a:gd name="T14" fmla="*/ 4266 w 5097"/>
                <a:gd name="T15" fmla="*/ 575 h 3296"/>
                <a:gd name="T16" fmla="*/ 5074 w 5097"/>
                <a:gd name="T17" fmla="*/ 545 h 3296"/>
                <a:gd name="T18" fmla="*/ 5058 w 5097"/>
                <a:gd name="T19" fmla="*/ 429 h 3296"/>
                <a:gd name="T20" fmla="*/ 5097 w 5097"/>
                <a:gd name="T21" fmla="*/ 424 h 3296"/>
                <a:gd name="T22" fmla="*/ 4136 w 5097"/>
                <a:gd name="T23" fmla="*/ 0 h 3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97"/>
                <a:gd name="T37" fmla="*/ 0 h 3296"/>
                <a:gd name="T38" fmla="*/ 5097 w 5097"/>
                <a:gd name="T39" fmla="*/ 3296 h 3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97" h="3296">
                  <a:moveTo>
                    <a:pt x="4136" y="0"/>
                  </a:moveTo>
                  <a:lnTo>
                    <a:pt x="0" y="1644"/>
                  </a:lnTo>
                  <a:lnTo>
                    <a:pt x="2962" y="3296"/>
                  </a:lnTo>
                  <a:lnTo>
                    <a:pt x="2908" y="2418"/>
                  </a:lnTo>
                  <a:lnTo>
                    <a:pt x="3452" y="2300"/>
                  </a:lnTo>
                  <a:lnTo>
                    <a:pt x="3300" y="1523"/>
                  </a:lnTo>
                  <a:lnTo>
                    <a:pt x="4372" y="1448"/>
                  </a:lnTo>
                  <a:lnTo>
                    <a:pt x="4266" y="575"/>
                  </a:lnTo>
                  <a:lnTo>
                    <a:pt x="5074" y="545"/>
                  </a:lnTo>
                  <a:lnTo>
                    <a:pt x="5058" y="429"/>
                  </a:lnTo>
                  <a:lnTo>
                    <a:pt x="5097" y="424"/>
                  </a:lnTo>
                  <a:lnTo>
                    <a:pt x="4136" y="0"/>
                  </a:lnTo>
                  <a:close/>
                </a:path>
              </a:pathLst>
            </a:custGeom>
            <a:solidFill>
              <a:srgbClr val="CCCCCC"/>
            </a:solidFill>
            <a:ln w="9525">
              <a:noFill/>
              <a:round/>
              <a:headEnd/>
              <a:tailEnd/>
            </a:ln>
          </p:spPr>
          <p:txBody>
            <a:bodyPr/>
            <a:lstStyle/>
            <a:p>
              <a:endParaRPr lang="ja-JP" altLang="en-US" dirty="0">
                <a:latin typeface="Calibri" pitchFamily="34" charset="0"/>
              </a:endParaRPr>
            </a:p>
          </p:txBody>
        </p:sp>
        <p:sp>
          <p:nvSpPr>
            <p:cNvPr id="35" name="Freeform 48"/>
            <p:cNvSpPr>
              <a:spLocks/>
            </p:cNvSpPr>
            <p:nvPr/>
          </p:nvSpPr>
          <p:spPr bwMode="auto">
            <a:xfrm>
              <a:off x="3162" y="3604"/>
              <a:ext cx="337" cy="222"/>
            </a:xfrm>
            <a:custGeom>
              <a:avLst/>
              <a:gdLst>
                <a:gd name="T0" fmla="*/ 52 w 5064"/>
                <a:gd name="T1" fmla="*/ 2909 h 3342"/>
                <a:gd name="T2" fmla="*/ 828 w 5064"/>
                <a:gd name="T3" fmla="*/ 3342 h 3342"/>
                <a:gd name="T4" fmla="*/ 5064 w 5064"/>
                <a:gd name="T5" fmla="*/ 1284 h 3342"/>
                <a:gd name="T6" fmla="*/ 2152 w 5064"/>
                <a:gd name="T7" fmla="*/ 0 h 3342"/>
                <a:gd name="T8" fmla="*/ 2184 w 5064"/>
                <a:gd name="T9" fmla="*/ 223 h 3342"/>
                <a:gd name="T10" fmla="*/ 1372 w 5064"/>
                <a:gd name="T11" fmla="*/ 252 h 3342"/>
                <a:gd name="T12" fmla="*/ 1477 w 5064"/>
                <a:gd name="T13" fmla="*/ 1119 h 3342"/>
                <a:gd name="T14" fmla="*/ 418 w 5064"/>
                <a:gd name="T15" fmla="*/ 1194 h 3342"/>
                <a:gd name="T16" fmla="*/ 566 w 5064"/>
                <a:gd name="T17" fmla="*/ 1946 h 3342"/>
                <a:gd name="T18" fmla="*/ 0 w 5064"/>
                <a:gd name="T19" fmla="*/ 2068 h 3342"/>
                <a:gd name="T20" fmla="*/ 52 w 5064"/>
                <a:gd name="T21" fmla="*/ 2909 h 3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64"/>
                <a:gd name="T34" fmla="*/ 0 h 3342"/>
                <a:gd name="T35" fmla="*/ 5064 w 5064"/>
                <a:gd name="T36" fmla="*/ 3342 h 3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64" h="3342">
                  <a:moveTo>
                    <a:pt x="52" y="2909"/>
                  </a:moveTo>
                  <a:lnTo>
                    <a:pt x="828" y="3342"/>
                  </a:lnTo>
                  <a:lnTo>
                    <a:pt x="5064" y="1284"/>
                  </a:lnTo>
                  <a:lnTo>
                    <a:pt x="2152" y="0"/>
                  </a:lnTo>
                  <a:lnTo>
                    <a:pt x="2184" y="223"/>
                  </a:lnTo>
                  <a:lnTo>
                    <a:pt x="1372" y="252"/>
                  </a:lnTo>
                  <a:lnTo>
                    <a:pt x="1477" y="1119"/>
                  </a:lnTo>
                  <a:lnTo>
                    <a:pt x="418" y="1194"/>
                  </a:lnTo>
                  <a:lnTo>
                    <a:pt x="566" y="1946"/>
                  </a:lnTo>
                  <a:lnTo>
                    <a:pt x="0" y="2068"/>
                  </a:lnTo>
                  <a:lnTo>
                    <a:pt x="52" y="2909"/>
                  </a:lnTo>
                  <a:close/>
                </a:path>
              </a:pathLst>
            </a:custGeom>
            <a:solidFill>
              <a:srgbClr val="666666"/>
            </a:solidFill>
            <a:ln w="9525">
              <a:noFill/>
              <a:round/>
              <a:headEnd/>
              <a:tailEnd/>
            </a:ln>
          </p:spPr>
          <p:txBody>
            <a:bodyPr/>
            <a:lstStyle/>
            <a:p>
              <a:endParaRPr lang="ja-JP" altLang="en-US" dirty="0">
                <a:latin typeface="Calibri" pitchFamily="34" charset="0"/>
              </a:endParaRPr>
            </a:p>
          </p:txBody>
        </p:sp>
        <p:sp>
          <p:nvSpPr>
            <p:cNvPr id="36" name="Freeform 49"/>
            <p:cNvSpPr>
              <a:spLocks/>
            </p:cNvSpPr>
            <p:nvPr/>
          </p:nvSpPr>
          <p:spPr bwMode="auto">
            <a:xfrm>
              <a:off x="2807" y="3282"/>
              <a:ext cx="971" cy="448"/>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7" name="Freeform 50"/>
            <p:cNvSpPr>
              <a:spLocks/>
            </p:cNvSpPr>
            <p:nvPr/>
          </p:nvSpPr>
          <p:spPr bwMode="auto">
            <a:xfrm>
              <a:off x="2835" y="3294"/>
              <a:ext cx="916" cy="423"/>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8" name="Freeform 51"/>
            <p:cNvSpPr>
              <a:spLocks noEditPoints="1"/>
            </p:cNvSpPr>
            <p:nvPr/>
          </p:nvSpPr>
          <p:spPr bwMode="auto">
            <a:xfrm>
              <a:off x="2981" y="3358"/>
              <a:ext cx="624" cy="287"/>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9" name="Freeform 52"/>
            <p:cNvSpPr>
              <a:spLocks/>
            </p:cNvSpPr>
            <p:nvPr/>
          </p:nvSpPr>
          <p:spPr bwMode="auto">
            <a:xfrm>
              <a:off x="3293" y="3282"/>
              <a:ext cx="316" cy="167"/>
            </a:xfrm>
            <a:custGeom>
              <a:avLst/>
              <a:gdLst>
                <a:gd name="T0" fmla="*/ 1007 w 4735"/>
                <a:gd name="T1" fmla="*/ 250 h 2509"/>
                <a:gd name="T2" fmla="*/ 1294 w 4735"/>
                <a:gd name="T3" fmla="*/ 154 h 2509"/>
                <a:gd name="T4" fmla="*/ 1599 w 4735"/>
                <a:gd name="T5" fmla="*/ 82 h 2509"/>
                <a:gd name="T6" fmla="*/ 1915 w 4735"/>
                <a:gd name="T7" fmla="*/ 32 h 2509"/>
                <a:gd name="T8" fmla="*/ 2238 w 4735"/>
                <a:gd name="T9" fmla="*/ 5 h 2509"/>
                <a:gd name="T10" fmla="*/ 2563 w 4735"/>
                <a:gd name="T11" fmla="*/ 1 h 2509"/>
                <a:gd name="T12" fmla="*/ 2884 w 4735"/>
                <a:gd name="T13" fmla="*/ 20 h 2509"/>
                <a:gd name="T14" fmla="*/ 3198 w 4735"/>
                <a:gd name="T15" fmla="*/ 62 h 2509"/>
                <a:gd name="T16" fmla="*/ 3498 w 4735"/>
                <a:gd name="T17" fmla="*/ 127 h 2509"/>
                <a:gd name="T18" fmla="*/ 3778 w 4735"/>
                <a:gd name="T19" fmla="*/ 216 h 2509"/>
                <a:gd name="T20" fmla="*/ 4037 w 4735"/>
                <a:gd name="T21" fmla="*/ 328 h 2509"/>
                <a:gd name="T22" fmla="*/ 4275 w 4735"/>
                <a:gd name="T23" fmla="*/ 469 h 2509"/>
                <a:gd name="T24" fmla="*/ 4464 w 4735"/>
                <a:gd name="T25" fmla="*/ 625 h 2509"/>
                <a:gd name="T26" fmla="*/ 4603 w 4735"/>
                <a:gd name="T27" fmla="*/ 794 h 2509"/>
                <a:gd name="T28" fmla="*/ 4694 w 4735"/>
                <a:gd name="T29" fmla="*/ 973 h 2509"/>
                <a:gd name="T30" fmla="*/ 4733 w 4735"/>
                <a:gd name="T31" fmla="*/ 1155 h 2509"/>
                <a:gd name="T32" fmla="*/ 4722 w 4735"/>
                <a:gd name="T33" fmla="*/ 1340 h 2509"/>
                <a:gd name="T34" fmla="*/ 4662 w 4735"/>
                <a:gd name="T35" fmla="*/ 1524 h 2509"/>
                <a:gd name="T36" fmla="*/ 4550 w 4735"/>
                <a:gd name="T37" fmla="*/ 1702 h 2509"/>
                <a:gd name="T38" fmla="*/ 4388 w 4735"/>
                <a:gd name="T39" fmla="*/ 1873 h 2509"/>
                <a:gd name="T40" fmla="*/ 4175 w 4735"/>
                <a:gd name="T41" fmla="*/ 2033 h 2509"/>
                <a:gd name="T42" fmla="*/ 3913 w 4735"/>
                <a:gd name="T43" fmla="*/ 2177 h 2509"/>
                <a:gd name="T44" fmla="*/ 3619 w 4735"/>
                <a:gd name="T45" fmla="*/ 2296 h 2509"/>
                <a:gd name="T46" fmla="*/ 3302 w 4735"/>
                <a:gd name="T47" fmla="*/ 2390 h 2509"/>
                <a:gd name="T48" fmla="*/ 2970 w 4735"/>
                <a:gd name="T49" fmla="*/ 2456 h 2509"/>
                <a:gd name="T50" fmla="*/ 2627 w 4735"/>
                <a:gd name="T51" fmla="*/ 2496 h 2509"/>
                <a:gd name="T52" fmla="*/ 2280 w 4735"/>
                <a:gd name="T53" fmla="*/ 2509 h 2509"/>
                <a:gd name="T54" fmla="*/ 1935 w 4735"/>
                <a:gd name="T55" fmla="*/ 2496 h 2509"/>
                <a:gd name="T56" fmla="*/ 1598 w 4735"/>
                <a:gd name="T57" fmla="*/ 2456 h 2509"/>
                <a:gd name="T58" fmla="*/ 1275 w 4735"/>
                <a:gd name="T59" fmla="*/ 2390 h 2509"/>
                <a:gd name="T60" fmla="*/ 971 w 4735"/>
                <a:gd name="T61" fmla="*/ 2296 h 2509"/>
                <a:gd name="T62" fmla="*/ 693 w 4735"/>
                <a:gd name="T63" fmla="*/ 2176 h 2509"/>
                <a:gd name="T64" fmla="*/ 448 w 4735"/>
                <a:gd name="T65" fmla="*/ 2030 h 2509"/>
                <a:gd name="T66" fmla="*/ 255 w 4735"/>
                <a:gd name="T67" fmla="*/ 1866 h 2509"/>
                <a:gd name="T68" fmla="*/ 117 w 4735"/>
                <a:gd name="T69" fmla="*/ 1693 h 2509"/>
                <a:gd name="T70" fmla="*/ 32 w 4735"/>
                <a:gd name="T71" fmla="*/ 1512 h 2509"/>
                <a:gd name="T72" fmla="*/ 0 w 4735"/>
                <a:gd name="T73" fmla="*/ 1328 h 2509"/>
                <a:gd name="T74" fmla="*/ 18 w 4735"/>
                <a:gd name="T75" fmla="*/ 1143 h 2509"/>
                <a:gd name="T76" fmla="*/ 86 w 4735"/>
                <a:gd name="T77" fmla="*/ 961 h 2509"/>
                <a:gd name="T78" fmla="*/ 202 w 4735"/>
                <a:gd name="T79" fmla="*/ 785 h 2509"/>
                <a:gd name="T80" fmla="*/ 366 w 4735"/>
                <a:gd name="T81" fmla="*/ 618 h 2509"/>
                <a:gd name="T82" fmla="*/ 574 w 4735"/>
                <a:gd name="T83" fmla="*/ 464 h 2509"/>
                <a:gd name="T84" fmla="*/ 827 w 4735"/>
                <a:gd name="T85" fmla="*/ 327 h 25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35"/>
                <a:gd name="T130" fmla="*/ 0 h 2509"/>
                <a:gd name="T131" fmla="*/ 4735 w 4735"/>
                <a:gd name="T132" fmla="*/ 2509 h 25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35" h="2509">
                  <a:moveTo>
                    <a:pt x="827" y="327"/>
                  </a:moveTo>
                  <a:lnTo>
                    <a:pt x="915" y="287"/>
                  </a:lnTo>
                  <a:lnTo>
                    <a:pt x="1007" y="250"/>
                  </a:lnTo>
                  <a:lnTo>
                    <a:pt x="1100" y="215"/>
                  </a:lnTo>
                  <a:lnTo>
                    <a:pt x="1196" y="184"/>
                  </a:lnTo>
                  <a:lnTo>
                    <a:pt x="1294" y="154"/>
                  </a:lnTo>
                  <a:lnTo>
                    <a:pt x="1394" y="127"/>
                  </a:lnTo>
                  <a:lnTo>
                    <a:pt x="1496" y="103"/>
                  </a:lnTo>
                  <a:lnTo>
                    <a:pt x="1599" y="82"/>
                  </a:lnTo>
                  <a:lnTo>
                    <a:pt x="1703" y="62"/>
                  </a:lnTo>
                  <a:lnTo>
                    <a:pt x="1808" y="45"/>
                  </a:lnTo>
                  <a:lnTo>
                    <a:pt x="1915" y="32"/>
                  </a:lnTo>
                  <a:lnTo>
                    <a:pt x="2022" y="20"/>
                  </a:lnTo>
                  <a:lnTo>
                    <a:pt x="2129" y="11"/>
                  </a:lnTo>
                  <a:lnTo>
                    <a:pt x="2238" y="5"/>
                  </a:lnTo>
                  <a:lnTo>
                    <a:pt x="2346" y="1"/>
                  </a:lnTo>
                  <a:lnTo>
                    <a:pt x="2455" y="0"/>
                  </a:lnTo>
                  <a:lnTo>
                    <a:pt x="2563" y="1"/>
                  </a:lnTo>
                  <a:lnTo>
                    <a:pt x="2671" y="5"/>
                  </a:lnTo>
                  <a:lnTo>
                    <a:pt x="2778" y="11"/>
                  </a:lnTo>
                  <a:lnTo>
                    <a:pt x="2884" y="20"/>
                  </a:lnTo>
                  <a:lnTo>
                    <a:pt x="2989" y="32"/>
                  </a:lnTo>
                  <a:lnTo>
                    <a:pt x="3095" y="45"/>
                  </a:lnTo>
                  <a:lnTo>
                    <a:pt x="3198" y="62"/>
                  </a:lnTo>
                  <a:lnTo>
                    <a:pt x="3299" y="82"/>
                  </a:lnTo>
                  <a:lnTo>
                    <a:pt x="3399" y="103"/>
                  </a:lnTo>
                  <a:lnTo>
                    <a:pt x="3498" y="127"/>
                  </a:lnTo>
                  <a:lnTo>
                    <a:pt x="3593" y="155"/>
                  </a:lnTo>
                  <a:lnTo>
                    <a:pt x="3687" y="184"/>
                  </a:lnTo>
                  <a:lnTo>
                    <a:pt x="3778" y="216"/>
                  </a:lnTo>
                  <a:lnTo>
                    <a:pt x="3868" y="250"/>
                  </a:lnTo>
                  <a:lnTo>
                    <a:pt x="3954" y="288"/>
                  </a:lnTo>
                  <a:lnTo>
                    <a:pt x="4037" y="328"/>
                  </a:lnTo>
                  <a:lnTo>
                    <a:pt x="4122" y="373"/>
                  </a:lnTo>
                  <a:lnTo>
                    <a:pt x="4201" y="420"/>
                  </a:lnTo>
                  <a:lnTo>
                    <a:pt x="4275" y="469"/>
                  </a:lnTo>
                  <a:lnTo>
                    <a:pt x="4344" y="519"/>
                  </a:lnTo>
                  <a:lnTo>
                    <a:pt x="4407" y="572"/>
                  </a:lnTo>
                  <a:lnTo>
                    <a:pt x="4464" y="625"/>
                  </a:lnTo>
                  <a:lnTo>
                    <a:pt x="4516" y="681"/>
                  </a:lnTo>
                  <a:lnTo>
                    <a:pt x="4563" y="737"/>
                  </a:lnTo>
                  <a:lnTo>
                    <a:pt x="4603" y="794"/>
                  </a:lnTo>
                  <a:lnTo>
                    <a:pt x="4639" y="853"/>
                  </a:lnTo>
                  <a:lnTo>
                    <a:pt x="4669" y="912"/>
                  </a:lnTo>
                  <a:lnTo>
                    <a:pt x="4694" y="973"/>
                  </a:lnTo>
                  <a:lnTo>
                    <a:pt x="4712" y="1033"/>
                  </a:lnTo>
                  <a:lnTo>
                    <a:pt x="4726" y="1094"/>
                  </a:lnTo>
                  <a:lnTo>
                    <a:pt x="4733" y="1155"/>
                  </a:lnTo>
                  <a:lnTo>
                    <a:pt x="4735" y="1217"/>
                  </a:lnTo>
                  <a:lnTo>
                    <a:pt x="4731" y="1279"/>
                  </a:lnTo>
                  <a:lnTo>
                    <a:pt x="4722" y="1340"/>
                  </a:lnTo>
                  <a:lnTo>
                    <a:pt x="4708" y="1402"/>
                  </a:lnTo>
                  <a:lnTo>
                    <a:pt x="4687" y="1463"/>
                  </a:lnTo>
                  <a:lnTo>
                    <a:pt x="4662" y="1524"/>
                  </a:lnTo>
                  <a:lnTo>
                    <a:pt x="4630" y="1585"/>
                  </a:lnTo>
                  <a:lnTo>
                    <a:pt x="4593" y="1644"/>
                  </a:lnTo>
                  <a:lnTo>
                    <a:pt x="4550" y="1702"/>
                  </a:lnTo>
                  <a:lnTo>
                    <a:pt x="4501" y="1761"/>
                  </a:lnTo>
                  <a:lnTo>
                    <a:pt x="4447" y="1818"/>
                  </a:lnTo>
                  <a:lnTo>
                    <a:pt x="4388" y="1873"/>
                  </a:lnTo>
                  <a:lnTo>
                    <a:pt x="4323" y="1929"/>
                  </a:lnTo>
                  <a:lnTo>
                    <a:pt x="4251" y="1982"/>
                  </a:lnTo>
                  <a:lnTo>
                    <a:pt x="4175" y="2033"/>
                  </a:lnTo>
                  <a:lnTo>
                    <a:pt x="4093" y="2084"/>
                  </a:lnTo>
                  <a:lnTo>
                    <a:pt x="4005" y="2132"/>
                  </a:lnTo>
                  <a:lnTo>
                    <a:pt x="3913" y="2177"/>
                  </a:lnTo>
                  <a:lnTo>
                    <a:pt x="3818" y="2220"/>
                  </a:lnTo>
                  <a:lnTo>
                    <a:pt x="3720" y="2260"/>
                  </a:lnTo>
                  <a:lnTo>
                    <a:pt x="3619" y="2296"/>
                  </a:lnTo>
                  <a:lnTo>
                    <a:pt x="3516" y="2330"/>
                  </a:lnTo>
                  <a:lnTo>
                    <a:pt x="3410" y="2361"/>
                  </a:lnTo>
                  <a:lnTo>
                    <a:pt x="3302" y="2390"/>
                  </a:lnTo>
                  <a:lnTo>
                    <a:pt x="3194" y="2414"/>
                  </a:lnTo>
                  <a:lnTo>
                    <a:pt x="3082" y="2436"/>
                  </a:lnTo>
                  <a:lnTo>
                    <a:pt x="2970" y="2456"/>
                  </a:lnTo>
                  <a:lnTo>
                    <a:pt x="2857" y="2473"/>
                  </a:lnTo>
                  <a:lnTo>
                    <a:pt x="2742" y="2485"/>
                  </a:lnTo>
                  <a:lnTo>
                    <a:pt x="2627" y="2496"/>
                  </a:lnTo>
                  <a:lnTo>
                    <a:pt x="2512" y="2503"/>
                  </a:lnTo>
                  <a:lnTo>
                    <a:pt x="2396" y="2508"/>
                  </a:lnTo>
                  <a:lnTo>
                    <a:pt x="2280" y="2509"/>
                  </a:lnTo>
                  <a:lnTo>
                    <a:pt x="2165" y="2508"/>
                  </a:lnTo>
                  <a:lnTo>
                    <a:pt x="2050" y="2503"/>
                  </a:lnTo>
                  <a:lnTo>
                    <a:pt x="1935" y="2496"/>
                  </a:lnTo>
                  <a:lnTo>
                    <a:pt x="1821" y="2485"/>
                  </a:lnTo>
                  <a:lnTo>
                    <a:pt x="1709" y="2473"/>
                  </a:lnTo>
                  <a:lnTo>
                    <a:pt x="1598" y="2456"/>
                  </a:lnTo>
                  <a:lnTo>
                    <a:pt x="1488" y="2436"/>
                  </a:lnTo>
                  <a:lnTo>
                    <a:pt x="1380" y="2414"/>
                  </a:lnTo>
                  <a:lnTo>
                    <a:pt x="1275" y="2390"/>
                  </a:lnTo>
                  <a:lnTo>
                    <a:pt x="1170" y="2361"/>
                  </a:lnTo>
                  <a:lnTo>
                    <a:pt x="1069" y="2330"/>
                  </a:lnTo>
                  <a:lnTo>
                    <a:pt x="971" y="2296"/>
                  </a:lnTo>
                  <a:lnTo>
                    <a:pt x="875" y="2259"/>
                  </a:lnTo>
                  <a:lnTo>
                    <a:pt x="782" y="2219"/>
                  </a:lnTo>
                  <a:lnTo>
                    <a:pt x="693" y="2176"/>
                  </a:lnTo>
                  <a:lnTo>
                    <a:pt x="608" y="2131"/>
                  </a:lnTo>
                  <a:lnTo>
                    <a:pt x="525" y="2081"/>
                  </a:lnTo>
                  <a:lnTo>
                    <a:pt x="448" y="2030"/>
                  </a:lnTo>
                  <a:lnTo>
                    <a:pt x="377" y="1977"/>
                  </a:lnTo>
                  <a:lnTo>
                    <a:pt x="313" y="1922"/>
                  </a:lnTo>
                  <a:lnTo>
                    <a:pt x="255" y="1866"/>
                  </a:lnTo>
                  <a:lnTo>
                    <a:pt x="203" y="1810"/>
                  </a:lnTo>
                  <a:lnTo>
                    <a:pt x="156" y="1751"/>
                  </a:lnTo>
                  <a:lnTo>
                    <a:pt x="117" y="1693"/>
                  </a:lnTo>
                  <a:lnTo>
                    <a:pt x="82" y="1633"/>
                  </a:lnTo>
                  <a:lnTo>
                    <a:pt x="54" y="1573"/>
                  </a:lnTo>
                  <a:lnTo>
                    <a:pt x="32" y="1512"/>
                  </a:lnTo>
                  <a:lnTo>
                    <a:pt x="15" y="1451"/>
                  </a:lnTo>
                  <a:lnTo>
                    <a:pt x="4" y="1389"/>
                  </a:lnTo>
                  <a:lnTo>
                    <a:pt x="0" y="1328"/>
                  </a:lnTo>
                  <a:lnTo>
                    <a:pt x="0" y="1266"/>
                  </a:lnTo>
                  <a:lnTo>
                    <a:pt x="6" y="1204"/>
                  </a:lnTo>
                  <a:lnTo>
                    <a:pt x="18" y="1143"/>
                  </a:lnTo>
                  <a:lnTo>
                    <a:pt x="35" y="1082"/>
                  </a:lnTo>
                  <a:lnTo>
                    <a:pt x="58" y="1021"/>
                  </a:lnTo>
                  <a:lnTo>
                    <a:pt x="86" y="961"/>
                  </a:lnTo>
                  <a:lnTo>
                    <a:pt x="120" y="902"/>
                  </a:lnTo>
                  <a:lnTo>
                    <a:pt x="158" y="842"/>
                  </a:lnTo>
                  <a:lnTo>
                    <a:pt x="202" y="785"/>
                  </a:lnTo>
                  <a:lnTo>
                    <a:pt x="252" y="727"/>
                  </a:lnTo>
                  <a:lnTo>
                    <a:pt x="306" y="672"/>
                  </a:lnTo>
                  <a:lnTo>
                    <a:pt x="366" y="618"/>
                  </a:lnTo>
                  <a:lnTo>
                    <a:pt x="431" y="565"/>
                  </a:lnTo>
                  <a:lnTo>
                    <a:pt x="500" y="514"/>
                  </a:lnTo>
                  <a:lnTo>
                    <a:pt x="574" y="464"/>
                  </a:lnTo>
                  <a:lnTo>
                    <a:pt x="654" y="416"/>
                  </a:lnTo>
                  <a:lnTo>
                    <a:pt x="738" y="370"/>
                  </a:lnTo>
                  <a:lnTo>
                    <a:pt x="827" y="327"/>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0" name="Freeform 53"/>
            <p:cNvSpPr>
              <a:spLocks/>
            </p:cNvSpPr>
            <p:nvPr/>
          </p:nvSpPr>
          <p:spPr bwMode="auto">
            <a:xfrm>
              <a:off x="3310" y="3315"/>
              <a:ext cx="116" cy="40"/>
            </a:xfrm>
            <a:custGeom>
              <a:avLst/>
              <a:gdLst>
                <a:gd name="T0" fmla="*/ 610 w 1740"/>
                <a:gd name="T1" fmla="*/ 0 h 602"/>
                <a:gd name="T2" fmla="*/ 555 w 1740"/>
                <a:gd name="T3" fmla="*/ 28 h 602"/>
                <a:gd name="T4" fmla="*/ 501 w 1740"/>
                <a:gd name="T5" fmla="*/ 56 h 602"/>
                <a:gd name="T6" fmla="*/ 450 w 1740"/>
                <a:gd name="T7" fmla="*/ 86 h 602"/>
                <a:gd name="T8" fmla="*/ 402 w 1740"/>
                <a:gd name="T9" fmla="*/ 116 h 602"/>
                <a:gd name="T10" fmla="*/ 355 w 1740"/>
                <a:gd name="T11" fmla="*/ 147 h 602"/>
                <a:gd name="T12" fmla="*/ 311 w 1740"/>
                <a:gd name="T13" fmla="*/ 177 h 602"/>
                <a:gd name="T14" fmla="*/ 269 w 1740"/>
                <a:gd name="T15" fmla="*/ 209 h 602"/>
                <a:gd name="T16" fmla="*/ 230 w 1740"/>
                <a:gd name="T17" fmla="*/ 240 h 602"/>
                <a:gd name="T18" fmla="*/ 193 w 1740"/>
                <a:gd name="T19" fmla="*/ 273 h 602"/>
                <a:gd name="T20" fmla="*/ 158 w 1740"/>
                <a:gd name="T21" fmla="*/ 306 h 602"/>
                <a:gd name="T22" fmla="*/ 126 w 1740"/>
                <a:gd name="T23" fmla="*/ 339 h 602"/>
                <a:gd name="T24" fmla="*/ 97 w 1740"/>
                <a:gd name="T25" fmla="*/ 372 h 602"/>
                <a:gd name="T26" fmla="*/ 69 w 1740"/>
                <a:gd name="T27" fmla="*/ 406 h 602"/>
                <a:gd name="T28" fmla="*/ 43 w 1740"/>
                <a:gd name="T29" fmla="*/ 440 h 602"/>
                <a:gd name="T30" fmla="*/ 20 w 1740"/>
                <a:gd name="T31" fmla="*/ 474 h 602"/>
                <a:gd name="T32" fmla="*/ 0 w 1740"/>
                <a:gd name="T33" fmla="*/ 508 h 602"/>
                <a:gd name="T34" fmla="*/ 1740 w 1740"/>
                <a:gd name="T35" fmla="*/ 602 h 602"/>
                <a:gd name="T36" fmla="*/ 610 w 1740"/>
                <a:gd name="T37" fmla="*/ 0 h 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40"/>
                <a:gd name="T58" fmla="*/ 0 h 602"/>
                <a:gd name="T59" fmla="*/ 1740 w 1740"/>
                <a:gd name="T60" fmla="*/ 602 h 6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40" h="602">
                  <a:moveTo>
                    <a:pt x="610" y="0"/>
                  </a:moveTo>
                  <a:lnTo>
                    <a:pt x="555" y="28"/>
                  </a:lnTo>
                  <a:lnTo>
                    <a:pt x="501" y="56"/>
                  </a:lnTo>
                  <a:lnTo>
                    <a:pt x="450" y="86"/>
                  </a:lnTo>
                  <a:lnTo>
                    <a:pt x="402" y="116"/>
                  </a:lnTo>
                  <a:lnTo>
                    <a:pt x="355" y="147"/>
                  </a:lnTo>
                  <a:lnTo>
                    <a:pt x="311" y="177"/>
                  </a:lnTo>
                  <a:lnTo>
                    <a:pt x="269" y="209"/>
                  </a:lnTo>
                  <a:lnTo>
                    <a:pt x="230" y="240"/>
                  </a:lnTo>
                  <a:lnTo>
                    <a:pt x="193" y="273"/>
                  </a:lnTo>
                  <a:lnTo>
                    <a:pt x="158" y="306"/>
                  </a:lnTo>
                  <a:lnTo>
                    <a:pt x="126" y="339"/>
                  </a:lnTo>
                  <a:lnTo>
                    <a:pt x="97" y="372"/>
                  </a:lnTo>
                  <a:lnTo>
                    <a:pt x="69" y="406"/>
                  </a:lnTo>
                  <a:lnTo>
                    <a:pt x="43" y="440"/>
                  </a:lnTo>
                  <a:lnTo>
                    <a:pt x="20" y="474"/>
                  </a:lnTo>
                  <a:lnTo>
                    <a:pt x="0" y="508"/>
                  </a:lnTo>
                  <a:lnTo>
                    <a:pt x="1740" y="602"/>
                  </a:lnTo>
                  <a:lnTo>
                    <a:pt x="610" y="0"/>
                  </a:lnTo>
                  <a:close/>
                </a:path>
              </a:pathLst>
            </a:custGeom>
            <a:solidFill>
              <a:srgbClr val="323232"/>
            </a:solidFill>
            <a:ln w="9525">
              <a:noFill/>
              <a:round/>
              <a:headEnd/>
              <a:tailEnd/>
            </a:ln>
          </p:spPr>
          <p:txBody>
            <a:bodyPr/>
            <a:lstStyle/>
            <a:p>
              <a:endParaRPr lang="ja-JP" altLang="en-US" dirty="0">
                <a:latin typeface="Calibri" pitchFamily="34" charset="0"/>
              </a:endParaRPr>
            </a:p>
          </p:txBody>
        </p:sp>
        <p:sp>
          <p:nvSpPr>
            <p:cNvPr id="41" name="Freeform 54"/>
            <p:cNvSpPr>
              <a:spLocks/>
            </p:cNvSpPr>
            <p:nvPr/>
          </p:nvSpPr>
          <p:spPr bwMode="auto">
            <a:xfrm>
              <a:off x="3304" y="3360"/>
              <a:ext cx="125" cy="52"/>
            </a:xfrm>
            <a:custGeom>
              <a:avLst/>
              <a:gdLst>
                <a:gd name="T0" fmla="*/ 14 w 1871"/>
                <a:gd name="T1" fmla="*/ 0 h 787"/>
                <a:gd name="T2" fmla="*/ 9 w 1871"/>
                <a:gd name="T3" fmla="*/ 27 h 787"/>
                <a:gd name="T4" fmla="*/ 4 w 1871"/>
                <a:gd name="T5" fmla="*/ 53 h 787"/>
                <a:gd name="T6" fmla="*/ 1 w 1871"/>
                <a:gd name="T7" fmla="*/ 79 h 787"/>
                <a:gd name="T8" fmla="*/ 0 w 1871"/>
                <a:gd name="T9" fmla="*/ 105 h 787"/>
                <a:gd name="T10" fmla="*/ 0 w 1871"/>
                <a:gd name="T11" fmla="*/ 131 h 787"/>
                <a:gd name="T12" fmla="*/ 1 w 1871"/>
                <a:gd name="T13" fmla="*/ 157 h 787"/>
                <a:gd name="T14" fmla="*/ 3 w 1871"/>
                <a:gd name="T15" fmla="*/ 183 h 787"/>
                <a:gd name="T16" fmla="*/ 7 w 1871"/>
                <a:gd name="T17" fmla="*/ 209 h 787"/>
                <a:gd name="T18" fmla="*/ 12 w 1871"/>
                <a:gd name="T19" fmla="*/ 235 h 787"/>
                <a:gd name="T20" fmla="*/ 18 w 1871"/>
                <a:gd name="T21" fmla="*/ 261 h 787"/>
                <a:gd name="T22" fmla="*/ 26 w 1871"/>
                <a:gd name="T23" fmla="*/ 286 h 787"/>
                <a:gd name="T24" fmla="*/ 34 w 1871"/>
                <a:gd name="T25" fmla="*/ 312 h 787"/>
                <a:gd name="T26" fmla="*/ 45 w 1871"/>
                <a:gd name="T27" fmla="*/ 337 h 787"/>
                <a:gd name="T28" fmla="*/ 55 w 1871"/>
                <a:gd name="T29" fmla="*/ 363 h 787"/>
                <a:gd name="T30" fmla="*/ 68 w 1871"/>
                <a:gd name="T31" fmla="*/ 388 h 787"/>
                <a:gd name="T32" fmla="*/ 83 w 1871"/>
                <a:gd name="T33" fmla="*/ 414 h 787"/>
                <a:gd name="T34" fmla="*/ 98 w 1871"/>
                <a:gd name="T35" fmla="*/ 438 h 787"/>
                <a:gd name="T36" fmla="*/ 114 w 1871"/>
                <a:gd name="T37" fmla="*/ 463 h 787"/>
                <a:gd name="T38" fmla="*/ 132 w 1871"/>
                <a:gd name="T39" fmla="*/ 488 h 787"/>
                <a:gd name="T40" fmla="*/ 151 w 1871"/>
                <a:gd name="T41" fmla="*/ 512 h 787"/>
                <a:gd name="T42" fmla="*/ 172 w 1871"/>
                <a:gd name="T43" fmla="*/ 537 h 787"/>
                <a:gd name="T44" fmla="*/ 194 w 1871"/>
                <a:gd name="T45" fmla="*/ 560 h 787"/>
                <a:gd name="T46" fmla="*/ 217 w 1871"/>
                <a:gd name="T47" fmla="*/ 585 h 787"/>
                <a:gd name="T48" fmla="*/ 241 w 1871"/>
                <a:gd name="T49" fmla="*/ 608 h 787"/>
                <a:gd name="T50" fmla="*/ 267 w 1871"/>
                <a:gd name="T51" fmla="*/ 631 h 787"/>
                <a:gd name="T52" fmla="*/ 294 w 1871"/>
                <a:gd name="T53" fmla="*/ 654 h 787"/>
                <a:gd name="T54" fmla="*/ 322 w 1871"/>
                <a:gd name="T55" fmla="*/ 677 h 787"/>
                <a:gd name="T56" fmla="*/ 351 w 1871"/>
                <a:gd name="T57" fmla="*/ 699 h 787"/>
                <a:gd name="T58" fmla="*/ 382 w 1871"/>
                <a:gd name="T59" fmla="*/ 722 h 787"/>
                <a:gd name="T60" fmla="*/ 414 w 1871"/>
                <a:gd name="T61" fmla="*/ 744 h 787"/>
                <a:gd name="T62" fmla="*/ 448 w 1871"/>
                <a:gd name="T63" fmla="*/ 765 h 787"/>
                <a:gd name="T64" fmla="*/ 482 w 1871"/>
                <a:gd name="T65" fmla="*/ 787 h 787"/>
                <a:gd name="T66" fmla="*/ 1871 w 1871"/>
                <a:gd name="T67" fmla="*/ 101 h 787"/>
                <a:gd name="T68" fmla="*/ 14 w 1871"/>
                <a:gd name="T69" fmla="*/ 0 h 7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71"/>
                <a:gd name="T106" fmla="*/ 0 h 787"/>
                <a:gd name="T107" fmla="*/ 1871 w 1871"/>
                <a:gd name="T108" fmla="*/ 787 h 7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71" h="787">
                  <a:moveTo>
                    <a:pt x="14" y="0"/>
                  </a:moveTo>
                  <a:lnTo>
                    <a:pt x="9" y="27"/>
                  </a:lnTo>
                  <a:lnTo>
                    <a:pt x="4" y="53"/>
                  </a:lnTo>
                  <a:lnTo>
                    <a:pt x="1" y="79"/>
                  </a:lnTo>
                  <a:lnTo>
                    <a:pt x="0" y="105"/>
                  </a:lnTo>
                  <a:lnTo>
                    <a:pt x="0" y="131"/>
                  </a:lnTo>
                  <a:lnTo>
                    <a:pt x="1" y="157"/>
                  </a:lnTo>
                  <a:lnTo>
                    <a:pt x="3" y="183"/>
                  </a:lnTo>
                  <a:lnTo>
                    <a:pt x="7" y="209"/>
                  </a:lnTo>
                  <a:lnTo>
                    <a:pt x="12" y="235"/>
                  </a:lnTo>
                  <a:lnTo>
                    <a:pt x="18" y="261"/>
                  </a:lnTo>
                  <a:lnTo>
                    <a:pt x="26" y="286"/>
                  </a:lnTo>
                  <a:lnTo>
                    <a:pt x="34" y="312"/>
                  </a:lnTo>
                  <a:lnTo>
                    <a:pt x="45" y="337"/>
                  </a:lnTo>
                  <a:lnTo>
                    <a:pt x="55" y="363"/>
                  </a:lnTo>
                  <a:lnTo>
                    <a:pt x="68" y="388"/>
                  </a:lnTo>
                  <a:lnTo>
                    <a:pt x="83" y="414"/>
                  </a:lnTo>
                  <a:lnTo>
                    <a:pt x="98" y="438"/>
                  </a:lnTo>
                  <a:lnTo>
                    <a:pt x="114" y="463"/>
                  </a:lnTo>
                  <a:lnTo>
                    <a:pt x="132" y="488"/>
                  </a:lnTo>
                  <a:lnTo>
                    <a:pt x="151" y="512"/>
                  </a:lnTo>
                  <a:lnTo>
                    <a:pt x="172" y="537"/>
                  </a:lnTo>
                  <a:lnTo>
                    <a:pt x="194" y="560"/>
                  </a:lnTo>
                  <a:lnTo>
                    <a:pt x="217" y="585"/>
                  </a:lnTo>
                  <a:lnTo>
                    <a:pt x="241" y="608"/>
                  </a:lnTo>
                  <a:lnTo>
                    <a:pt x="267" y="631"/>
                  </a:lnTo>
                  <a:lnTo>
                    <a:pt x="294" y="654"/>
                  </a:lnTo>
                  <a:lnTo>
                    <a:pt x="322" y="677"/>
                  </a:lnTo>
                  <a:lnTo>
                    <a:pt x="351" y="699"/>
                  </a:lnTo>
                  <a:lnTo>
                    <a:pt x="382" y="722"/>
                  </a:lnTo>
                  <a:lnTo>
                    <a:pt x="414" y="744"/>
                  </a:lnTo>
                  <a:lnTo>
                    <a:pt x="448" y="765"/>
                  </a:lnTo>
                  <a:lnTo>
                    <a:pt x="482" y="787"/>
                  </a:lnTo>
                  <a:lnTo>
                    <a:pt x="1871" y="101"/>
                  </a:lnTo>
                  <a:lnTo>
                    <a:pt x="14" y="0"/>
                  </a:lnTo>
                  <a:close/>
                </a:path>
              </a:pathLst>
            </a:custGeom>
            <a:solidFill>
              <a:srgbClr val="666666"/>
            </a:solidFill>
            <a:ln w="9525">
              <a:noFill/>
              <a:round/>
              <a:headEnd/>
              <a:tailEnd/>
            </a:ln>
          </p:spPr>
          <p:txBody>
            <a:bodyPr/>
            <a:lstStyle/>
            <a:p>
              <a:endParaRPr lang="ja-JP" altLang="en-US" dirty="0">
                <a:latin typeface="Calibri" pitchFamily="34" charset="0"/>
              </a:endParaRPr>
            </a:p>
          </p:txBody>
        </p:sp>
        <p:sp>
          <p:nvSpPr>
            <p:cNvPr id="42" name="Freeform 55"/>
            <p:cNvSpPr>
              <a:spLocks/>
            </p:cNvSpPr>
            <p:nvPr/>
          </p:nvSpPr>
          <p:spPr bwMode="auto">
            <a:xfrm>
              <a:off x="3349" y="3369"/>
              <a:ext cx="138" cy="69"/>
            </a:xfrm>
            <a:custGeom>
              <a:avLst/>
              <a:gdLst>
                <a:gd name="T0" fmla="*/ 0 w 2076"/>
                <a:gd name="T1" fmla="*/ 739 h 1021"/>
                <a:gd name="T2" fmla="*/ 54 w 2076"/>
                <a:gd name="T3" fmla="*/ 764 h 1021"/>
                <a:gd name="T4" fmla="*/ 109 w 2076"/>
                <a:gd name="T5" fmla="*/ 787 h 1021"/>
                <a:gd name="T6" fmla="*/ 166 w 2076"/>
                <a:gd name="T7" fmla="*/ 809 h 1021"/>
                <a:gd name="T8" fmla="*/ 223 w 2076"/>
                <a:gd name="T9" fmla="*/ 830 h 1021"/>
                <a:gd name="T10" fmla="*/ 282 w 2076"/>
                <a:gd name="T11" fmla="*/ 850 h 1021"/>
                <a:gd name="T12" fmla="*/ 341 w 2076"/>
                <a:gd name="T13" fmla="*/ 869 h 1021"/>
                <a:gd name="T14" fmla="*/ 401 w 2076"/>
                <a:gd name="T15" fmla="*/ 886 h 1021"/>
                <a:gd name="T16" fmla="*/ 462 w 2076"/>
                <a:gd name="T17" fmla="*/ 903 h 1021"/>
                <a:gd name="T18" fmla="*/ 525 w 2076"/>
                <a:gd name="T19" fmla="*/ 918 h 1021"/>
                <a:gd name="T20" fmla="*/ 588 w 2076"/>
                <a:gd name="T21" fmla="*/ 933 h 1021"/>
                <a:gd name="T22" fmla="*/ 651 w 2076"/>
                <a:gd name="T23" fmla="*/ 945 h 1021"/>
                <a:gd name="T24" fmla="*/ 716 w 2076"/>
                <a:gd name="T25" fmla="*/ 958 h 1021"/>
                <a:gd name="T26" fmla="*/ 781 w 2076"/>
                <a:gd name="T27" fmla="*/ 969 h 1021"/>
                <a:gd name="T28" fmla="*/ 847 w 2076"/>
                <a:gd name="T29" fmla="*/ 979 h 1021"/>
                <a:gd name="T30" fmla="*/ 914 w 2076"/>
                <a:gd name="T31" fmla="*/ 988 h 1021"/>
                <a:gd name="T32" fmla="*/ 981 w 2076"/>
                <a:gd name="T33" fmla="*/ 996 h 1021"/>
                <a:gd name="T34" fmla="*/ 1048 w 2076"/>
                <a:gd name="T35" fmla="*/ 1003 h 1021"/>
                <a:gd name="T36" fmla="*/ 1116 w 2076"/>
                <a:gd name="T37" fmla="*/ 1009 h 1021"/>
                <a:gd name="T38" fmla="*/ 1184 w 2076"/>
                <a:gd name="T39" fmla="*/ 1013 h 1021"/>
                <a:gd name="T40" fmla="*/ 1252 w 2076"/>
                <a:gd name="T41" fmla="*/ 1016 h 1021"/>
                <a:gd name="T42" fmla="*/ 1321 w 2076"/>
                <a:gd name="T43" fmla="*/ 1020 h 1021"/>
                <a:gd name="T44" fmla="*/ 1390 w 2076"/>
                <a:gd name="T45" fmla="*/ 1021 h 1021"/>
                <a:gd name="T46" fmla="*/ 1458 w 2076"/>
                <a:gd name="T47" fmla="*/ 1021 h 1021"/>
                <a:gd name="T48" fmla="*/ 1528 w 2076"/>
                <a:gd name="T49" fmla="*/ 1020 h 1021"/>
                <a:gd name="T50" fmla="*/ 1597 w 2076"/>
                <a:gd name="T51" fmla="*/ 1019 h 1021"/>
                <a:gd name="T52" fmla="*/ 1666 w 2076"/>
                <a:gd name="T53" fmla="*/ 1015 h 1021"/>
                <a:gd name="T54" fmla="*/ 1735 w 2076"/>
                <a:gd name="T55" fmla="*/ 1011 h 1021"/>
                <a:gd name="T56" fmla="*/ 1804 w 2076"/>
                <a:gd name="T57" fmla="*/ 1006 h 1021"/>
                <a:gd name="T58" fmla="*/ 1872 w 2076"/>
                <a:gd name="T59" fmla="*/ 999 h 1021"/>
                <a:gd name="T60" fmla="*/ 1940 w 2076"/>
                <a:gd name="T61" fmla="*/ 992 h 1021"/>
                <a:gd name="T62" fmla="*/ 2008 w 2076"/>
                <a:gd name="T63" fmla="*/ 984 h 1021"/>
                <a:gd name="T64" fmla="*/ 2076 w 2076"/>
                <a:gd name="T65" fmla="*/ 974 h 1021"/>
                <a:gd name="T66" fmla="*/ 1499 w 2076"/>
                <a:gd name="T67" fmla="*/ 0 h 1021"/>
                <a:gd name="T68" fmla="*/ 0 w 2076"/>
                <a:gd name="T69" fmla="*/ 739 h 10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76"/>
                <a:gd name="T106" fmla="*/ 0 h 1021"/>
                <a:gd name="T107" fmla="*/ 2076 w 2076"/>
                <a:gd name="T108" fmla="*/ 1021 h 10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76" h="1021">
                  <a:moveTo>
                    <a:pt x="0" y="739"/>
                  </a:moveTo>
                  <a:lnTo>
                    <a:pt x="54" y="764"/>
                  </a:lnTo>
                  <a:lnTo>
                    <a:pt x="109" y="787"/>
                  </a:lnTo>
                  <a:lnTo>
                    <a:pt x="166" y="809"/>
                  </a:lnTo>
                  <a:lnTo>
                    <a:pt x="223" y="830"/>
                  </a:lnTo>
                  <a:lnTo>
                    <a:pt x="282" y="850"/>
                  </a:lnTo>
                  <a:lnTo>
                    <a:pt x="341" y="869"/>
                  </a:lnTo>
                  <a:lnTo>
                    <a:pt x="401" y="886"/>
                  </a:lnTo>
                  <a:lnTo>
                    <a:pt x="462" y="903"/>
                  </a:lnTo>
                  <a:lnTo>
                    <a:pt x="525" y="918"/>
                  </a:lnTo>
                  <a:lnTo>
                    <a:pt x="588" y="933"/>
                  </a:lnTo>
                  <a:lnTo>
                    <a:pt x="651" y="945"/>
                  </a:lnTo>
                  <a:lnTo>
                    <a:pt x="716" y="958"/>
                  </a:lnTo>
                  <a:lnTo>
                    <a:pt x="781" y="969"/>
                  </a:lnTo>
                  <a:lnTo>
                    <a:pt x="847" y="979"/>
                  </a:lnTo>
                  <a:lnTo>
                    <a:pt x="914" y="988"/>
                  </a:lnTo>
                  <a:lnTo>
                    <a:pt x="981" y="996"/>
                  </a:lnTo>
                  <a:lnTo>
                    <a:pt x="1048" y="1003"/>
                  </a:lnTo>
                  <a:lnTo>
                    <a:pt x="1116" y="1009"/>
                  </a:lnTo>
                  <a:lnTo>
                    <a:pt x="1184" y="1013"/>
                  </a:lnTo>
                  <a:lnTo>
                    <a:pt x="1252" y="1016"/>
                  </a:lnTo>
                  <a:lnTo>
                    <a:pt x="1321" y="1020"/>
                  </a:lnTo>
                  <a:lnTo>
                    <a:pt x="1390" y="1021"/>
                  </a:lnTo>
                  <a:lnTo>
                    <a:pt x="1458" y="1021"/>
                  </a:lnTo>
                  <a:lnTo>
                    <a:pt x="1528" y="1020"/>
                  </a:lnTo>
                  <a:lnTo>
                    <a:pt x="1597" y="1019"/>
                  </a:lnTo>
                  <a:lnTo>
                    <a:pt x="1666" y="1015"/>
                  </a:lnTo>
                  <a:lnTo>
                    <a:pt x="1735" y="1011"/>
                  </a:lnTo>
                  <a:lnTo>
                    <a:pt x="1804" y="1006"/>
                  </a:lnTo>
                  <a:lnTo>
                    <a:pt x="1872" y="999"/>
                  </a:lnTo>
                  <a:lnTo>
                    <a:pt x="1940" y="992"/>
                  </a:lnTo>
                  <a:lnTo>
                    <a:pt x="2008" y="984"/>
                  </a:lnTo>
                  <a:lnTo>
                    <a:pt x="2076" y="974"/>
                  </a:lnTo>
                  <a:lnTo>
                    <a:pt x="1499" y="0"/>
                  </a:lnTo>
                  <a:lnTo>
                    <a:pt x="0" y="739"/>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43" name="Freeform 56"/>
            <p:cNvSpPr>
              <a:spLocks/>
            </p:cNvSpPr>
            <p:nvPr/>
          </p:nvSpPr>
          <p:spPr bwMode="auto">
            <a:xfrm>
              <a:off x="3364" y="3293"/>
              <a:ext cx="233" cy="139"/>
            </a:xfrm>
            <a:custGeom>
              <a:avLst/>
              <a:gdLst>
                <a:gd name="T0" fmla="*/ 2091 w 3505"/>
                <a:gd name="T1" fmla="*/ 2079 h 2091"/>
                <a:gd name="T2" fmla="*/ 2203 w 3505"/>
                <a:gd name="T3" fmla="*/ 2054 h 2091"/>
                <a:gd name="T4" fmla="*/ 2312 w 3505"/>
                <a:gd name="T5" fmla="*/ 2025 h 2091"/>
                <a:gd name="T6" fmla="*/ 2420 w 3505"/>
                <a:gd name="T7" fmla="*/ 1993 h 2091"/>
                <a:gd name="T8" fmla="*/ 2524 w 3505"/>
                <a:gd name="T9" fmla="*/ 1958 h 2091"/>
                <a:gd name="T10" fmla="*/ 2626 w 3505"/>
                <a:gd name="T11" fmla="*/ 1920 h 2091"/>
                <a:gd name="T12" fmla="*/ 2725 w 3505"/>
                <a:gd name="T13" fmla="*/ 1879 h 2091"/>
                <a:gd name="T14" fmla="*/ 2819 w 3505"/>
                <a:gd name="T15" fmla="*/ 1834 h 2091"/>
                <a:gd name="T16" fmla="*/ 2944 w 3505"/>
                <a:gd name="T17" fmla="*/ 1768 h 2091"/>
                <a:gd name="T18" fmla="*/ 3083 w 3505"/>
                <a:gd name="T19" fmla="*/ 1680 h 2091"/>
                <a:gd name="T20" fmla="*/ 3202 w 3505"/>
                <a:gd name="T21" fmla="*/ 1589 h 2091"/>
                <a:gd name="T22" fmla="*/ 3302 w 3505"/>
                <a:gd name="T23" fmla="*/ 1494 h 2091"/>
                <a:gd name="T24" fmla="*/ 3382 w 3505"/>
                <a:gd name="T25" fmla="*/ 1397 h 2091"/>
                <a:gd name="T26" fmla="*/ 3441 w 3505"/>
                <a:gd name="T27" fmla="*/ 1297 h 2091"/>
                <a:gd name="T28" fmla="*/ 3482 w 3505"/>
                <a:gd name="T29" fmla="*/ 1197 h 2091"/>
                <a:gd name="T30" fmla="*/ 3502 w 3505"/>
                <a:gd name="T31" fmla="*/ 1096 h 2091"/>
                <a:gd name="T32" fmla="*/ 3503 w 3505"/>
                <a:gd name="T33" fmla="*/ 995 h 2091"/>
                <a:gd name="T34" fmla="*/ 3484 w 3505"/>
                <a:gd name="T35" fmla="*/ 895 h 2091"/>
                <a:gd name="T36" fmla="*/ 3447 w 3505"/>
                <a:gd name="T37" fmla="*/ 796 h 2091"/>
                <a:gd name="T38" fmla="*/ 3389 w 3505"/>
                <a:gd name="T39" fmla="*/ 700 h 2091"/>
                <a:gd name="T40" fmla="*/ 3314 w 3505"/>
                <a:gd name="T41" fmla="*/ 606 h 2091"/>
                <a:gd name="T42" fmla="*/ 3219 w 3505"/>
                <a:gd name="T43" fmla="*/ 516 h 2091"/>
                <a:gd name="T44" fmla="*/ 3105 w 3505"/>
                <a:gd name="T45" fmla="*/ 430 h 2091"/>
                <a:gd name="T46" fmla="*/ 2973 w 3505"/>
                <a:gd name="T47" fmla="*/ 348 h 2091"/>
                <a:gd name="T48" fmla="*/ 2827 w 3505"/>
                <a:gd name="T49" fmla="*/ 274 h 2091"/>
                <a:gd name="T50" fmla="*/ 2672 w 3505"/>
                <a:gd name="T51" fmla="*/ 210 h 2091"/>
                <a:gd name="T52" fmla="*/ 2507 w 3505"/>
                <a:gd name="T53" fmla="*/ 155 h 2091"/>
                <a:gd name="T54" fmla="*/ 2335 w 3505"/>
                <a:gd name="T55" fmla="*/ 107 h 2091"/>
                <a:gd name="T56" fmla="*/ 2155 w 3505"/>
                <a:gd name="T57" fmla="*/ 69 h 2091"/>
                <a:gd name="T58" fmla="*/ 1970 w 3505"/>
                <a:gd name="T59" fmla="*/ 39 h 2091"/>
                <a:gd name="T60" fmla="*/ 1781 w 3505"/>
                <a:gd name="T61" fmla="*/ 17 h 2091"/>
                <a:gd name="T62" fmla="*/ 1588 w 3505"/>
                <a:gd name="T63" fmla="*/ 4 h 2091"/>
                <a:gd name="T64" fmla="*/ 1395 w 3505"/>
                <a:gd name="T65" fmla="*/ 0 h 2091"/>
                <a:gd name="T66" fmla="*/ 1199 w 3505"/>
                <a:gd name="T67" fmla="*/ 4 h 2091"/>
                <a:gd name="T68" fmla="*/ 1005 w 3505"/>
                <a:gd name="T69" fmla="*/ 17 h 2091"/>
                <a:gd name="T70" fmla="*/ 812 w 3505"/>
                <a:gd name="T71" fmla="*/ 39 h 2091"/>
                <a:gd name="T72" fmla="*/ 623 w 3505"/>
                <a:gd name="T73" fmla="*/ 69 h 2091"/>
                <a:gd name="T74" fmla="*/ 437 w 3505"/>
                <a:gd name="T75" fmla="*/ 107 h 2091"/>
                <a:gd name="T76" fmla="*/ 257 w 3505"/>
                <a:gd name="T77" fmla="*/ 155 h 2091"/>
                <a:gd name="T78" fmla="*/ 84 w 3505"/>
                <a:gd name="T79" fmla="*/ 211 h 2091"/>
                <a:gd name="T80" fmla="*/ 1372 w 3505"/>
                <a:gd name="T81" fmla="*/ 973 h 20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05"/>
                <a:gd name="T124" fmla="*/ 0 h 2091"/>
                <a:gd name="T125" fmla="*/ 3505 w 3505"/>
                <a:gd name="T126" fmla="*/ 2091 h 20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05" h="2091">
                  <a:moveTo>
                    <a:pt x="2035" y="2091"/>
                  </a:moveTo>
                  <a:lnTo>
                    <a:pt x="2091" y="2079"/>
                  </a:lnTo>
                  <a:lnTo>
                    <a:pt x="2147" y="2068"/>
                  </a:lnTo>
                  <a:lnTo>
                    <a:pt x="2203" y="2054"/>
                  </a:lnTo>
                  <a:lnTo>
                    <a:pt x="2258" y="2040"/>
                  </a:lnTo>
                  <a:lnTo>
                    <a:pt x="2312" y="2025"/>
                  </a:lnTo>
                  <a:lnTo>
                    <a:pt x="2365" y="2010"/>
                  </a:lnTo>
                  <a:lnTo>
                    <a:pt x="2420" y="1993"/>
                  </a:lnTo>
                  <a:lnTo>
                    <a:pt x="2472" y="1976"/>
                  </a:lnTo>
                  <a:lnTo>
                    <a:pt x="2524" y="1958"/>
                  </a:lnTo>
                  <a:lnTo>
                    <a:pt x="2575" y="1940"/>
                  </a:lnTo>
                  <a:lnTo>
                    <a:pt x="2626" y="1920"/>
                  </a:lnTo>
                  <a:lnTo>
                    <a:pt x="2676" y="1900"/>
                  </a:lnTo>
                  <a:lnTo>
                    <a:pt x="2725" y="1879"/>
                  </a:lnTo>
                  <a:lnTo>
                    <a:pt x="2773" y="1856"/>
                  </a:lnTo>
                  <a:lnTo>
                    <a:pt x="2819" y="1834"/>
                  </a:lnTo>
                  <a:lnTo>
                    <a:pt x="2866" y="1811"/>
                  </a:lnTo>
                  <a:lnTo>
                    <a:pt x="2944" y="1768"/>
                  </a:lnTo>
                  <a:lnTo>
                    <a:pt x="3016" y="1725"/>
                  </a:lnTo>
                  <a:lnTo>
                    <a:pt x="3083" y="1680"/>
                  </a:lnTo>
                  <a:lnTo>
                    <a:pt x="3146" y="1636"/>
                  </a:lnTo>
                  <a:lnTo>
                    <a:pt x="3202" y="1589"/>
                  </a:lnTo>
                  <a:lnTo>
                    <a:pt x="3255" y="1542"/>
                  </a:lnTo>
                  <a:lnTo>
                    <a:pt x="3302" y="1494"/>
                  </a:lnTo>
                  <a:lnTo>
                    <a:pt x="3345" y="1445"/>
                  </a:lnTo>
                  <a:lnTo>
                    <a:pt x="3382" y="1397"/>
                  </a:lnTo>
                  <a:lnTo>
                    <a:pt x="3414" y="1347"/>
                  </a:lnTo>
                  <a:lnTo>
                    <a:pt x="3441" y="1297"/>
                  </a:lnTo>
                  <a:lnTo>
                    <a:pt x="3464" y="1247"/>
                  </a:lnTo>
                  <a:lnTo>
                    <a:pt x="3482" y="1197"/>
                  </a:lnTo>
                  <a:lnTo>
                    <a:pt x="3493" y="1146"/>
                  </a:lnTo>
                  <a:lnTo>
                    <a:pt x="3502" y="1096"/>
                  </a:lnTo>
                  <a:lnTo>
                    <a:pt x="3505" y="1045"/>
                  </a:lnTo>
                  <a:lnTo>
                    <a:pt x="3503" y="995"/>
                  </a:lnTo>
                  <a:lnTo>
                    <a:pt x="3495" y="945"/>
                  </a:lnTo>
                  <a:lnTo>
                    <a:pt x="3484" y="895"/>
                  </a:lnTo>
                  <a:lnTo>
                    <a:pt x="3468" y="845"/>
                  </a:lnTo>
                  <a:lnTo>
                    <a:pt x="3447" y="796"/>
                  </a:lnTo>
                  <a:lnTo>
                    <a:pt x="3420" y="748"/>
                  </a:lnTo>
                  <a:lnTo>
                    <a:pt x="3389" y="700"/>
                  </a:lnTo>
                  <a:lnTo>
                    <a:pt x="3354" y="652"/>
                  </a:lnTo>
                  <a:lnTo>
                    <a:pt x="3314" y="606"/>
                  </a:lnTo>
                  <a:lnTo>
                    <a:pt x="3269" y="561"/>
                  </a:lnTo>
                  <a:lnTo>
                    <a:pt x="3219" y="516"/>
                  </a:lnTo>
                  <a:lnTo>
                    <a:pt x="3165" y="472"/>
                  </a:lnTo>
                  <a:lnTo>
                    <a:pt x="3105" y="430"/>
                  </a:lnTo>
                  <a:lnTo>
                    <a:pt x="3042" y="388"/>
                  </a:lnTo>
                  <a:lnTo>
                    <a:pt x="2973" y="348"/>
                  </a:lnTo>
                  <a:lnTo>
                    <a:pt x="2900" y="310"/>
                  </a:lnTo>
                  <a:lnTo>
                    <a:pt x="2827" y="274"/>
                  </a:lnTo>
                  <a:lnTo>
                    <a:pt x="2750" y="241"/>
                  </a:lnTo>
                  <a:lnTo>
                    <a:pt x="2672" y="210"/>
                  </a:lnTo>
                  <a:lnTo>
                    <a:pt x="2590" y="181"/>
                  </a:lnTo>
                  <a:lnTo>
                    <a:pt x="2507" y="155"/>
                  </a:lnTo>
                  <a:lnTo>
                    <a:pt x="2422" y="129"/>
                  </a:lnTo>
                  <a:lnTo>
                    <a:pt x="2335" y="107"/>
                  </a:lnTo>
                  <a:lnTo>
                    <a:pt x="2245" y="87"/>
                  </a:lnTo>
                  <a:lnTo>
                    <a:pt x="2155" y="69"/>
                  </a:lnTo>
                  <a:lnTo>
                    <a:pt x="2063" y="53"/>
                  </a:lnTo>
                  <a:lnTo>
                    <a:pt x="1970" y="39"/>
                  </a:lnTo>
                  <a:lnTo>
                    <a:pt x="1876" y="26"/>
                  </a:lnTo>
                  <a:lnTo>
                    <a:pt x="1781" y="17"/>
                  </a:lnTo>
                  <a:lnTo>
                    <a:pt x="1685" y="9"/>
                  </a:lnTo>
                  <a:lnTo>
                    <a:pt x="1588" y="4"/>
                  </a:lnTo>
                  <a:lnTo>
                    <a:pt x="1491" y="1"/>
                  </a:lnTo>
                  <a:lnTo>
                    <a:pt x="1395" y="0"/>
                  </a:lnTo>
                  <a:lnTo>
                    <a:pt x="1297" y="1"/>
                  </a:lnTo>
                  <a:lnTo>
                    <a:pt x="1199" y="4"/>
                  </a:lnTo>
                  <a:lnTo>
                    <a:pt x="1102" y="9"/>
                  </a:lnTo>
                  <a:lnTo>
                    <a:pt x="1005" y="17"/>
                  </a:lnTo>
                  <a:lnTo>
                    <a:pt x="908" y="26"/>
                  </a:lnTo>
                  <a:lnTo>
                    <a:pt x="812" y="39"/>
                  </a:lnTo>
                  <a:lnTo>
                    <a:pt x="716" y="53"/>
                  </a:lnTo>
                  <a:lnTo>
                    <a:pt x="623" y="69"/>
                  </a:lnTo>
                  <a:lnTo>
                    <a:pt x="529" y="87"/>
                  </a:lnTo>
                  <a:lnTo>
                    <a:pt x="437" y="107"/>
                  </a:lnTo>
                  <a:lnTo>
                    <a:pt x="347" y="130"/>
                  </a:lnTo>
                  <a:lnTo>
                    <a:pt x="257" y="155"/>
                  </a:lnTo>
                  <a:lnTo>
                    <a:pt x="169" y="181"/>
                  </a:lnTo>
                  <a:lnTo>
                    <a:pt x="84" y="211"/>
                  </a:lnTo>
                  <a:lnTo>
                    <a:pt x="0" y="242"/>
                  </a:lnTo>
                  <a:lnTo>
                    <a:pt x="1372" y="973"/>
                  </a:lnTo>
                  <a:lnTo>
                    <a:pt x="2035" y="2091"/>
                  </a:lnTo>
                  <a:close/>
                </a:path>
              </a:pathLst>
            </a:custGeom>
            <a:solidFill>
              <a:srgbClr val="CCCCCC"/>
            </a:solidFill>
            <a:ln w="9525">
              <a:noFill/>
              <a:round/>
              <a:headEnd/>
              <a:tailEnd/>
            </a:ln>
          </p:spPr>
          <p:txBody>
            <a:bodyPr/>
            <a:lstStyle/>
            <a:p>
              <a:endParaRPr lang="ja-JP" altLang="en-US" dirty="0">
                <a:latin typeface="Calibri" pitchFamily="34" charset="0"/>
              </a:endParaRPr>
            </a:p>
          </p:txBody>
        </p:sp>
      </p:grpSp>
      <p:grpSp>
        <p:nvGrpSpPr>
          <p:cNvPr id="44" name="Group 57"/>
          <p:cNvGrpSpPr>
            <a:grpSpLocks/>
          </p:cNvGrpSpPr>
          <p:nvPr/>
        </p:nvGrpSpPr>
        <p:grpSpPr bwMode="auto">
          <a:xfrm>
            <a:off x="857224" y="4079884"/>
            <a:ext cx="792163" cy="476250"/>
            <a:chOff x="1655" y="1525"/>
            <a:chExt cx="589" cy="354"/>
          </a:xfrm>
        </p:grpSpPr>
        <p:sp>
          <p:nvSpPr>
            <p:cNvPr id="45" name="Freeform 58"/>
            <p:cNvSpPr>
              <a:spLocks/>
            </p:cNvSpPr>
            <p:nvPr/>
          </p:nvSpPr>
          <p:spPr bwMode="auto">
            <a:xfrm>
              <a:off x="1655" y="1607"/>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6" name="Freeform 59"/>
            <p:cNvSpPr>
              <a:spLocks/>
            </p:cNvSpPr>
            <p:nvPr/>
          </p:nvSpPr>
          <p:spPr bwMode="auto">
            <a:xfrm>
              <a:off x="1672" y="1615"/>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7" name="Freeform 60"/>
            <p:cNvSpPr>
              <a:spLocks/>
            </p:cNvSpPr>
            <p:nvPr/>
          </p:nvSpPr>
          <p:spPr bwMode="auto">
            <a:xfrm>
              <a:off x="1655" y="1573"/>
              <a:ext cx="589" cy="272"/>
            </a:xfrm>
            <a:custGeom>
              <a:avLst/>
              <a:gdLst>
                <a:gd name="T0" fmla="*/ 6583 w 14562"/>
                <a:gd name="T1" fmla="*/ 0 h 6719"/>
                <a:gd name="T2" fmla="*/ 14562 w 14562"/>
                <a:gd name="T3" fmla="*/ 3447 h 6719"/>
                <a:gd name="T4" fmla="*/ 7815 w 14562"/>
                <a:gd name="T5" fmla="*/ 6719 h 6719"/>
                <a:gd name="T6" fmla="*/ 0 w 14562"/>
                <a:gd name="T7" fmla="*/ 2345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8" name="Freeform 61"/>
            <p:cNvSpPr>
              <a:spLocks/>
            </p:cNvSpPr>
            <p:nvPr/>
          </p:nvSpPr>
          <p:spPr bwMode="auto">
            <a:xfrm>
              <a:off x="1672" y="1580"/>
              <a:ext cx="556" cy="257"/>
            </a:xfrm>
            <a:custGeom>
              <a:avLst/>
              <a:gdLst>
                <a:gd name="T0" fmla="*/ 6166 w 13743"/>
                <a:gd name="T1" fmla="*/ 0 h 6343"/>
                <a:gd name="T2" fmla="*/ 0 w 13743"/>
                <a:gd name="T3" fmla="*/ 2197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7"/>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9" name="Freeform 62"/>
            <p:cNvSpPr>
              <a:spLocks/>
            </p:cNvSpPr>
            <p:nvPr/>
          </p:nvSpPr>
          <p:spPr bwMode="auto">
            <a:xfrm>
              <a:off x="1958" y="1793"/>
              <a:ext cx="31" cy="19"/>
            </a:xfrm>
            <a:custGeom>
              <a:avLst/>
              <a:gdLst>
                <a:gd name="T0" fmla="*/ 183 w 756"/>
                <a:gd name="T1" fmla="*/ 0 h 458"/>
                <a:gd name="T2" fmla="*/ 756 w 756"/>
                <a:gd name="T3" fmla="*/ 369 h 458"/>
                <a:gd name="T4" fmla="*/ 571 w 756"/>
                <a:gd name="T5" fmla="*/ 458 h 458"/>
                <a:gd name="T6" fmla="*/ 0 w 756"/>
                <a:gd name="T7" fmla="*/ 83 h 458"/>
                <a:gd name="T8" fmla="*/ 183 w 756"/>
                <a:gd name="T9" fmla="*/ 0 h 458"/>
                <a:gd name="T10" fmla="*/ 0 60000 65536"/>
                <a:gd name="T11" fmla="*/ 0 60000 65536"/>
                <a:gd name="T12" fmla="*/ 0 60000 65536"/>
                <a:gd name="T13" fmla="*/ 0 60000 65536"/>
                <a:gd name="T14" fmla="*/ 0 60000 65536"/>
                <a:gd name="T15" fmla="*/ 0 w 756"/>
                <a:gd name="T16" fmla="*/ 0 h 458"/>
                <a:gd name="T17" fmla="*/ 756 w 756"/>
                <a:gd name="T18" fmla="*/ 458 h 458"/>
              </a:gdLst>
              <a:ahLst/>
              <a:cxnLst>
                <a:cxn ang="T10">
                  <a:pos x="T0" y="T1"/>
                </a:cxn>
                <a:cxn ang="T11">
                  <a:pos x="T2" y="T3"/>
                </a:cxn>
                <a:cxn ang="T12">
                  <a:pos x="T4" y="T5"/>
                </a:cxn>
                <a:cxn ang="T13">
                  <a:pos x="T6" y="T7"/>
                </a:cxn>
                <a:cxn ang="T14">
                  <a:pos x="T8" y="T9"/>
                </a:cxn>
              </a:cxnLst>
              <a:rect l="T15" t="T16" r="T17" b="T18"/>
              <a:pathLst>
                <a:path w="756" h="458">
                  <a:moveTo>
                    <a:pt x="183" y="0"/>
                  </a:moveTo>
                  <a:lnTo>
                    <a:pt x="756" y="369"/>
                  </a:lnTo>
                  <a:lnTo>
                    <a:pt x="571" y="458"/>
                  </a:lnTo>
                  <a:lnTo>
                    <a:pt x="0" y="83"/>
                  </a:lnTo>
                  <a:lnTo>
                    <a:pt x="183"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0" name="Freeform 63"/>
            <p:cNvSpPr>
              <a:spLocks noEditPoints="1"/>
            </p:cNvSpPr>
            <p:nvPr/>
          </p:nvSpPr>
          <p:spPr bwMode="auto">
            <a:xfrm>
              <a:off x="1983" y="1777"/>
              <a:ext cx="41" cy="22"/>
            </a:xfrm>
            <a:custGeom>
              <a:avLst/>
              <a:gdLst>
                <a:gd name="T0" fmla="*/ 272 w 1030"/>
                <a:gd name="T1" fmla="*/ 50 h 538"/>
                <a:gd name="T2" fmla="*/ 364 w 1030"/>
                <a:gd name="T3" fmla="*/ 23 h 538"/>
                <a:gd name="T4" fmla="*/ 460 w 1030"/>
                <a:gd name="T5" fmla="*/ 7 h 538"/>
                <a:gd name="T6" fmla="*/ 558 w 1030"/>
                <a:gd name="T7" fmla="*/ 0 h 538"/>
                <a:gd name="T8" fmla="*/ 652 w 1030"/>
                <a:gd name="T9" fmla="*/ 2 h 538"/>
                <a:gd name="T10" fmla="*/ 744 w 1030"/>
                <a:gd name="T11" fmla="*/ 13 h 538"/>
                <a:gd name="T12" fmla="*/ 828 w 1030"/>
                <a:gd name="T13" fmla="*/ 35 h 538"/>
                <a:gd name="T14" fmla="*/ 901 w 1030"/>
                <a:gd name="T15" fmla="*/ 65 h 538"/>
                <a:gd name="T16" fmla="*/ 962 w 1030"/>
                <a:gd name="T17" fmla="*/ 106 h 538"/>
                <a:gd name="T18" fmla="*/ 1003 w 1030"/>
                <a:gd name="T19" fmla="*/ 151 h 538"/>
                <a:gd name="T20" fmla="*/ 1026 w 1030"/>
                <a:gd name="T21" fmla="*/ 200 h 538"/>
                <a:gd name="T22" fmla="*/ 1029 w 1030"/>
                <a:gd name="T23" fmla="*/ 251 h 538"/>
                <a:gd name="T24" fmla="*/ 1014 w 1030"/>
                <a:gd name="T25" fmla="*/ 302 h 538"/>
                <a:gd name="T26" fmla="*/ 979 w 1030"/>
                <a:gd name="T27" fmla="*/ 353 h 538"/>
                <a:gd name="T28" fmla="*/ 927 w 1030"/>
                <a:gd name="T29" fmla="*/ 402 h 538"/>
                <a:gd name="T30" fmla="*/ 857 w 1030"/>
                <a:gd name="T31" fmla="*/ 446 h 538"/>
                <a:gd name="T32" fmla="*/ 769 w 1030"/>
                <a:gd name="T33" fmla="*/ 484 h 538"/>
                <a:gd name="T34" fmla="*/ 674 w 1030"/>
                <a:gd name="T35" fmla="*/ 513 h 538"/>
                <a:gd name="T36" fmla="*/ 574 w 1030"/>
                <a:gd name="T37" fmla="*/ 531 h 538"/>
                <a:gd name="T38" fmla="*/ 474 w 1030"/>
                <a:gd name="T39" fmla="*/ 538 h 538"/>
                <a:gd name="T40" fmla="*/ 374 w 1030"/>
                <a:gd name="T41" fmla="*/ 536 h 538"/>
                <a:gd name="T42" fmla="*/ 280 w 1030"/>
                <a:gd name="T43" fmla="*/ 523 h 538"/>
                <a:gd name="T44" fmla="*/ 194 w 1030"/>
                <a:gd name="T45" fmla="*/ 500 h 538"/>
                <a:gd name="T46" fmla="*/ 119 w 1030"/>
                <a:gd name="T47" fmla="*/ 466 h 538"/>
                <a:gd name="T48" fmla="*/ 59 w 1030"/>
                <a:gd name="T49" fmla="*/ 424 h 538"/>
                <a:gd name="T50" fmla="*/ 21 w 1030"/>
                <a:gd name="T51" fmla="*/ 378 h 538"/>
                <a:gd name="T52" fmla="*/ 2 w 1030"/>
                <a:gd name="T53" fmla="*/ 328 h 538"/>
                <a:gd name="T54" fmla="*/ 2 w 1030"/>
                <a:gd name="T55" fmla="*/ 277 h 538"/>
                <a:gd name="T56" fmla="*/ 22 w 1030"/>
                <a:gd name="T57" fmla="*/ 225 h 538"/>
                <a:gd name="T58" fmla="*/ 59 w 1030"/>
                <a:gd name="T59" fmla="*/ 175 h 538"/>
                <a:gd name="T60" fmla="*/ 114 w 1030"/>
                <a:gd name="T61" fmla="*/ 128 h 538"/>
                <a:gd name="T62" fmla="*/ 187 w 1030"/>
                <a:gd name="T63" fmla="*/ 85 h 538"/>
                <a:gd name="T64" fmla="*/ 292 w 1030"/>
                <a:gd name="T65" fmla="*/ 177 h 538"/>
                <a:gd name="T66" fmla="*/ 235 w 1030"/>
                <a:gd name="T67" fmla="*/ 232 h 538"/>
                <a:gd name="T68" fmla="*/ 221 w 1030"/>
                <a:gd name="T69" fmla="*/ 262 h 538"/>
                <a:gd name="T70" fmla="*/ 219 w 1030"/>
                <a:gd name="T71" fmla="*/ 292 h 538"/>
                <a:gd name="T72" fmla="*/ 227 w 1030"/>
                <a:gd name="T73" fmla="*/ 320 h 538"/>
                <a:gd name="T74" fmla="*/ 247 w 1030"/>
                <a:gd name="T75" fmla="*/ 347 h 538"/>
                <a:gd name="T76" fmla="*/ 278 w 1030"/>
                <a:gd name="T77" fmla="*/ 371 h 538"/>
                <a:gd name="T78" fmla="*/ 368 w 1030"/>
                <a:gd name="T79" fmla="*/ 406 h 538"/>
                <a:gd name="T80" fmla="*/ 476 w 1030"/>
                <a:gd name="T81" fmla="*/ 418 h 538"/>
                <a:gd name="T82" fmla="*/ 591 w 1030"/>
                <a:gd name="T83" fmla="*/ 406 h 538"/>
                <a:gd name="T84" fmla="*/ 697 w 1030"/>
                <a:gd name="T85" fmla="*/ 371 h 538"/>
                <a:gd name="T86" fmla="*/ 773 w 1030"/>
                <a:gd name="T87" fmla="*/ 320 h 538"/>
                <a:gd name="T88" fmla="*/ 803 w 1030"/>
                <a:gd name="T89" fmla="*/ 277 h 538"/>
                <a:gd name="T90" fmla="*/ 810 w 1030"/>
                <a:gd name="T91" fmla="*/ 247 h 538"/>
                <a:gd name="T92" fmla="*/ 806 w 1030"/>
                <a:gd name="T93" fmla="*/ 218 h 538"/>
                <a:gd name="T94" fmla="*/ 791 w 1030"/>
                <a:gd name="T95" fmla="*/ 190 h 538"/>
                <a:gd name="T96" fmla="*/ 747 w 1030"/>
                <a:gd name="T97" fmla="*/ 153 h 538"/>
                <a:gd name="T98" fmla="*/ 659 w 1030"/>
                <a:gd name="T99" fmla="*/ 120 h 538"/>
                <a:gd name="T100" fmla="*/ 552 w 1030"/>
                <a:gd name="T101" fmla="*/ 109 h 538"/>
                <a:gd name="T102" fmla="*/ 441 w 1030"/>
                <a:gd name="T103" fmla="*/ 120 h 538"/>
                <a:gd name="T104" fmla="*/ 336 w 1030"/>
                <a:gd name="T105" fmla="*/ 153 h 5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0"/>
                <a:gd name="T160" fmla="*/ 0 h 538"/>
                <a:gd name="T161" fmla="*/ 1030 w 1030"/>
                <a:gd name="T162" fmla="*/ 538 h 5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0" h="538">
                  <a:moveTo>
                    <a:pt x="207" y="75"/>
                  </a:moveTo>
                  <a:lnTo>
                    <a:pt x="228" y="65"/>
                  </a:lnTo>
                  <a:lnTo>
                    <a:pt x="251" y="57"/>
                  </a:lnTo>
                  <a:lnTo>
                    <a:pt x="272" y="50"/>
                  </a:lnTo>
                  <a:lnTo>
                    <a:pt x="295" y="42"/>
                  </a:lnTo>
                  <a:lnTo>
                    <a:pt x="318" y="35"/>
                  </a:lnTo>
                  <a:lnTo>
                    <a:pt x="341" y="29"/>
                  </a:lnTo>
                  <a:lnTo>
                    <a:pt x="364" y="23"/>
                  </a:lnTo>
                  <a:lnTo>
                    <a:pt x="388" y="19"/>
                  </a:lnTo>
                  <a:lnTo>
                    <a:pt x="412" y="13"/>
                  </a:lnTo>
                  <a:lnTo>
                    <a:pt x="436" y="10"/>
                  </a:lnTo>
                  <a:lnTo>
                    <a:pt x="460" y="7"/>
                  </a:lnTo>
                  <a:lnTo>
                    <a:pt x="484" y="4"/>
                  </a:lnTo>
                  <a:lnTo>
                    <a:pt x="509" y="2"/>
                  </a:lnTo>
                  <a:lnTo>
                    <a:pt x="533" y="1"/>
                  </a:lnTo>
                  <a:lnTo>
                    <a:pt x="558" y="0"/>
                  </a:lnTo>
                  <a:lnTo>
                    <a:pt x="581" y="0"/>
                  </a:lnTo>
                  <a:lnTo>
                    <a:pt x="606" y="0"/>
                  </a:lnTo>
                  <a:lnTo>
                    <a:pt x="629" y="1"/>
                  </a:lnTo>
                  <a:lnTo>
                    <a:pt x="652" y="2"/>
                  </a:lnTo>
                  <a:lnTo>
                    <a:pt x="676" y="4"/>
                  </a:lnTo>
                  <a:lnTo>
                    <a:pt x="699" y="7"/>
                  </a:lnTo>
                  <a:lnTo>
                    <a:pt x="722" y="10"/>
                  </a:lnTo>
                  <a:lnTo>
                    <a:pt x="744" y="13"/>
                  </a:lnTo>
                  <a:lnTo>
                    <a:pt x="765" y="19"/>
                  </a:lnTo>
                  <a:lnTo>
                    <a:pt x="786" y="23"/>
                  </a:lnTo>
                  <a:lnTo>
                    <a:pt x="808" y="29"/>
                  </a:lnTo>
                  <a:lnTo>
                    <a:pt x="828" y="35"/>
                  </a:lnTo>
                  <a:lnTo>
                    <a:pt x="847" y="42"/>
                  </a:lnTo>
                  <a:lnTo>
                    <a:pt x="866" y="50"/>
                  </a:lnTo>
                  <a:lnTo>
                    <a:pt x="884" y="57"/>
                  </a:lnTo>
                  <a:lnTo>
                    <a:pt x="901" y="65"/>
                  </a:lnTo>
                  <a:lnTo>
                    <a:pt x="918" y="75"/>
                  </a:lnTo>
                  <a:lnTo>
                    <a:pt x="934" y="85"/>
                  </a:lnTo>
                  <a:lnTo>
                    <a:pt x="949" y="95"/>
                  </a:lnTo>
                  <a:lnTo>
                    <a:pt x="962" y="106"/>
                  </a:lnTo>
                  <a:lnTo>
                    <a:pt x="975" y="116"/>
                  </a:lnTo>
                  <a:lnTo>
                    <a:pt x="985" y="128"/>
                  </a:lnTo>
                  <a:lnTo>
                    <a:pt x="995" y="139"/>
                  </a:lnTo>
                  <a:lnTo>
                    <a:pt x="1003" y="151"/>
                  </a:lnTo>
                  <a:lnTo>
                    <a:pt x="1011" y="163"/>
                  </a:lnTo>
                  <a:lnTo>
                    <a:pt x="1017" y="175"/>
                  </a:lnTo>
                  <a:lnTo>
                    <a:pt x="1022" y="188"/>
                  </a:lnTo>
                  <a:lnTo>
                    <a:pt x="1026" y="200"/>
                  </a:lnTo>
                  <a:lnTo>
                    <a:pt x="1029" y="212"/>
                  </a:lnTo>
                  <a:lnTo>
                    <a:pt x="1030" y="225"/>
                  </a:lnTo>
                  <a:lnTo>
                    <a:pt x="1030" y="239"/>
                  </a:lnTo>
                  <a:lnTo>
                    <a:pt x="1029" y="251"/>
                  </a:lnTo>
                  <a:lnTo>
                    <a:pt x="1027" y="264"/>
                  </a:lnTo>
                  <a:lnTo>
                    <a:pt x="1023" y="277"/>
                  </a:lnTo>
                  <a:lnTo>
                    <a:pt x="1019" y="290"/>
                  </a:lnTo>
                  <a:lnTo>
                    <a:pt x="1014" y="302"/>
                  </a:lnTo>
                  <a:lnTo>
                    <a:pt x="1006" y="315"/>
                  </a:lnTo>
                  <a:lnTo>
                    <a:pt x="999" y="328"/>
                  </a:lnTo>
                  <a:lnTo>
                    <a:pt x="989" y="341"/>
                  </a:lnTo>
                  <a:lnTo>
                    <a:pt x="979" y="353"/>
                  </a:lnTo>
                  <a:lnTo>
                    <a:pt x="968" y="366"/>
                  </a:lnTo>
                  <a:lnTo>
                    <a:pt x="955" y="378"/>
                  </a:lnTo>
                  <a:lnTo>
                    <a:pt x="942" y="390"/>
                  </a:lnTo>
                  <a:lnTo>
                    <a:pt x="927" y="402"/>
                  </a:lnTo>
                  <a:lnTo>
                    <a:pt x="911" y="413"/>
                  </a:lnTo>
                  <a:lnTo>
                    <a:pt x="894" y="424"/>
                  </a:lnTo>
                  <a:lnTo>
                    <a:pt x="876" y="435"/>
                  </a:lnTo>
                  <a:lnTo>
                    <a:pt x="857" y="446"/>
                  </a:lnTo>
                  <a:lnTo>
                    <a:pt x="835" y="456"/>
                  </a:lnTo>
                  <a:lnTo>
                    <a:pt x="814" y="466"/>
                  </a:lnTo>
                  <a:lnTo>
                    <a:pt x="792" y="475"/>
                  </a:lnTo>
                  <a:lnTo>
                    <a:pt x="769" y="484"/>
                  </a:lnTo>
                  <a:lnTo>
                    <a:pt x="746" y="492"/>
                  </a:lnTo>
                  <a:lnTo>
                    <a:pt x="723" y="500"/>
                  </a:lnTo>
                  <a:lnTo>
                    <a:pt x="698" y="506"/>
                  </a:lnTo>
                  <a:lnTo>
                    <a:pt x="674" y="513"/>
                  </a:lnTo>
                  <a:lnTo>
                    <a:pt x="649" y="518"/>
                  </a:lnTo>
                  <a:lnTo>
                    <a:pt x="625" y="523"/>
                  </a:lnTo>
                  <a:lnTo>
                    <a:pt x="599" y="528"/>
                  </a:lnTo>
                  <a:lnTo>
                    <a:pt x="574" y="531"/>
                  </a:lnTo>
                  <a:lnTo>
                    <a:pt x="549" y="534"/>
                  </a:lnTo>
                  <a:lnTo>
                    <a:pt x="524" y="536"/>
                  </a:lnTo>
                  <a:lnTo>
                    <a:pt x="498" y="537"/>
                  </a:lnTo>
                  <a:lnTo>
                    <a:pt x="474" y="538"/>
                  </a:lnTo>
                  <a:lnTo>
                    <a:pt x="448" y="538"/>
                  </a:lnTo>
                  <a:lnTo>
                    <a:pt x="424" y="538"/>
                  </a:lnTo>
                  <a:lnTo>
                    <a:pt x="398" y="537"/>
                  </a:lnTo>
                  <a:lnTo>
                    <a:pt x="374" y="536"/>
                  </a:lnTo>
                  <a:lnTo>
                    <a:pt x="350" y="534"/>
                  </a:lnTo>
                  <a:lnTo>
                    <a:pt x="326" y="531"/>
                  </a:lnTo>
                  <a:lnTo>
                    <a:pt x="303" y="528"/>
                  </a:lnTo>
                  <a:lnTo>
                    <a:pt x="280" y="523"/>
                  </a:lnTo>
                  <a:lnTo>
                    <a:pt x="258" y="518"/>
                  </a:lnTo>
                  <a:lnTo>
                    <a:pt x="236" y="513"/>
                  </a:lnTo>
                  <a:lnTo>
                    <a:pt x="214" y="506"/>
                  </a:lnTo>
                  <a:lnTo>
                    <a:pt x="194" y="500"/>
                  </a:lnTo>
                  <a:lnTo>
                    <a:pt x="174" y="492"/>
                  </a:lnTo>
                  <a:lnTo>
                    <a:pt x="155" y="484"/>
                  </a:lnTo>
                  <a:lnTo>
                    <a:pt x="136" y="475"/>
                  </a:lnTo>
                  <a:lnTo>
                    <a:pt x="119" y="466"/>
                  </a:lnTo>
                  <a:lnTo>
                    <a:pt x="102" y="456"/>
                  </a:lnTo>
                  <a:lnTo>
                    <a:pt x="86" y="446"/>
                  </a:lnTo>
                  <a:lnTo>
                    <a:pt x="72" y="435"/>
                  </a:lnTo>
                  <a:lnTo>
                    <a:pt x="59" y="424"/>
                  </a:lnTo>
                  <a:lnTo>
                    <a:pt x="48" y="413"/>
                  </a:lnTo>
                  <a:lnTo>
                    <a:pt x="38" y="402"/>
                  </a:lnTo>
                  <a:lnTo>
                    <a:pt x="28" y="390"/>
                  </a:lnTo>
                  <a:lnTo>
                    <a:pt x="21" y="378"/>
                  </a:lnTo>
                  <a:lnTo>
                    <a:pt x="15" y="366"/>
                  </a:lnTo>
                  <a:lnTo>
                    <a:pt x="9" y="353"/>
                  </a:lnTo>
                  <a:lnTo>
                    <a:pt x="5" y="341"/>
                  </a:lnTo>
                  <a:lnTo>
                    <a:pt x="2" y="328"/>
                  </a:lnTo>
                  <a:lnTo>
                    <a:pt x="1" y="315"/>
                  </a:lnTo>
                  <a:lnTo>
                    <a:pt x="0" y="302"/>
                  </a:lnTo>
                  <a:lnTo>
                    <a:pt x="1" y="290"/>
                  </a:lnTo>
                  <a:lnTo>
                    <a:pt x="2" y="277"/>
                  </a:lnTo>
                  <a:lnTo>
                    <a:pt x="5" y="264"/>
                  </a:lnTo>
                  <a:lnTo>
                    <a:pt x="9" y="251"/>
                  </a:lnTo>
                  <a:lnTo>
                    <a:pt x="15" y="239"/>
                  </a:lnTo>
                  <a:lnTo>
                    <a:pt x="22" y="225"/>
                  </a:lnTo>
                  <a:lnTo>
                    <a:pt x="29" y="212"/>
                  </a:lnTo>
                  <a:lnTo>
                    <a:pt x="38" y="200"/>
                  </a:lnTo>
                  <a:lnTo>
                    <a:pt x="48" y="188"/>
                  </a:lnTo>
                  <a:lnTo>
                    <a:pt x="59" y="175"/>
                  </a:lnTo>
                  <a:lnTo>
                    <a:pt x="71" y="163"/>
                  </a:lnTo>
                  <a:lnTo>
                    <a:pt x="85" y="151"/>
                  </a:lnTo>
                  <a:lnTo>
                    <a:pt x="99" y="139"/>
                  </a:lnTo>
                  <a:lnTo>
                    <a:pt x="114" y="128"/>
                  </a:lnTo>
                  <a:lnTo>
                    <a:pt x="130" y="116"/>
                  </a:lnTo>
                  <a:lnTo>
                    <a:pt x="148" y="106"/>
                  </a:lnTo>
                  <a:lnTo>
                    <a:pt x="167" y="95"/>
                  </a:lnTo>
                  <a:lnTo>
                    <a:pt x="187" y="85"/>
                  </a:lnTo>
                  <a:lnTo>
                    <a:pt x="207" y="75"/>
                  </a:lnTo>
                  <a:close/>
                  <a:moveTo>
                    <a:pt x="336" y="153"/>
                  </a:moveTo>
                  <a:lnTo>
                    <a:pt x="313" y="164"/>
                  </a:lnTo>
                  <a:lnTo>
                    <a:pt x="292" y="177"/>
                  </a:lnTo>
                  <a:lnTo>
                    <a:pt x="274" y="190"/>
                  </a:lnTo>
                  <a:lnTo>
                    <a:pt x="258" y="204"/>
                  </a:lnTo>
                  <a:lnTo>
                    <a:pt x="245" y="218"/>
                  </a:lnTo>
                  <a:lnTo>
                    <a:pt x="235" y="232"/>
                  </a:lnTo>
                  <a:lnTo>
                    <a:pt x="230" y="240"/>
                  </a:lnTo>
                  <a:lnTo>
                    <a:pt x="226" y="247"/>
                  </a:lnTo>
                  <a:lnTo>
                    <a:pt x="224" y="255"/>
                  </a:lnTo>
                  <a:lnTo>
                    <a:pt x="221" y="262"/>
                  </a:lnTo>
                  <a:lnTo>
                    <a:pt x="220" y="269"/>
                  </a:lnTo>
                  <a:lnTo>
                    <a:pt x="219" y="277"/>
                  </a:lnTo>
                  <a:lnTo>
                    <a:pt x="219" y="284"/>
                  </a:lnTo>
                  <a:lnTo>
                    <a:pt x="219" y="292"/>
                  </a:lnTo>
                  <a:lnTo>
                    <a:pt x="220" y="299"/>
                  </a:lnTo>
                  <a:lnTo>
                    <a:pt x="222" y="307"/>
                  </a:lnTo>
                  <a:lnTo>
                    <a:pt x="224" y="313"/>
                  </a:lnTo>
                  <a:lnTo>
                    <a:pt x="227" y="320"/>
                  </a:lnTo>
                  <a:lnTo>
                    <a:pt x="231" y="327"/>
                  </a:lnTo>
                  <a:lnTo>
                    <a:pt x="236" y="334"/>
                  </a:lnTo>
                  <a:lnTo>
                    <a:pt x="241" y="341"/>
                  </a:lnTo>
                  <a:lnTo>
                    <a:pt x="247" y="347"/>
                  </a:lnTo>
                  <a:lnTo>
                    <a:pt x="254" y="353"/>
                  </a:lnTo>
                  <a:lnTo>
                    <a:pt x="261" y="360"/>
                  </a:lnTo>
                  <a:lnTo>
                    <a:pt x="269" y="366"/>
                  </a:lnTo>
                  <a:lnTo>
                    <a:pt x="278" y="371"/>
                  </a:lnTo>
                  <a:lnTo>
                    <a:pt x="297" y="383"/>
                  </a:lnTo>
                  <a:lnTo>
                    <a:pt x="320" y="393"/>
                  </a:lnTo>
                  <a:lnTo>
                    <a:pt x="343" y="400"/>
                  </a:lnTo>
                  <a:lnTo>
                    <a:pt x="368" y="406"/>
                  </a:lnTo>
                  <a:lnTo>
                    <a:pt x="393" y="412"/>
                  </a:lnTo>
                  <a:lnTo>
                    <a:pt x="420" y="415"/>
                  </a:lnTo>
                  <a:lnTo>
                    <a:pt x="447" y="418"/>
                  </a:lnTo>
                  <a:lnTo>
                    <a:pt x="476" y="418"/>
                  </a:lnTo>
                  <a:lnTo>
                    <a:pt x="505" y="418"/>
                  </a:lnTo>
                  <a:lnTo>
                    <a:pt x="533" y="415"/>
                  </a:lnTo>
                  <a:lnTo>
                    <a:pt x="562" y="412"/>
                  </a:lnTo>
                  <a:lnTo>
                    <a:pt x="591" y="406"/>
                  </a:lnTo>
                  <a:lnTo>
                    <a:pt x="618" y="400"/>
                  </a:lnTo>
                  <a:lnTo>
                    <a:pt x="645" y="393"/>
                  </a:lnTo>
                  <a:lnTo>
                    <a:pt x="672" y="383"/>
                  </a:lnTo>
                  <a:lnTo>
                    <a:pt x="697" y="371"/>
                  </a:lnTo>
                  <a:lnTo>
                    <a:pt x="719" y="360"/>
                  </a:lnTo>
                  <a:lnTo>
                    <a:pt x="740" y="347"/>
                  </a:lnTo>
                  <a:lnTo>
                    <a:pt x="758" y="334"/>
                  </a:lnTo>
                  <a:lnTo>
                    <a:pt x="773" y="320"/>
                  </a:lnTo>
                  <a:lnTo>
                    <a:pt x="785" y="307"/>
                  </a:lnTo>
                  <a:lnTo>
                    <a:pt x="796" y="292"/>
                  </a:lnTo>
                  <a:lnTo>
                    <a:pt x="799" y="284"/>
                  </a:lnTo>
                  <a:lnTo>
                    <a:pt x="803" y="277"/>
                  </a:lnTo>
                  <a:lnTo>
                    <a:pt x="806" y="269"/>
                  </a:lnTo>
                  <a:lnTo>
                    <a:pt x="808" y="262"/>
                  </a:lnTo>
                  <a:lnTo>
                    <a:pt x="809" y="255"/>
                  </a:lnTo>
                  <a:lnTo>
                    <a:pt x="810" y="247"/>
                  </a:lnTo>
                  <a:lnTo>
                    <a:pt x="810" y="240"/>
                  </a:lnTo>
                  <a:lnTo>
                    <a:pt x="809" y="232"/>
                  </a:lnTo>
                  <a:lnTo>
                    <a:pt x="808" y="225"/>
                  </a:lnTo>
                  <a:lnTo>
                    <a:pt x="806" y="218"/>
                  </a:lnTo>
                  <a:lnTo>
                    <a:pt x="802" y="211"/>
                  </a:lnTo>
                  <a:lnTo>
                    <a:pt x="799" y="204"/>
                  </a:lnTo>
                  <a:lnTo>
                    <a:pt x="795" y="197"/>
                  </a:lnTo>
                  <a:lnTo>
                    <a:pt x="791" y="190"/>
                  </a:lnTo>
                  <a:lnTo>
                    <a:pt x="785" y="183"/>
                  </a:lnTo>
                  <a:lnTo>
                    <a:pt x="779" y="177"/>
                  </a:lnTo>
                  <a:lnTo>
                    <a:pt x="764" y="164"/>
                  </a:lnTo>
                  <a:lnTo>
                    <a:pt x="747" y="153"/>
                  </a:lnTo>
                  <a:lnTo>
                    <a:pt x="727" y="143"/>
                  </a:lnTo>
                  <a:lnTo>
                    <a:pt x="706" y="133"/>
                  </a:lnTo>
                  <a:lnTo>
                    <a:pt x="683" y="126"/>
                  </a:lnTo>
                  <a:lnTo>
                    <a:pt x="659" y="120"/>
                  </a:lnTo>
                  <a:lnTo>
                    <a:pt x="633" y="115"/>
                  </a:lnTo>
                  <a:lnTo>
                    <a:pt x="607" y="111"/>
                  </a:lnTo>
                  <a:lnTo>
                    <a:pt x="580" y="109"/>
                  </a:lnTo>
                  <a:lnTo>
                    <a:pt x="552" y="109"/>
                  </a:lnTo>
                  <a:lnTo>
                    <a:pt x="524" y="109"/>
                  </a:lnTo>
                  <a:lnTo>
                    <a:pt x="496" y="111"/>
                  </a:lnTo>
                  <a:lnTo>
                    <a:pt x="468" y="115"/>
                  </a:lnTo>
                  <a:lnTo>
                    <a:pt x="441" y="120"/>
                  </a:lnTo>
                  <a:lnTo>
                    <a:pt x="413" y="126"/>
                  </a:lnTo>
                  <a:lnTo>
                    <a:pt x="387" y="133"/>
                  </a:lnTo>
                  <a:lnTo>
                    <a:pt x="361" y="143"/>
                  </a:lnTo>
                  <a:lnTo>
                    <a:pt x="336" y="153"/>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1" name="Freeform 64"/>
            <p:cNvSpPr>
              <a:spLocks/>
            </p:cNvSpPr>
            <p:nvPr/>
          </p:nvSpPr>
          <p:spPr bwMode="auto">
            <a:xfrm>
              <a:off x="2017" y="1767"/>
              <a:ext cx="30" cy="16"/>
            </a:xfrm>
            <a:custGeom>
              <a:avLst/>
              <a:gdLst>
                <a:gd name="T0" fmla="*/ 164 w 746"/>
                <a:gd name="T1" fmla="*/ 0 h 409"/>
                <a:gd name="T2" fmla="*/ 746 w 746"/>
                <a:gd name="T3" fmla="*/ 330 h 409"/>
                <a:gd name="T4" fmla="*/ 581 w 746"/>
                <a:gd name="T5" fmla="*/ 409 h 409"/>
                <a:gd name="T6" fmla="*/ 0 w 746"/>
                <a:gd name="T7" fmla="*/ 76 h 409"/>
                <a:gd name="T8" fmla="*/ 164 w 746"/>
                <a:gd name="T9" fmla="*/ 0 h 409"/>
                <a:gd name="T10" fmla="*/ 0 60000 65536"/>
                <a:gd name="T11" fmla="*/ 0 60000 65536"/>
                <a:gd name="T12" fmla="*/ 0 60000 65536"/>
                <a:gd name="T13" fmla="*/ 0 60000 65536"/>
                <a:gd name="T14" fmla="*/ 0 60000 65536"/>
                <a:gd name="T15" fmla="*/ 0 w 746"/>
                <a:gd name="T16" fmla="*/ 0 h 409"/>
                <a:gd name="T17" fmla="*/ 746 w 746"/>
                <a:gd name="T18" fmla="*/ 409 h 409"/>
              </a:gdLst>
              <a:ahLst/>
              <a:cxnLst>
                <a:cxn ang="T10">
                  <a:pos x="T0" y="T1"/>
                </a:cxn>
                <a:cxn ang="T11">
                  <a:pos x="T2" y="T3"/>
                </a:cxn>
                <a:cxn ang="T12">
                  <a:pos x="T4" y="T5"/>
                </a:cxn>
                <a:cxn ang="T13">
                  <a:pos x="T6" y="T7"/>
                </a:cxn>
                <a:cxn ang="T14">
                  <a:pos x="T8" y="T9"/>
                </a:cxn>
              </a:cxnLst>
              <a:rect l="T15" t="T16" r="T17" b="T18"/>
              <a:pathLst>
                <a:path w="746" h="409">
                  <a:moveTo>
                    <a:pt x="164" y="0"/>
                  </a:moveTo>
                  <a:lnTo>
                    <a:pt x="746" y="330"/>
                  </a:lnTo>
                  <a:lnTo>
                    <a:pt x="581" y="409"/>
                  </a:lnTo>
                  <a:lnTo>
                    <a:pt x="0" y="76"/>
                  </a:lnTo>
                  <a:lnTo>
                    <a:pt x="164"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2" name="Freeform 65"/>
            <p:cNvSpPr>
              <a:spLocks noEditPoints="1"/>
            </p:cNvSpPr>
            <p:nvPr/>
          </p:nvSpPr>
          <p:spPr bwMode="auto">
            <a:xfrm>
              <a:off x="2040" y="1753"/>
              <a:ext cx="38" cy="19"/>
            </a:xfrm>
            <a:custGeom>
              <a:avLst/>
              <a:gdLst>
                <a:gd name="T0" fmla="*/ 230 w 968"/>
                <a:gd name="T1" fmla="*/ 44 h 482"/>
                <a:gd name="T2" fmla="*/ 381 w 968"/>
                <a:gd name="T3" fmla="*/ 9 h 482"/>
                <a:gd name="T4" fmla="*/ 563 w 968"/>
                <a:gd name="T5" fmla="*/ 1 h 482"/>
                <a:gd name="T6" fmla="*/ 714 w 968"/>
                <a:gd name="T7" fmla="*/ 21 h 482"/>
                <a:gd name="T8" fmla="*/ 793 w 968"/>
                <a:gd name="T9" fmla="*/ 44 h 482"/>
                <a:gd name="T10" fmla="*/ 861 w 968"/>
                <a:gd name="T11" fmla="*/ 76 h 482"/>
                <a:gd name="T12" fmla="*/ 914 w 968"/>
                <a:gd name="T13" fmla="*/ 114 h 482"/>
                <a:gd name="T14" fmla="*/ 949 w 968"/>
                <a:gd name="T15" fmla="*/ 157 h 482"/>
                <a:gd name="T16" fmla="*/ 966 w 968"/>
                <a:gd name="T17" fmla="*/ 203 h 482"/>
                <a:gd name="T18" fmla="*/ 966 w 968"/>
                <a:gd name="T19" fmla="*/ 248 h 482"/>
                <a:gd name="T20" fmla="*/ 948 w 968"/>
                <a:gd name="T21" fmla="*/ 294 h 482"/>
                <a:gd name="T22" fmla="*/ 913 w 968"/>
                <a:gd name="T23" fmla="*/ 339 h 482"/>
                <a:gd name="T24" fmla="*/ 860 w 968"/>
                <a:gd name="T25" fmla="*/ 380 h 482"/>
                <a:gd name="T26" fmla="*/ 789 w 968"/>
                <a:gd name="T27" fmla="*/ 417 h 482"/>
                <a:gd name="T28" fmla="*/ 706 w 968"/>
                <a:gd name="T29" fmla="*/ 448 h 482"/>
                <a:gd name="T30" fmla="*/ 615 w 968"/>
                <a:gd name="T31" fmla="*/ 468 h 482"/>
                <a:gd name="T32" fmla="*/ 522 w 968"/>
                <a:gd name="T33" fmla="*/ 480 h 482"/>
                <a:gd name="T34" fmla="*/ 427 w 968"/>
                <a:gd name="T35" fmla="*/ 482 h 482"/>
                <a:gd name="T36" fmla="*/ 335 w 968"/>
                <a:gd name="T37" fmla="*/ 475 h 482"/>
                <a:gd name="T38" fmla="*/ 248 w 968"/>
                <a:gd name="T39" fmla="*/ 459 h 482"/>
                <a:gd name="T40" fmla="*/ 168 w 968"/>
                <a:gd name="T41" fmla="*/ 434 h 482"/>
                <a:gd name="T42" fmla="*/ 99 w 968"/>
                <a:gd name="T43" fmla="*/ 399 h 482"/>
                <a:gd name="T44" fmla="*/ 48 w 968"/>
                <a:gd name="T45" fmla="*/ 360 h 482"/>
                <a:gd name="T46" fmla="*/ 15 w 968"/>
                <a:gd name="T47" fmla="*/ 316 h 482"/>
                <a:gd name="T48" fmla="*/ 1 w 968"/>
                <a:gd name="T49" fmla="*/ 272 h 482"/>
                <a:gd name="T50" fmla="*/ 4 w 968"/>
                <a:gd name="T51" fmla="*/ 225 h 482"/>
                <a:gd name="T52" fmla="*/ 25 w 968"/>
                <a:gd name="T53" fmla="*/ 179 h 482"/>
                <a:gd name="T54" fmla="*/ 64 w 968"/>
                <a:gd name="T55" fmla="*/ 136 h 482"/>
                <a:gd name="T56" fmla="*/ 120 w 968"/>
                <a:gd name="T57" fmla="*/ 95 h 482"/>
                <a:gd name="T58" fmla="*/ 303 w 968"/>
                <a:gd name="T59" fmla="*/ 138 h 482"/>
                <a:gd name="T60" fmla="*/ 235 w 968"/>
                <a:gd name="T61" fmla="*/ 182 h 482"/>
                <a:gd name="T62" fmla="*/ 209 w 968"/>
                <a:gd name="T63" fmla="*/ 222 h 482"/>
                <a:gd name="T64" fmla="*/ 205 w 968"/>
                <a:gd name="T65" fmla="*/ 248 h 482"/>
                <a:gd name="T66" fmla="*/ 211 w 968"/>
                <a:gd name="T67" fmla="*/ 275 h 482"/>
                <a:gd name="T68" fmla="*/ 239 w 968"/>
                <a:gd name="T69" fmla="*/ 311 h 482"/>
                <a:gd name="T70" fmla="*/ 313 w 968"/>
                <a:gd name="T71" fmla="*/ 351 h 482"/>
                <a:gd name="T72" fmla="*/ 410 w 968"/>
                <a:gd name="T73" fmla="*/ 373 h 482"/>
                <a:gd name="T74" fmla="*/ 518 w 968"/>
                <a:gd name="T75" fmla="*/ 373 h 482"/>
                <a:gd name="T76" fmla="*/ 621 w 968"/>
                <a:gd name="T77" fmla="*/ 351 h 482"/>
                <a:gd name="T78" fmla="*/ 706 w 968"/>
                <a:gd name="T79" fmla="*/ 311 h 482"/>
                <a:gd name="T80" fmla="*/ 752 w 968"/>
                <a:gd name="T81" fmla="*/ 261 h 482"/>
                <a:gd name="T82" fmla="*/ 761 w 968"/>
                <a:gd name="T83" fmla="*/ 235 h 482"/>
                <a:gd name="T84" fmla="*/ 759 w 968"/>
                <a:gd name="T85" fmla="*/ 209 h 482"/>
                <a:gd name="T86" fmla="*/ 724 w 968"/>
                <a:gd name="T87" fmla="*/ 159 h 482"/>
                <a:gd name="T88" fmla="*/ 650 w 968"/>
                <a:gd name="T89" fmla="*/ 120 h 482"/>
                <a:gd name="T90" fmla="*/ 554 w 968"/>
                <a:gd name="T91" fmla="*/ 101 h 482"/>
                <a:gd name="T92" fmla="*/ 449 w 968"/>
                <a:gd name="T93" fmla="*/ 101 h 482"/>
                <a:gd name="T94" fmla="*/ 347 w 968"/>
                <a:gd name="T95" fmla="*/ 120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8"/>
                <a:gd name="T145" fmla="*/ 0 h 482"/>
                <a:gd name="T146" fmla="*/ 968 w 968"/>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8" h="482">
                  <a:moveTo>
                    <a:pt x="172" y="68"/>
                  </a:moveTo>
                  <a:lnTo>
                    <a:pt x="191" y="59"/>
                  </a:lnTo>
                  <a:lnTo>
                    <a:pt x="210" y="52"/>
                  </a:lnTo>
                  <a:lnTo>
                    <a:pt x="230" y="44"/>
                  </a:lnTo>
                  <a:lnTo>
                    <a:pt x="251" y="38"/>
                  </a:lnTo>
                  <a:lnTo>
                    <a:pt x="293" y="26"/>
                  </a:lnTo>
                  <a:lnTo>
                    <a:pt x="337" y="17"/>
                  </a:lnTo>
                  <a:lnTo>
                    <a:pt x="381" y="9"/>
                  </a:lnTo>
                  <a:lnTo>
                    <a:pt x="426" y="4"/>
                  </a:lnTo>
                  <a:lnTo>
                    <a:pt x="472" y="1"/>
                  </a:lnTo>
                  <a:lnTo>
                    <a:pt x="518" y="0"/>
                  </a:lnTo>
                  <a:lnTo>
                    <a:pt x="563" y="1"/>
                  </a:lnTo>
                  <a:lnTo>
                    <a:pt x="608" y="4"/>
                  </a:lnTo>
                  <a:lnTo>
                    <a:pt x="651" y="9"/>
                  </a:lnTo>
                  <a:lnTo>
                    <a:pt x="694" y="17"/>
                  </a:lnTo>
                  <a:lnTo>
                    <a:pt x="714" y="21"/>
                  </a:lnTo>
                  <a:lnTo>
                    <a:pt x="735" y="26"/>
                  </a:lnTo>
                  <a:lnTo>
                    <a:pt x="755" y="32"/>
                  </a:lnTo>
                  <a:lnTo>
                    <a:pt x="774" y="38"/>
                  </a:lnTo>
                  <a:lnTo>
                    <a:pt x="793" y="44"/>
                  </a:lnTo>
                  <a:lnTo>
                    <a:pt x="811" y="52"/>
                  </a:lnTo>
                  <a:lnTo>
                    <a:pt x="828" y="59"/>
                  </a:lnTo>
                  <a:lnTo>
                    <a:pt x="845" y="68"/>
                  </a:lnTo>
                  <a:lnTo>
                    <a:pt x="861" y="76"/>
                  </a:lnTo>
                  <a:lnTo>
                    <a:pt x="876" y="86"/>
                  </a:lnTo>
                  <a:lnTo>
                    <a:pt x="890" y="95"/>
                  </a:lnTo>
                  <a:lnTo>
                    <a:pt x="902" y="105"/>
                  </a:lnTo>
                  <a:lnTo>
                    <a:pt x="914" y="114"/>
                  </a:lnTo>
                  <a:lnTo>
                    <a:pt x="925" y="125"/>
                  </a:lnTo>
                  <a:lnTo>
                    <a:pt x="934" y="136"/>
                  </a:lnTo>
                  <a:lnTo>
                    <a:pt x="942" y="146"/>
                  </a:lnTo>
                  <a:lnTo>
                    <a:pt x="949" y="157"/>
                  </a:lnTo>
                  <a:lnTo>
                    <a:pt x="956" y="169"/>
                  </a:lnTo>
                  <a:lnTo>
                    <a:pt x="960" y="179"/>
                  </a:lnTo>
                  <a:lnTo>
                    <a:pt x="964" y="191"/>
                  </a:lnTo>
                  <a:lnTo>
                    <a:pt x="966" y="203"/>
                  </a:lnTo>
                  <a:lnTo>
                    <a:pt x="968" y="213"/>
                  </a:lnTo>
                  <a:lnTo>
                    <a:pt x="968" y="225"/>
                  </a:lnTo>
                  <a:lnTo>
                    <a:pt x="968" y="237"/>
                  </a:lnTo>
                  <a:lnTo>
                    <a:pt x="966" y="248"/>
                  </a:lnTo>
                  <a:lnTo>
                    <a:pt x="963" y="260"/>
                  </a:lnTo>
                  <a:lnTo>
                    <a:pt x="960" y="272"/>
                  </a:lnTo>
                  <a:lnTo>
                    <a:pt x="954" y="282"/>
                  </a:lnTo>
                  <a:lnTo>
                    <a:pt x="948" y="294"/>
                  </a:lnTo>
                  <a:lnTo>
                    <a:pt x="941" y="306"/>
                  </a:lnTo>
                  <a:lnTo>
                    <a:pt x="932" y="316"/>
                  </a:lnTo>
                  <a:lnTo>
                    <a:pt x="924" y="328"/>
                  </a:lnTo>
                  <a:lnTo>
                    <a:pt x="913" y="339"/>
                  </a:lnTo>
                  <a:lnTo>
                    <a:pt x="901" y="349"/>
                  </a:lnTo>
                  <a:lnTo>
                    <a:pt x="889" y="360"/>
                  </a:lnTo>
                  <a:lnTo>
                    <a:pt x="875" y="370"/>
                  </a:lnTo>
                  <a:lnTo>
                    <a:pt x="860" y="380"/>
                  </a:lnTo>
                  <a:lnTo>
                    <a:pt x="844" y="390"/>
                  </a:lnTo>
                  <a:lnTo>
                    <a:pt x="826" y="399"/>
                  </a:lnTo>
                  <a:lnTo>
                    <a:pt x="808" y="409"/>
                  </a:lnTo>
                  <a:lnTo>
                    <a:pt x="789" y="417"/>
                  </a:lnTo>
                  <a:lnTo>
                    <a:pt x="768" y="426"/>
                  </a:lnTo>
                  <a:lnTo>
                    <a:pt x="748" y="434"/>
                  </a:lnTo>
                  <a:lnTo>
                    <a:pt x="727" y="441"/>
                  </a:lnTo>
                  <a:lnTo>
                    <a:pt x="706" y="448"/>
                  </a:lnTo>
                  <a:lnTo>
                    <a:pt x="683" y="453"/>
                  </a:lnTo>
                  <a:lnTo>
                    <a:pt x="661" y="459"/>
                  </a:lnTo>
                  <a:lnTo>
                    <a:pt x="639" y="464"/>
                  </a:lnTo>
                  <a:lnTo>
                    <a:pt x="615" y="468"/>
                  </a:lnTo>
                  <a:lnTo>
                    <a:pt x="592" y="472"/>
                  </a:lnTo>
                  <a:lnTo>
                    <a:pt x="569" y="475"/>
                  </a:lnTo>
                  <a:lnTo>
                    <a:pt x="545" y="478"/>
                  </a:lnTo>
                  <a:lnTo>
                    <a:pt x="522" y="480"/>
                  </a:lnTo>
                  <a:lnTo>
                    <a:pt x="498" y="481"/>
                  </a:lnTo>
                  <a:lnTo>
                    <a:pt x="475" y="482"/>
                  </a:lnTo>
                  <a:lnTo>
                    <a:pt x="451" y="482"/>
                  </a:lnTo>
                  <a:lnTo>
                    <a:pt x="427" y="482"/>
                  </a:lnTo>
                  <a:lnTo>
                    <a:pt x="404" y="481"/>
                  </a:lnTo>
                  <a:lnTo>
                    <a:pt x="380" y="480"/>
                  </a:lnTo>
                  <a:lnTo>
                    <a:pt x="358" y="478"/>
                  </a:lnTo>
                  <a:lnTo>
                    <a:pt x="335" y="475"/>
                  </a:lnTo>
                  <a:lnTo>
                    <a:pt x="312" y="472"/>
                  </a:lnTo>
                  <a:lnTo>
                    <a:pt x="290" y="468"/>
                  </a:lnTo>
                  <a:lnTo>
                    <a:pt x="269" y="464"/>
                  </a:lnTo>
                  <a:lnTo>
                    <a:pt x="248" y="459"/>
                  </a:lnTo>
                  <a:lnTo>
                    <a:pt x="226" y="453"/>
                  </a:lnTo>
                  <a:lnTo>
                    <a:pt x="206" y="448"/>
                  </a:lnTo>
                  <a:lnTo>
                    <a:pt x="187" y="441"/>
                  </a:lnTo>
                  <a:lnTo>
                    <a:pt x="168" y="434"/>
                  </a:lnTo>
                  <a:lnTo>
                    <a:pt x="149" y="426"/>
                  </a:lnTo>
                  <a:lnTo>
                    <a:pt x="132" y="417"/>
                  </a:lnTo>
                  <a:lnTo>
                    <a:pt x="115" y="409"/>
                  </a:lnTo>
                  <a:lnTo>
                    <a:pt x="99" y="399"/>
                  </a:lnTo>
                  <a:lnTo>
                    <a:pt x="84" y="390"/>
                  </a:lnTo>
                  <a:lnTo>
                    <a:pt x="71" y="380"/>
                  </a:lnTo>
                  <a:lnTo>
                    <a:pt x="58" y="370"/>
                  </a:lnTo>
                  <a:lnTo>
                    <a:pt x="48" y="360"/>
                  </a:lnTo>
                  <a:lnTo>
                    <a:pt x="38" y="349"/>
                  </a:lnTo>
                  <a:lnTo>
                    <a:pt x="28" y="339"/>
                  </a:lnTo>
                  <a:lnTo>
                    <a:pt x="21" y="328"/>
                  </a:lnTo>
                  <a:lnTo>
                    <a:pt x="15" y="316"/>
                  </a:lnTo>
                  <a:lnTo>
                    <a:pt x="9" y="306"/>
                  </a:lnTo>
                  <a:lnTo>
                    <a:pt x="5" y="294"/>
                  </a:lnTo>
                  <a:lnTo>
                    <a:pt x="3" y="282"/>
                  </a:lnTo>
                  <a:lnTo>
                    <a:pt x="1" y="272"/>
                  </a:lnTo>
                  <a:lnTo>
                    <a:pt x="0" y="260"/>
                  </a:lnTo>
                  <a:lnTo>
                    <a:pt x="1" y="248"/>
                  </a:lnTo>
                  <a:lnTo>
                    <a:pt x="2" y="237"/>
                  </a:lnTo>
                  <a:lnTo>
                    <a:pt x="4" y="225"/>
                  </a:lnTo>
                  <a:lnTo>
                    <a:pt x="8" y="213"/>
                  </a:lnTo>
                  <a:lnTo>
                    <a:pt x="13" y="203"/>
                  </a:lnTo>
                  <a:lnTo>
                    <a:pt x="19" y="191"/>
                  </a:lnTo>
                  <a:lnTo>
                    <a:pt x="25" y="179"/>
                  </a:lnTo>
                  <a:lnTo>
                    <a:pt x="34" y="169"/>
                  </a:lnTo>
                  <a:lnTo>
                    <a:pt x="42" y="157"/>
                  </a:lnTo>
                  <a:lnTo>
                    <a:pt x="53" y="146"/>
                  </a:lnTo>
                  <a:lnTo>
                    <a:pt x="64" y="136"/>
                  </a:lnTo>
                  <a:lnTo>
                    <a:pt x="76" y="125"/>
                  </a:lnTo>
                  <a:lnTo>
                    <a:pt x="89" y="114"/>
                  </a:lnTo>
                  <a:lnTo>
                    <a:pt x="104" y="105"/>
                  </a:lnTo>
                  <a:lnTo>
                    <a:pt x="120" y="95"/>
                  </a:lnTo>
                  <a:lnTo>
                    <a:pt x="136" y="86"/>
                  </a:lnTo>
                  <a:lnTo>
                    <a:pt x="153" y="76"/>
                  </a:lnTo>
                  <a:lnTo>
                    <a:pt x="172" y="68"/>
                  </a:lnTo>
                  <a:close/>
                  <a:moveTo>
                    <a:pt x="303" y="138"/>
                  </a:moveTo>
                  <a:lnTo>
                    <a:pt x="282" y="148"/>
                  </a:lnTo>
                  <a:lnTo>
                    <a:pt x="263" y="159"/>
                  </a:lnTo>
                  <a:lnTo>
                    <a:pt x="248" y="171"/>
                  </a:lnTo>
                  <a:lnTo>
                    <a:pt x="235" y="182"/>
                  </a:lnTo>
                  <a:lnTo>
                    <a:pt x="223" y="195"/>
                  </a:lnTo>
                  <a:lnTo>
                    <a:pt x="215" y="209"/>
                  </a:lnTo>
                  <a:lnTo>
                    <a:pt x="211" y="215"/>
                  </a:lnTo>
                  <a:lnTo>
                    <a:pt x="209" y="222"/>
                  </a:lnTo>
                  <a:lnTo>
                    <a:pt x="207" y="228"/>
                  </a:lnTo>
                  <a:lnTo>
                    <a:pt x="206" y="235"/>
                  </a:lnTo>
                  <a:lnTo>
                    <a:pt x="205" y="242"/>
                  </a:lnTo>
                  <a:lnTo>
                    <a:pt x="205" y="248"/>
                  </a:lnTo>
                  <a:lnTo>
                    <a:pt x="205" y="255"/>
                  </a:lnTo>
                  <a:lnTo>
                    <a:pt x="207" y="261"/>
                  </a:lnTo>
                  <a:lnTo>
                    <a:pt x="208" y="269"/>
                  </a:lnTo>
                  <a:lnTo>
                    <a:pt x="211" y="275"/>
                  </a:lnTo>
                  <a:lnTo>
                    <a:pt x="213" y="281"/>
                  </a:lnTo>
                  <a:lnTo>
                    <a:pt x="218" y="288"/>
                  </a:lnTo>
                  <a:lnTo>
                    <a:pt x="227" y="299"/>
                  </a:lnTo>
                  <a:lnTo>
                    <a:pt x="239" y="311"/>
                  </a:lnTo>
                  <a:lnTo>
                    <a:pt x="254" y="323"/>
                  </a:lnTo>
                  <a:lnTo>
                    <a:pt x="272" y="333"/>
                  </a:lnTo>
                  <a:lnTo>
                    <a:pt x="291" y="343"/>
                  </a:lnTo>
                  <a:lnTo>
                    <a:pt x="313" y="351"/>
                  </a:lnTo>
                  <a:lnTo>
                    <a:pt x="336" y="359"/>
                  </a:lnTo>
                  <a:lnTo>
                    <a:pt x="360" y="364"/>
                  </a:lnTo>
                  <a:lnTo>
                    <a:pt x="385" y="369"/>
                  </a:lnTo>
                  <a:lnTo>
                    <a:pt x="410" y="373"/>
                  </a:lnTo>
                  <a:lnTo>
                    <a:pt x="437" y="375"/>
                  </a:lnTo>
                  <a:lnTo>
                    <a:pt x="463" y="375"/>
                  </a:lnTo>
                  <a:lnTo>
                    <a:pt x="491" y="375"/>
                  </a:lnTo>
                  <a:lnTo>
                    <a:pt x="518" y="373"/>
                  </a:lnTo>
                  <a:lnTo>
                    <a:pt x="544" y="369"/>
                  </a:lnTo>
                  <a:lnTo>
                    <a:pt x="571" y="364"/>
                  </a:lnTo>
                  <a:lnTo>
                    <a:pt x="596" y="359"/>
                  </a:lnTo>
                  <a:lnTo>
                    <a:pt x="621" y="351"/>
                  </a:lnTo>
                  <a:lnTo>
                    <a:pt x="645" y="343"/>
                  </a:lnTo>
                  <a:lnTo>
                    <a:pt x="667" y="333"/>
                  </a:lnTo>
                  <a:lnTo>
                    <a:pt x="688" y="323"/>
                  </a:lnTo>
                  <a:lnTo>
                    <a:pt x="706" y="311"/>
                  </a:lnTo>
                  <a:lnTo>
                    <a:pt x="721" y="299"/>
                  </a:lnTo>
                  <a:lnTo>
                    <a:pt x="734" y="288"/>
                  </a:lnTo>
                  <a:lnTo>
                    <a:pt x="744" y="275"/>
                  </a:lnTo>
                  <a:lnTo>
                    <a:pt x="752" y="261"/>
                  </a:lnTo>
                  <a:lnTo>
                    <a:pt x="756" y="255"/>
                  </a:lnTo>
                  <a:lnTo>
                    <a:pt x="758" y="248"/>
                  </a:lnTo>
                  <a:lnTo>
                    <a:pt x="759" y="242"/>
                  </a:lnTo>
                  <a:lnTo>
                    <a:pt x="761" y="235"/>
                  </a:lnTo>
                  <a:lnTo>
                    <a:pt x="761" y="228"/>
                  </a:lnTo>
                  <a:lnTo>
                    <a:pt x="761" y="222"/>
                  </a:lnTo>
                  <a:lnTo>
                    <a:pt x="760" y="215"/>
                  </a:lnTo>
                  <a:lnTo>
                    <a:pt x="759" y="209"/>
                  </a:lnTo>
                  <a:lnTo>
                    <a:pt x="754" y="195"/>
                  </a:lnTo>
                  <a:lnTo>
                    <a:pt x="746" y="182"/>
                  </a:lnTo>
                  <a:lnTo>
                    <a:pt x="737" y="171"/>
                  </a:lnTo>
                  <a:lnTo>
                    <a:pt x="724" y="159"/>
                  </a:lnTo>
                  <a:lnTo>
                    <a:pt x="709" y="148"/>
                  </a:lnTo>
                  <a:lnTo>
                    <a:pt x="691" y="138"/>
                  </a:lnTo>
                  <a:lnTo>
                    <a:pt x="672" y="128"/>
                  </a:lnTo>
                  <a:lnTo>
                    <a:pt x="650" y="120"/>
                  </a:lnTo>
                  <a:lnTo>
                    <a:pt x="628" y="113"/>
                  </a:lnTo>
                  <a:lnTo>
                    <a:pt x="604" y="108"/>
                  </a:lnTo>
                  <a:lnTo>
                    <a:pt x="579" y="104"/>
                  </a:lnTo>
                  <a:lnTo>
                    <a:pt x="554" y="101"/>
                  </a:lnTo>
                  <a:lnTo>
                    <a:pt x="528" y="99"/>
                  </a:lnTo>
                  <a:lnTo>
                    <a:pt x="503" y="97"/>
                  </a:lnTo>
                  <a:lnTo>
                    <a:pt x="476" y="99"/>
                  </a:lnTo>
                  <a:lnTo>
                    <a:pt x="449" y="101"/>
                  </a:lnTo>
                  <a:lnTo>
                    <a:pt x="423" y="104"/>
                  </a:lnTo>
                  <a:lnTo>
                    <a:pt x="397" y="108"/>
                  </a:lnTo>
                  <a:lnTo>
                    <a:pt x="372" y="113"/>
                  </a:lnTo>
                  <a:lnTo>
                    <a:pt x="347" y="120"/>
                  </a:lnTo>
                  <a:lnTo>
                    <a:pt x="324" y="128"/>
                  </a:lnTo>
                  <a:lnTo>
                    <a:pt x="303" y="138"/>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3" name="Freeform 66"/>
            <p:cNvSpPr>
              <a:spLocks/>
            </p:cNvSpPr>
            <p:nvPr/>
          </p:nvSpPr>
          <p:spPr bwMode="auto">
            <a:xfrm>
              <a:off x="2070" y="1743"/>
              <a:ext cx="30" cy="15"/>
            </a:xfrm>
            <a:custGeom>
              <a:avLst/>
              <a:gdLst>
                <a:gd name="T0" fmla="*/ 148 w 735"/>
                <a:gd name="T1" fmla="*/ 0 h 366"/>
                <a:gd name="T2" fmla="*/ 735 w 735"/>
                <a:gd name="T3" fmla="*/ 295 h 366"/>
                <a:gd name="T4" fmla="*/ 587 w 735"/>
                <a:gd name="T5" fmla="*/ 366 h 366"/>
                <a:gd name="T6" fmla="*/ 0 w 735"/>
                <a:gd name="T7" fmla="*/ 67 h 366"/>
                <a:gd name="T8" fmla="*/ 148 w 735"/>
                <a:gd name="T9" fmla="*/ 0 h 366"/>
                <a:gd name="T10" fmla="*/ 0 60000 65536"/>
                <a:gd name="T11" fmla="*/ 0 60000 65536"/>
                <a:gd name="T12" fmla="*/ 0 60000 65536"/>
                <a:gd name="T13" fmla="*/ 0 60000 65536"/>
                <a:gd name="T14" fmla="*/ 0 60000 65536"/>
                <a:gd name="T15" fmla="*/ 0 w 735"/>
                <a:gd name="T16" fmla="*/ 0 h 366"/>
                <a:gd name="T17" fmla="*/ 735 w 735"/>
                <a:gd name="T18" fmla="*/ 366 h 366"/>
              </a:gdLst>
              <a:ahLst/>
              <a:cxnLst>
                <a:cxn ang="T10">
                  <a:pos x="T0" y="T1"/>
                </a:cxn>
                <a:cxn ang="T11">
                  <a:pos x="T2" y="T3"/>
                </a:cxn>
                <a:cxn ang="T12">
                  <a:pos x="T4" y="T5"/>
                </a:cxn>
                <a:cxn ang="T13">
                  <a:pos x="T6" y="T7"/>
                </a:cxn>
                <a:cxn ang="T14">
                  <a:pos x="T8" y="T9"/>
                </a:cxn>
              </a:cxnLst>
              <a:rect l="T15" t="T16" r="T17" b="T18"/>
              <a:pathLst>
                <a:path w="735" h="366">
                  <a:moveTo>
                    <a:pt x="148" y="0"/>
                  </a:moveTo>
                  <a:lnTo>
                    <a:pt x="735" y="295"/>
                  </a:lnTo>
                  <a:lnTo>
                    <a:pt x="587" y="366"/>
                  </a:lnTo>
                  <a:lnTo>
                    <a:pt x="0" y="67"/>
                  </a:lnTo>
                  <a:lnTo>
                    <a:pt x="148"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4" name="Freeform 67"/>
            <p:cNvSpPr>
              <a:spLocks noEditPoints="1"/>
            </p:cNvSpPr>
            <p:nvPr/>
          </p:nvSpPr>
          <p:spPr bwMode="auto">
            <a:xfrm>
              <a:off x="2090" y="1731"/>
              <a:ext cx="38" cy="17"/>
            </a:xfrm>
            <a:custGeom>
              <a:avLst/>
              <a:gdLst>
                <a:gd name="T0" fmla="*/ 179 w 918"/>
                <a:gd name="T1" fmla="*/ 46 h 434"/>
                <a:gd name="T2" fmla="*/ 255 w 918"/>
                <a:gd name="T3" fmla="*/ 24 h 434"/>
                <a:gd name="T4" fmla="*/ 380 w 918"/>
                <a:gd name="T5" fmla="*/ 4 h 434"/>
                <a:gd name="T6" fmla="*/ 508 w 918"/>
                <a:gd name="T7" fmla="*/ 1 h 434"/>
                <a:gd name="T8" fmla="*/ 635 w 918"/>
                <a:gd name="T9" fmla="*/ 14 h 434"/>
                <a:gd name="T10" fmla="*/ 732 w 918"/>
                <a:gd name="T11" fmla="*/ 40 h 434"/>
                <a:gd name="T12" fmla="*/ 784 w 918"/>
                <a:gd name="T13" fmla="*/ 61 h 434"/>
                <a:gd name="T14" fmla="*/ 828 w 918"/>
                <a:gd name="T15" fmla="*/ 86 h 434"/>
                <a:gd name="T16" fmla="*/ 865 w 918"/>
                <a:gd name="T17" fmla="*/ 113 h 434"/>
                <a:gd name="T18" fmla="*/ 891 w 918"/>
                <a:gd name="T19" fmla="*/ 142 h 434"/>
                <a:gd name="T20" fmla="*/ 909 w 918"/>
                <a:gd name="T21" fmla="*/ 172 h 434"/>
                <a:gd name="T22" fmla="*/ 917 w 918"/>
                <a:gd name="T23" fmla="*/ 202 h 434"/>
                <a:gd name="T24" fmla="*/ 916 w 918"/>
                <a:gd name="T25" fmla="*/ 234 h 434"/>
                <a:gd name="T26" fmla="*/ 905 w 918"/>
                <a:gd name="T27" fmla="*/ 265 h 434"/>
                <a:gd name="T28" fmla="*/ 885 w 918"/>
                <a:gd name="T29" fmla="*/ 295 h 434"/>
                <a:gd name="T30" fmla="*/ 854 w 918"/>
                <a:gd name="T31" fmla="*/ 325 h 434"/>
                <a:gd name="T32" fmla="*/ 815 w 918"/>
                <a:gd name="T33" fmla="*/ 351 h 434"/>
                <a:gd name="T34" fmla="*/ 766 w 918"/>
                <a:gd name="T35" fmla="*/ 376 h 434"/>
                <a:gd name="T36" fmla="*/ 709 w 918"/>
                <a:gd name="T37" fmla="*/ 397 h 434"/>
                <a:gd name="T38" fmla="*/ 650 w 918"/>
                <a:gd name="T39" fmla="*/ 413 h 434"/>
                <a:gd name="T40" fmla="*/ 541 w 918"/>
                <a:gd name="T41" fmla="*/ 430 h 434"/>
                <a:gd name="T42" fmla="*/ 407 w 918"/>
                <a:gd name="T43" fmla="*/ 433 h 434"/>
                <a:gd name="T44" fmla="*/ 278 w 918"/>
                <a:gd name="T45" fmla="*/ 417 h 434"/>
                <a:gd name="T46" fmla="*/ 217 w 918"/>
                <a:gd name="T47" fmla="*/ 403 h 434"/>
                <a:gd name="T48" fmla="*/ 161 w 918"/>
                <a:gd name="T49" fmla="*/ 383 h 434"/>
                <a:gd name="T50" fmla="*/ 110 w 918"/>
                <a:gd name="T51" fmla="*/ 360 h 434"/>
                <a:gd name="T52" fmla="*/ 68 w 918"/>
                <a:gd name="T53" fmla="*/ 333 h 434"/>
                <a:gd name="T54" fmla="*/ 37 w 918"/>
                <a:gd name="T55" fmla="*/ 305 h 434"/>
                <a:gd name="T56" fmla="*/ 15 w 918"/>
                <a:gd name="T57" fmla="*/ 275 h 434"/>
                <a:gd name="T58" fmla="*/ 3 w 918"/>
                <a:gd name="T59" fmla="*/ 244 h 434"/>
                <a:gd name="T60" fmla="*/ 1 w 918"/>
                <a:gd name="T61" fmla="*/ 213 h 434"/>
                <a:gd name="T62" fmla="*/ 8 w 918"/>
                <a:gd name="T63" fmla="*/ 182 h 434"/>
                <a:gd name="T64" fmla="*/ 24 w 918"/>
                <a:gd name="T65" fmla="*/ 151 h 434"/>
                <a:gd name="T66" fmla="*/ 49 w 918"/>
                <a:gd name="T67" fmla="*/ 122 h 434"/>
                <a:gd name="T68" fmla="*/ 84 w 918"/>
                <a:gd name="T69" fmla="*/ 94 h 434"/>
                <a:gd name="T70" fmla="*/ 128 w 918"/>
                <a:gd name="T71" fmla="*/ 69 h 434"/>
                <a:gd name="T72" fmla="*/ 256 w 918"/>
                <a:gd name="T73" fmla="*/ 133 h 434"/>
                <a:gd name="T74" fmla="*/ 216 w 918"/>
                <a:gd name="T75" fmla="*/ 165 h 434"/>
                <a:gd name="T76" fmla="*/ 198 w 918"/>
                <a:gd name="T77" fmla="*/ 194 h 434"/>
                <a:gd name="T78" fmla="*/ 194 w 918"/>
                <a:gd name="T79" fmla="*/ 212 h 434"/>
                <a:gd name="T80" fmla="*/ 196 w 918"/>
                <a:gd name="T81" fmla="*/ 229 h 434"/>
                <a:gd name="T82" fmla="*/ 211 w 918"/>
                <a:gd name="T83" fmla="*/ 259 h 434"/>
                <a:gd name="T84" fmla="*/ 249 w 918"/>
                <a:gd name="T85" fmla="*/ 291 h 434"/>
                <a:gd name="T86" fmla="*/ 309 w 918"/>
                <a:gd name="T87" fmla="*/ 316 h 434"/>
                <a:gd name="T88" fmla="*/ 378 w 918"/>
                <a:gd name="T89" fmla="*/ 332 h 434"/>
                <a:gd name="T90" fmla="*/ 453 w 918"/>
                <a:gd name="T91" fmla="*/ 337 h 434"/>
                <a:gd name="T92" fmla="*/ 530 w 918"/>
                <a:gd name="T93" fmla="*/ 332 h 434"/>
                <a:gd name="T94" fmla="*/ 600 w 918"/>
                <a:gd name="T95" fmla="*/ 316 h 434"/>
                <a:gd name="T96" fmla="*/ 660 w 918"/>
                <a:gd name="T97" fmla="*/ 291 h 434"/>
                <a:gd name="T98" fmla="*/ 701 w 918"/>
                <a:gd name="T99" fmla="*/ 259 h 434"/>
                <a:gd name="T100" fmla="*/ 718 w 918"/>
                <a:gd name="T101" fmla="*/ 229 h 434"/>
                <a:gd name="T102" fmla="*/ 720 w 918"/>
                <a:gd name="T103" fmla="*/ 212 h 434"/>
                <a:gd name="T104" fmla="*/ 710 w 918"/>
                <a:gd name="T105" fmla="*/ 176 h 434"/>
                <a:gd name="T106" fmla="*/ 677 w 918"/>
                <a:gd name="T107" fmla="*/ 143 h 434"/>
                <a:gd name="T108" fmla="*/ 625 w 918"/>
                <a:gd name="T109" fmla="*/ 115 h 434"/>
                <a:gd name="T110" fmla="*/ 559 w 918"/>
                <a:gd name="T111" fmla="*/ 97 h 434"/>
                <a:gd name="T112" fmla="*/ 486 w 918"/>
                <a:gd name="T113" fmla="*/ 89 h 434"/>
                <a:gd name="T114" fmla="*/ 412 w 918"/>
                <a:gd name="T115" fmla="*/ 90 h 434"/>
                <a:gd name="T116" fmla="*/ 339 w 918"/>
                <a:gd name="T117" fmla="*/ 103 h 434"/>
                <a:gd name="T118" fmla="*/ 276 w 918"/>
                <a:gd name="T119" fmla="*/ 124 h 4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8"/>
                <a:gd name="T181" fmla="*/ 0 h 434"/>
                <a:gd name="T182" fmla="*/ 918 w 918"/>
                <a:gd name="T183" fmla="*/ 434 h 4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8" h="434">
                  <a:moveTo>
                    <a:pt x="145" y="61"/>
                  </a:moveTo>
                  <a:lnTo>
                    <a:pt x="162" y="54"/>
                  </a:lnTo>
                  <a:lnTo>
                    <a:pt x="179" y="46"/>
                  </a:lnTo>
                  <a:lnTo>
                    <a:pt x="198" y="40"/>
                  </a:lnTo>
                  <a:lnTo>
                    <a:pt x="216" y="34"/>
                  </a:lnTo>
                  <a:lnTo>
                    <a:pt x="255" y="24"/>
                  </a:lnTo>
                  <a:lnTo>
                    <a:pt x="296" y="14"/>
                  </a:lnTo>
                  <a:lnTo>
                    <a:pt x="337" y="8"/>
                  </a:lnTo>
                  <a:lnTo>
                    <a:pt x="380" y="4"/>
                  </a:lnTo>
                  <a:lnTo>
                    <a:pt x="422" y="1"/>
                  </a:lnTo>
                  <a:lnTo>
                    <a:pt x="466" y="0"/>
                  </a:lnTo>
                  <a:lnTo>
                    <a:pt x="508" y="1"/>
                  </a:lnTo>
                  <a:lnTo>
                    <a:pt x="552" y="4"/>
                  </a:lnTo>
                  <a:lnTo>
                    <a:pt x="594" y="8"/>
                  </a:lnTo>
                  <a:lnTo>
                    <a:pt x="635" y="14"/>
                  </a:lnTo>
                  <a:lnTo>
                    <a:pt x="674" y="24"/>
                  </a:lnTo>
                  <a:lnTo>
                    <a:pt x="713" y="34"/>
                  </a:lnTo>
                  <a:lnTo>
                    <a:pt x="732" y="40"/>
                  </a:lnTo>
                  <a:lnTo>
                    <a:pt x="749" y="46"/>
                  </a:lnTo>
                  <a:lnTo>
                    <a:pt x="767" y="54"/>
                  </a:lnTo>
                  <a:lnTo>
                    <a:pt x="784" y="61"/>
                  </a:lnTo>
                  <a:lnTo>
                    <a:pt x="800" y="69"/>
                  </a:lnTo>
                  <a:lnTo>
                    <a:pt x="815" y="77"/>
                  </a:lnTo>
                  <a:lnTo>
                    <a:pt x="828" y="86"/>
                  </a:lnTo>
                  <a:lnTo>
                    <a:pt x="842" y="94"/>
                  </a:lnTo>
                  <a:lnTo>
                    <a:pt x="854" y="104"/>
                  </a:lnTo>
                  <a:lnTo>
                    <a:pt x="865" y="113"/>
                  </a:lnTo>
                  <a:lnTo>
                    <a:pt x="875" y="122"/>
                  </a:lnTo>
                  <a:lnTo>
                    <a:pt x="884" y="131"/>
                  </a:lnTo>
                  <a:lnTo>
                    <a:pt x="891" y="142"/>
                  </a:lnTo>
                  <a:lnTo>
                    <a:pt x="899" y="151"/>
                  </a:lnTo>
                  <a:lnTo>
                    <a:pt x="904" y="162"/>
                  </a:lnTo>
                  <a:lnTo>
                    <a:pt x="909" y="172"/>
                  </a:lnTo>
                  <a:lnTo>
                    <a:pt x="912" y="182"/>
                  </a:lnTo>
                  <a:lnTo>
                    <a:pt x="916" y="192"/>
                  </a:lnTo>
                  <a:lnTo>
                    <a:pt x="917" y="202"/>
                  </a:lnTo>
                  <a:lnTo>
                    <a:pt x="918" y="213"/>
                  </a:lnTo>
                  <a:lnTo>
                    <a:pt x="917" y="224"/>
                  </a:lnTo>
                  <a:lnTo>
                    <a:pt x="916" y="234"/>
                  </a:lnTo>
                  <a:lnTo>
                    <a:pt x="914" y="244"/>
                  </a:lnTo>
                  <a:lnTo>
                    <a:pt x="909" y="254"/>
                  </a:lnTo>
                  <a:lnTo>
                    <a:pt x="905" y="265"/>
                  </a:lnTo>
                  <a:lnTo>
                    <a:pt x="899" y="275"/>
                  </a:lnTo>
                  <a:lnTo>
                    <a:pt x="892" y="285"/>
                  </a:lnTo>
                  <a:lnTo>
                    <a:pt x="885" y="295"/>
                  </a:lnTo>
                  <a:lnTo>
                    <a:pt x="875" y="305"/>
                  </a:lnTo>
                  <a:lnTo>
                    <a:pt x="866" y="315"/>
                  </a:lnTo>
                  <a:lnTo>
                    <a:pt x="854" y="325"/>
                  </a:lnTo>
                  <a:lnTo>
                    <a:pt x="842" y="333"/>
                  </a:lnTo>
                  <a:lnTo>
                    <a:pt x="830" y="343"/>
                  </a:lnTo>
                  <a:lnTo>
                    <a:pt x="815" y="351"/>
                  </a:lnTo>
                  <a:lnTo>
                    <a:pt x="800" y="360"/>
                  </a:lnTo>
                  <a:lnTo>
                    <a:pt x="784" y="368"/>
                  </a:lnTo>
                  <a:lnTo>
                    <a:pt x="766" y="376"/>
                  </a:lnTo>
                  <a:lnTo>
                    <a:pt x="748" y="383"/>
                  </a:lnTo>
                  <a:lnTo>
                    <a:pt x="730" y="390"/>
                  </a:lnTo>
                  <a:lnTo>
                    <a:pt x="709" y="397"/>
                  </a:lnTo>
                  <a:lnTo>
                    <a:pt x="690" y="403"/>
                  </a:lnTo>
                  <a:lnTo>
                    <a:pt x="670" y="409"/>
                  </a:lnTo>
                  <a:lnTo>
                    <a:pt x="650" y="413"/>
                  </a:lnTo>
                  <a:lnTo>
                    <a:pt x="629" y="417"/>
                  </a:lnTo>
                  <a:lnTo>
                    <a:pt x="586" y="424"/>
                  </a:lnTo>
                  <a:lnTo>
                    <a:pt x="541" y="430"/>
                  </a:lnTo>
                  <a:lnTo>
                    <a:pt x="498" y="433"/>
                  </a:lnTo>
                  <a:lnTo>
                    <a:pt x="452" y="434"/>
                  </a:lnTo>
                  <a:lnTo>
                    <a:pt x="407" y="433"/>
                  </a:lnTo>
                  <a:lnTo>
                    <a:pt x="364" y="430"/>
                  </a:lnTo>
                  <a:lnTo>
                    <a:pt x="320" y="424"/>
                  </a:lnTo>
                  <a:lnTo>
                    <a:pt x="278" y="417"/>
                  </a:lnTo>
                  <a:lnTo>
                    <a:pt x="258" y="413"/>
                  </a:lnTo>
                  <a:lnTo>
                    <a:pt x="236" y="409"/>
                  </a:lnTo>
                  <a:lnTo>
                    <a:pt x="217" y="403"/>
                  </a:lnTo>
                  <a:lnTo>
                    <a:pt x="198" y="397"/>
                  </a:lnTo>
                  <a:lnTo>
                    <a:pt x="179" y="390"/>
                  </a:lnTo>
                  <a:lnTo>
                    <a:pt x="161" y="383"/>
                  </a:lnTo>
                  <a:lnTo>
                    <a:pt x="143" y="376"/>
                  </a:lnTo>
                  <a:lnTo>
                    <a:pt x="126" y="368"/>
                  </a:lnTo>
                  <a:lnTo>
                    <a:pt x="110" y="360"/>
                  </a:lnTo>
                  <a:lnTo>
                    <a:pt x="95" y="351"/>
                  </a:lnTo>
                  <a:lnTo>
                    <a:pt x="81" y="343"/>
                  </a:lnTo>
                  <a:lnTo>
                    <a:pt x="68" y="333"/>
                  </a:lnTo>
                  <a:lnTo>
                    <a:pt x="58" y="325"/>
                  </a:lnTo>
                  <a:lnTo>
                    <a:pt x="47" y="315"/>
                  </a:lnTo>
                  <a:lnTo>
                    <a:pt x="37" y="305"/>
                  </a:lnTo>
                  <a:lnTo>
                    <a:pt x="29" y="295"/>
                  </a:lnTo>
                  <a:lnTo>
                    <a:pt x="22" y="285"/>
                  </a:lnTo>
                  <a:lnTo>
                    <a:pt x="15" y="275"/>
                  </a:lnTo>
                  <a:lnTo>
                    <a:pt x="11" y="265"/>
                  </a:lnTo>
                  <a:lnTo>
                    <a:pt x="7" y="254"/>
                  </a:lnTo>
                  <a:lnTo>
                    <a:pt x="3" y="244"/>
                  </a:lnTo>
                  <a:lnTo>
                    <a:pt x="1" y="234"/>
                  </a:lnTo>
                  <a:lnTo>
                    <a:pt x="0" y="224"/>
                  </a:lnTo>
                  <a:lnTo>
                    <a:pt x="1" y="213"/>
                  </a:lnTo>
                  <a:lnTo>
                    <a:pt x="2" y="202"/>
                  </a:lnTo>
                  <a:lnTo>
                    <a:pt x="5" y="192"/>
                  </a:lnTo>
                  <a:lnTo>
                    <a:pt x="8" y="182"/>
                  </a:lnTo>
                  <a:lnTo>
                    <a:pt x="12" y="172"/>
                  </a:lnTo>
                  <a:lnTo>
                    <a:pt x="17" y="162"/>
                  </a:lnTo>
                  <a:lnTo>
                    <a:pt x="24" y="151"/>
                  </a:lnTo>
                  <a:lnTo>
                    <a:pt x="31" y="142"/>
                  </a:lnTo>
                  <a:lnTo>
                    <a:pt x="40" y="131"/>
                  </a:lnTo>
                  <a:lnTo>
                    <a:pt x="49" y="122"/>
                  </a:lnTo>
                  <a:lnTo>
                    <a:pt x="60" y="113"/>
                  </a:lnTo>
                  <a:lnTo>
                    <a:pt x="72" y="104"/>
                  </a:lnTo>
                  <a:lnTo>
                    <a:pt x="84" y="94"/>
                  </a:lnTo>
                  <a:lnTo>
                    <a:pt x="97" y="86"/>
                  </a:lnTo>
                  <a:lnTo>
                    <a:pt x="112" y="77"/>
                  </a:lnTo>
                  <a:lnTo>
                    <a:pt x="128" y="69"/>
                  </a:lnTo>
                  <a:lnTo>
                    <a:pt x="145" y="61"/>
                  </a:lnTo>
                  <a:close/>
                  <a:moveTo>
                    <a:pt x="276" y="124"/>
                  </a:moveTo>
                  <a:lnTo>
                    <a:pt x="256" y="133"/>
                  </a:lnTo>
                  <a:lnTo>
                    <a:pt x="241" y="143"/>
                  </a:lnTo>
                  <a:lnTo>
                    <a:pt x="227" y="154"/>
                  </a:lnTo>
                  <a:lnTo>
                    <a:pt x="216" y="165"/>
                  </a:lnTo>
                  <a:lnTo>
                    <a:pt x="207" y="176"/>
                  </a:lnTo>
                  <a:lnTo>
                    <a:pt x="200" y="188"/>
                  </a:lnTo>
                  <a:lnTo>
                    <a:pt x="198" y="194"/>
                  </a:lnTo>
                  <a:lnTo>
                    <a:pt x="196" y="199"/>
                  </a:lnTo>
                  <a:lnTo>
                    <a:pt x="195" y="206"/>
                  </a:lnTo>
                  <a:lnTo>
                    <a:pt x="194" y="212"/>
                  </a:lnTo>
                  <a:lnTo>
                    <a:pt x="194" y="217"/>
                  </a:lnTo>
                  <a:lnTo>
                    <a:pt x="195" y="224"/>
                  </a:lnTo>
                  <a:lnTo>
                    <a:pt x="196" y="229"/>
                  </a:lnTo>
                  <a:lnTo>
                    <a:pt x="198" y="235"/>
                  </a:lnTo>
                  <a:lnTo>
                    <a:pt x="203" y="247"/>
                  </a:lnTo>
                  <a:lnTo>
                    <a:pt x="211" y="259"/>
                  </a:lnTo>
                  <a:lnTo>
                    <a:pt x="221" y="269"/>
                  </a:lnTo>
                  <a:lnTo>
                    <a:pt x="234" y="280"/>
                  </a:lnTo>
                  <a:lnTo>
                    <a:pt x="249" y="291"/>
                  </a:lnTo>
                  <a:lnTo>
                    <a:pt x="267" y="300"/>
                  </a:lnTo>
                  <a:lnTo>
                    <a:pt x="287" y="309"/>
                  </a:lnTo>
                  <a:lnTo>
                    <a:pt x="309" y="316"/>
                  </a:lnTo>
                  <a:lnTo>
                    <a:pt x="331" y="322"/>
                  </a:lnTo>
                  <a:lnTo>
                    <a:pt x="354" y="328"/>
                  </a:lnTo>
                  <a:lnTo>
                    <a:pt x="378" y="332"/>
                  </a:lnTo>
                  <a:lnTo>
                    <a:pt x="403" y="335"/>
                  </a:lnTo>
                  <a:lnTo>
                    <a:pt x="428" y="337"/>
                  </a:lnTo>
                  <a:lnTo>
                    <a:pt x="453" y="337"/>
                  </a:lnTo>
                  <a:lnTo>
                    <a:pt x="479" y="337"/>
                  </a:lnTo>
                  <a:lnTo>
                    <a:pt x="504" y="335"/>
                  </a:lnTo>
                  <a:lnTo>
                    <a:pt x="530" y="332"/>
                  </a:lnTo>
                  <a:lnTo>
                    <a:pt x="554" y="328"/>
                  </a:lnTo>
                  <a:lnTo>
                    <a:pt x="578" y="322"/>
                  </a:lnTo>
                  <a:lnTo>
                    <a:pt x="600" y="316"/>
                  </a:lnTo>
                  <a:lnTo>
                    <a:pt x="622" y="309"/>
                  </a:lnTo>
                  <a:lnTo>
                    <a:pt x="642" y="300"/>
                  </a:lnTo>
                  <a:lnTo>
                    <a:pt x="660" y="291"/>
                  </a:lnTo>
                  <a:lnTo>
                    <a:pt x="676" y="280"/>
                  </a:lnTo>
                  <a:lnTo>
                    <a:pt x="690" y="269"/>
                  </a:lnTo>
                  <a:lnTo>
                    <a:pt x="701" y="259"/>
                  </a:lnTo>
                  <a:lnTo>
                    <a:pt x="709" y="247"/>
                  </a:lnTo>
                  <a:lnTo>
                    <a:pt x="716" y="235"/>
                  </a:lnTo>
                  <a:lnTo>
                    <a:pt x="718" y="229"/>
                  </a:lnTo>
                  <a:lnTo>
                    <a:pt x="719" y="224"/>
                  </a:lnTo>
                  <a:lnTo>
                    <a:pt x="720" y="217"/>
                  </a:lnTo>
                  <a:lnTo>
                    <a:pt x="720" y="212"/>
                  </a:lnTo>
                  <a:lnTo>
                    <a:pt x="719" y="199"/>
                  </a:lnTo>
                  <a:lnTo>
                    <a:pt x="716" y="188"/>
                  </a:lnTo>
                  <a:lnTo>
                    <a:pt x="710" y="176"/>
                  </a:lnTo>
                  <a:lnTo>
                    <a:pt x="702" y="165"/>
                  </a:lnTo>
                  <a:lnTo>
                    <a:pt x="691" y="154"/>
                  </a:lnTo>
                  <a:lnTo>
                    <a:pt x="677" y="143"/>
                  </a:lnTo>
                  <a:lnTo>
                    <a:pt x="663" y="133"/>
                  </a:lnTo>
                  <a:lnTo>
                    <a:pt x="645" y="124"/>
                  </a:lnTo>
                  <a:lnTo>
                    <a:pt x="625" y="115"/>
                  </a:lnTo>
                  <a:lnTo>
                    <a:pt x="604" y="108"/>
                  </a:lnTo>
                  <a:lnTo>
                    <a:pt x="582" y="103"/>
                  </a:lnTo>
                  <a:lnTo>
                    <a:pt x="559" y="97"/>
                  </a:lnTo>
                  <a:lnTo>
                    <a:pt x="535" y="93"/>
                  </a:lnTo>
                  <a:lnTo>
                    <a:pt x="511" y="90"/>
                  </a:lnTo>
                  <a:lnTo>
                    <a:pt x="486" y="89"/>
                  </a:lnTo>
                  <a:lnTo>
                    <a:pt x="461" y="88"/>
                  </a:lnTo>
                  <a:lnTo>
                    <a:pt x="436" y="89"/>
                  </a:lnTo>
                  <a:lnTo>
                    <a:pt x="412" y="90"/>
                  </a:lnTo>
                  <a:lnTo>
                    <a:pt x="386" y="93"/>
                  </a:lnTo>
                  <a:lnTo>
                    <a:pt x="363" y="97"/>
                  </a:lnTo>
                  <a:lnTo>
                    <a:pt x="339" y="103"/>
                  </a:lnTo>
                  <a:lnTo>
                    <a:pt x="317" y="108"/>
                  </a:lnTo>
                  <a:lnTo>
                    <a:pt x="296" y="115"/>
                  </a:lnTo>
                  <a:lnTo>
                    <a:pt x="276" y="124"/>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5" name="Freeform 68"/>
            <p:cNvSpPr>
              <a:spLocks/>
            </p:cNvSpPr>
            <p:nvPr/>
          </p:nvSpPr>
          <p:spPr bwMode="auto">
            <a:xfrm>
              <a:off x="2117" y="1722"/>
              <a:ext cx="29" cy="13"/>
            </a:xfrm>
            <a:custGeom>
              <a:avLst/>
              <a:gdLst>
                <a:gd name="T0" fmla="*/ 133 w 721"/>
                <a:gd name="T1" fmla="*/ 0 h 330"/>
                <a:gd name="T2" fmla="*/ 721 w 721"/>
                <a:gd name="T3" fmla="*/ 267 h 330"/>
                <a:gd name="T4" fmla="*/ 588 w 721"/>
                <a:gd name="T5" fmla="*/ 330 h 330"/>
                <a:gd name="T6" fmla="*/ 0 w 721"/>
                <a:gd name="T7" fmla="*/ 61 h 330"/>
                <a:gd name="T8" fmla="*/ 133 w 721"/>
                <a:gd name="T9" fmla="*/ 0 h 330"/>
                <a:gd name="T10" fmla="*/ 0 60000 65536"/>
                <a:gd name="T11" fmla="*/ 0 60000 65536"/>
                <a:gd name="T12" fmla="*/ 0 60000 65536"/>
                <a:gd name="T13" fmla="*/ 0 60000 65536"/>
                <a:gd name="T14" fmla="*/ 0 60000 65536"/>
                <a:gd name="T15" fmla="*/ 0 w 721"/>
                <a:gd name="T16" fmla="*/ 0 h 330"/>
                <a:gd name="T17" fmla="*/ 721 w 721"/>
                <a:gd name="T18" fmla="*/ 330 h 330"/>
              </a:gdLst>
              <a:ahLst/>
              <a:cxnLst>
                <a:cxn ang="T10">
                  <a:pos x="T0" y="T1"/>
                </a:cxn>
                <a:cxn ang="T11">
                  <a:pos x="T2" y="T3"/>
                </a:cxn>
                <a:cxn ang="T12">
                  <a:pos x="T4" y="T5"/>
                </a:cxn>
                <a:cxn ang="T13">
                  <a:pos x="T6" y="T7"/>
                </a:cxn>
                <a:cxn ang="T14">
                  <a:pos x="T8" y="T9"/>
                </a:cxn>
              </a:cxnLst>
              <a:rect l="T15" t="T16" r="T17" b="T18"/>
              <a:pathLst>
                <a:path w="721" h="330">
                  <a:moveTo>
                    <a:pt x="133" y="0"/>
                  </a:moveTo>
                  <a:lnTo>
                    <a:pt x="721" y="267"/>
                  </a:lnTo>
                  <a:lnTo>
                    <a:pt x="588" y="330"/>
                  </a:lnTo>
                  <a:lnTo>
                    <a:pt x="0" y="61"/>
                  </a:lnTo>
                  <a:lnTo>
                    <a:pt x="133"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6" name="Freeform 69"/>
            <p:cNvSpPr>
              <a:spLocks noEditPoints="1"/>
            </p:cNvSpPr>
            <p:nvPr/>
          </p:nvSpPr>
          <p:spPr bwMode="auto">
            <a:xfrm>
              <a:off x="2136" y="1711"/>
              <a:ext cx="35" cy="15"/>
            </a:xfrm>
            <a:custGeom>
              <a:avLst/>
              <a:gdLst>
                <a:gd name="T0" fmla="*/ 188 w 873"/>
                <a:gd name="T1" fmla="*/ 31 h 393"/>
                <a:gd name="T2" fmla="*/ 300 w 873"/>
                <a:gd name="T3" fmla="*/ 8 h 393"/>
                <a:gd name="T4" fmla="*/ 421 w 873"/>
                <a:gd name="T5" fmla="*/ 0 h 393"/>
                <a:gd name="T6" fmla="*/ 545 w 873"/>
                <a:gd name="T7" fmla="*/ 8 h 393"/>
                <a:gd name="T8" fmla="*/ 661 w 873"/>
                <a:gd name="T9" fmla="*/ 31 h 393"/>
                <a:gd name="T10" fmla="*/ 746 w 873"/>
                <a:gd name="T11" fmla="*/ 63 h 393"/>
                <a:gd name="T12" fmla="*/ 789 w 873"/>
                <a:gd name="T13" fmla="*/ 86 h 393"/>
                <a:gd name="T14" fmla="*/ 823 w 873"/>
                <a:gd name="T15" fmla="*/ 111 h 393"/>
                <a:gd name="T16" fmla="*/ 849 w 873"/>
                <a:gd name="T17" fmla="*/ 137 h 393"/>
                <a:gd name="T18" fmla="*/ 865 w 873"/>
                <a:gd name="T19" fmla="*/ 165 h 393"/>
                <a:gd name="T20" fmla="*/ 873 w 873"/>
                <a:gd name="T21" fmla="*/ 194 h 393"/>
                <a:gd name="T22" fmla="*/ 871 w 873"/>
                <a:gd name="T23" fmla="*/ 221 h 393"/>
                <a:gd name="T24" fmla="*/ 862 w 873"/>
                <a:gd name="T25" fmla="*/ 250 h 393"/>
                <a:gd name="T26" fmla="*/ 841 w 873"/>
                <a:gd name="T27" fmla="*/ 277 h 393"/>
                <a:gd name="T28" fmla="*/ 813 w 873"/>
                <a:gd name="T29" fmla="*/ 302 h 393"/>
                <a:gd name="T30" fmla="*/ 775 w 873"/>
                <a:gd name="T31" fmla="*/ 327 h 393"/>
                <a:gd name="T32" fmla="*/ 728 w 873"/>
                <a:gd name="T33" fmla="*/ 348 h 393"/>
                <a:gd name="T34" fmla="*/ 656 w 873"/>
                <a:gd name="T35" fmla="*/ 370 h 393"/>
                <a:gd name="T36" fmla="*/ 536 w 873"/>
                <a:gd name="T37" fmla="*/ 389 h 393"/>
                <a:gd name="T38" fmla="*/ 410 w 873"/>
                <a:gd name="T39" fmla="*/ 392 h 393"/>
                <a:gd name="T40" fmla="*/ 284 w 873"/>
                <a:gd name="T41" fmla="*/ 379 h 393"/>
                <a:gd name="T42" fmla="*/ 188 w 873"/>
                <a:gd name="T43" fmla="*/ 354 h 393"/>
                <a:gd name="T44" fmla="*/ 135 w 873"/>
                <a:gd name="T45" fmla="*/ 334 h 393"/>
                <a:gd name="T46" fmla="*/ 91 w 873"/>
                <a:gd name="T47" fmla="*/ 311 h 393"/>
                <a:gd name="T48" fmla="*/ 55 w 873"/>
                <a:gd name="T49" fmla="*/ 285 h 393"/>
                <a:gd name="T50" fmla="*/ 28 w 873"/>
                <a:gd name="T51" fmla="*/ 259 h 393"/>
                <a:gd name="T52" fmla="*/ 10 w 873"/>
                <a:gd name="T53" fmla="*/ 231 h 393"/>
                <a:gd name="T54" fmla="*/ 2 w 873"/>
                <a:gd name="T55" fmla="*/ 203 h 393"/>
                <a:gd name="T56" fmla="*/ 2 w 873"/>
                <a:gd name="T57" fmla="*/ 175 h 393"/>
                <a:gd name="T58" fmla="*/ 11 w 873"/>
                <a:gd name="T59" fmla="*/ 147 h 393"/>
                <a:gd name="T60" fmla="*/ 29 w 873"/>
                <a:gd name="T61" fmla="*/ 119 h 393"/>
                <a:gd name="T62" fmla="*/ 57 w 873"/>
                <a:gd name="T63" fmla="*/ 94 h 393"/>
                <a:gd name="T64" fmla="*/ 93 w 873"/>
                <a:gd name="T65" fmla="*/ 71 h 393"/>
                <a:gd name="T66" fmla="*/ 253 w 873"/>
                <a:gd name="T67" fmla="*/ 113 h 393"/>
                <a:gd name="T68" fmla="*/ 210 w 873"/>
                <a:gd name="T69" fmla="*/ 140 h 393"/>
                <a:gd name="T70" fmla="*/ 188 w 873"/>
                <a:gd name="T71" fmla="*/ 170 h 393"/>
                <a:gd name="T72" fmla="*/ 186 w 873"/>
                <a:gd name="T73" fmla="*/ 203 h 393"/>
                <a:gd name="T74" fmla="*/ 206 w 873"/>
                <a:gd name="T75" fmla="*/ 234 h 393"/>
                <a:gd name="T76" fmla="*/ 245 w 873"/>
                <a:gd name="T77" fmla="*/ 264 h 393"/>
                <a:gd name="T78" fmla="*/ 303 w 873"/>
                <a:gd name="T79" fmla="*/ 287 h 393"/>
                <a:gd name="T80" fmla="*/ 371 w 873"/>
                <a:gd name="T81" fmla="*/ 301 h 393"/>
                <a:gd name="T82" fmla="*/ 444 w 873"/>
                <a:gd name="T83" fmla="*/ 306 h 393"/>
                <a:gd name="T84" fmla="*/ 515 w 873"/>
                <a:gd name="T85" fmla="*/ 301 h 393"/>
                <a:gd name="T86" fmla="*/ 581 w 873"/>
                <a:gd name="T87" fmla="*/ 287 h 393"/>
                <a:gd name="T88" fmla="*/ 636 w 873"/>
                <a:gd name="T89" fmla="*/ 264 h 393"/>
                <a:gd name="T90" fmla="*/ 671 w 873"/>
                <a:gd name="T91" fmla="*/ 234 h 393"/>
                <a:gd name="T92" fmla="*/ 685 w 873"/>
                <a:gd name="T93" fmla="*/ 203 h 393"/>
                <a:gd name="T94" fmla="*/ 679 w 873"/>
                <a:gd name="T95" fmla="*/ 170 h 393"/>
                <a:gd name="T96" fmla="*/ 651 w 873"/>
                <a:gd name="T97" fmla="*/ 140 h 393"/>
                <a:gd name="T98" fmla="*/ 604 w 873"/>
                <a:gd name="T99" fmla="*/ 113 h 393"/>
                <a:gd name="T100" fmla="*/ 543 w 873"/>
                <a:gd name="T101" fmla="*/ 93 h 393"/>
                <a:gd name="T102" fmla="*/ 474 w 873"/>
                <a:gd name="T103" fmla="*/ 82 h 393"/>
                <a:gd name="T104" fmla="*/ 402 w 873"/>
                <a:gd name="T105" fmla="*/ 81 h 393"/>
                <a:gd name="T106" fmla="*/ 333 w 873"/>
                <a:gd name="T107" fmla="*/ 89 h 393"/>
                <a:gd name="T108" fmla="*/ 272 w 873"/>
                <a:gd name="T109" fmla="*/ 106 h 3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3"/>
                <a:gd name="T166" fmla="*/ 0 h 393"/>
                <a:gd name="T167" fmla="*/ 873 w 873"/>
                <a:gd name="T168" fmla="*/ 393 h 3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3" h="393">
                  <a:moveTo>
                    <a:pt x="122" y="56"/>
                  </a:moveTo>
                  <a:lnTo>
                    <a:pt x="154" y="43"/>
                  </a:lnTo>
                  <a:lnTo>
                    <a:pt x="188" y="31"/>
                  </a:lnTo>
                  <a:lnTo>
                    <a:pt x="224" y="22"/>
                  </a:lnTo>
                  <a:lnTo>
                    <a:pt x="261" y="14"/>
                  </a:lnTo>
                  <a:lnTo>
                    <a:pt x="300" y="8"/>
                  </a:lnTo>
                  <a:lnTo>
                    <a:pt x="340" y="4"/>
                  </a:lnTo>
                  <a:lnTo>
                    <a:pt x="381" y="2"/>
                  </a:lnTo>
                  <a:lnTo>
                    <a:pt x="421" y="0"/>
                  </a:lnTo>
                  <a:lnTo>
                    <a:pt x="463" y="2"/>
                  </a:lnTo>
                  <a:lnTo>
                    <a:pt x="503" y="4"/>
                  </a:lnTo>
                  <a:lnTo>
                    <a:pt x="545" y="8"/>
                  </a:lnTo>
                  <a:lnTo>
                    <a:pt x="584" y="14"/>
                  </a:lnTo>
                  <a:lnTo>
                    <a:pt x="623" y="22"/>
                  </a:lnTo>
                  <a:lnTo>
                    <a:pt x="661" y="31"/>
                  </a:lnTo>
                  <a:lnTo>
                    <a:pt x="696" y="43"/>
                  </a:lnTo>
                  <a:lnTo>
                    <a:pt x="730" y="56"/>
                  </a:lnTo>
                  <a:lnTo>
                    <a:pt x="746" y="63"/>
                  </a:lnTo>
                  <a:lnTo>
                    <a:pt x="762" y="71"/>
                  </a:lnTo>
                  <a:lnTo>
                    <a:pt x="775" y="78"/>
                  </a:lnTo>
                  <a:lnTo>
                    <a:pt x="789" y="86"/>
                  </a:lnTo>
                  <a:lnTo>
                    <a:pt x="801" y="94"/>
                  </a:lnTo>
                  <a:lnTo>
                    <a:pt x="813" y="102"/>
                  </a:lnTo>
                  <a:lnTo>
                    <a:pt x="823" y="111"/>
                  </a:lnTo>
                  <a:lnTo>
                    <a:pt x="833" y="119"/>
                  </a:lnTo>
                  <a:lnTo>
                    <a:pt x="841" y="129"/>
                  </a:lnTo>
                  <a:lnTo>
                    <a:pt x="849" y="137"/>
                  </a:lnTo>
                  <a:lnTo>
                    <a:pt x="855" y="147"/>
                  </a:lnTo>
                  <a:lnTo>
                    <a:pt x="861" y="156"/>
                  </a:lnTo>
                  <a:lnTo>
                    <a:pt x="865" y="165"/>
                  </a:lnTo>
                  <a:lnTo>
                    <a:pt x="869" y="175"/>
                  </a:lnTo>
                  <a:lnTo>
                    <a:pt x="871" y="184"/>
                  </a:lnTo>
                  <a:lnTo>
                    <a:pt x="873" y="194"/>
                  </a:lnTo>
                  <a:lnTo>
                    <a:pt x="873" y="203"/>
                  </a:lnTo>
                  <a:lnTo>
                    <a:pt x="873" y="212"/>
                  </a:lnTo>
                  <a:lnTo>
                    <a:pt x="871" y="221"/>
                  </a:lnTo>
                  <a:lnTo>
                    <a:pt x="869" y="231"/>
                  </a:lnTo>
                  <a:lnTo>
                    <a:pt x="866" y="241"/>
                  </a:lnTo>
                  <a:lnTo>
                    <a:pt x="862" y="250"/>
                  </a:lnTo>
                  <a:lnTo>
                    <a:pt x="855" y="259"/>
                  </a:lnTo>
                  <a:lnTo>
                    <a:pt x="849" y="268"/>
                  </a:lnTo>
                  <a:lnTo>
                    <a:pt x="841" y="277"/>
                  </a:lnTo>
                  <a:lnTo>
                    <a:pt x="833" y="285"/>
                  </a:lnTo>
                  <a:lnTo>
                    <a:pt x="823" y="294"/>
                  </a:lnTo>
                  <a:lnTo>
                    <a:pt x="813" y="302"/>
                  </a:lnTo>
                  <a:lnTo>
                    <a:pt x="801" y="311"/>
                  </a:lnTo>
                  <a:lnTo>
                    <a:pt x="788" y="318"/>
                  </a:lnTo>
                  <a:lnTo>
                    <a:pt x="775" y="327"/>
                  </a:lnTo>
                  <a:lnTo>
                    <a:pt x="761" y="334"/>
                  </a:lnTo>
                  <a:lnTo>
                    <a:pt x="745" y="340"/>
                  </a:lnTo>
                  <a:lnTo>
                    <a:pt x="728" y="348"/>
                  </a:lnTo>
                  <a:lnTo>
                    <a:pt x="711" y="354"/>
                  </a:lnTo>
                  <a:lnTo>
                    <a:pt x="694" y="359"/>
                  </a:lnTo>
                  <a:lnTo>
                    <a:pt x="656" y="370"/>
                  </a:lnTo>
                  <a:lnTo>
                    <a:pt x="618" y="379"/>
                  </a:lnTo>
                  <a:lnTo>
                    <a:pt x="578" y="385"/>
                  </a:lnTo>
                  <a:lnTo>
                    <a:pt x="536" y="389"/>
                  </a:lnTo>
                  <a:lnTo>
                    <a:pt x="495" y="392"/>
                  </a:lnTo>
                  <a:lnTo>
                    <a:pt x="452" y="393"/>
                  </a:lnTo>
                  <a:lnTo>
                    <a:pt x="410" y="392"/>
                  </a:lnTo>
                  <a:lnTo>
                    <a:pt x="367" y="389"/>
                  </a:lnTo>
                  <a:lnTo>
                    <a:pt x="326" y="385"/>
                  </a:lnTo>
                  <a:lnTo>
                    <a:pt x="284" y="379"/>
                  </a:lnTo>
                  <a:lnTo>
                    <a:pt x="245" y="370"/>
                  </a:lnTo>
                  <a:lnTo>
                    <a:pt x="207" y="359"/>
                  </a:lnTo>
                  <a:lnTo>
                    <a:pt x="188" y="354"/>
                  </a:lnTo>
                  <a:lnTo>
                    <a:pt x="169" y="348"/>
                  </a:lnTo>
                  <a:lnTo>
                    <a:pt x="152" y="340"/>
                  </a:lnTo>
                  <a:lnTo>
                    <a:pt x="135" y="334"/>
                  </a:lnTo>
                  <a:lnTo>
                    <a:pt x="120" y="327"/>
                  </a:lnTo>
                  <a:lnTo>
                    <a:pt x="105" y="318"/>
                  </a:lnTo>
                  <a:lnTo>
                    <a:pt x="91" y="311"/>
                  </a:lnTo>
                  <a:lnTo>
                    <a:pt x="77" y="302"/>
                  </a:lnTo>
                  <a:lnTo>
                    <a:pt x="65" y="294"/>
                  </a:lnTo>
                  <a:lnTo>
                    <a:pt x="55" y="285"/>
                  </a:lnTo>
                  <a:lnTo>
                    <a:pt x="45" y="277"/>
                  </a:lnTo>
                  <a:lnTo>
                    <a:pt x="36" y="268"/>
                  </a:lnTo>
                  <a:lnTo>
                    <a:pt x="28" y="259"/>
                  </a:lnTo>
                  <a:lnTo>
                    <a:pt x="21" y="250"/>
                  </a:lnTo>
                  <a:lnTo>
                    <a:pt x="15" y="241"/>
                  </a:lnTo>
                  <a:lnTo>
                    <a:pt x="10" y="231"/>
                  </a:lnTo>
                  <a:lnTo>
                    <a:pt x="7" y="221"/>
                  </a:lnTo>
                  <a:lnTo>
                    <a:pt x="4" y="212"/>
                  </a:lnTo>
                  <a:lnTo>
                    <a:pt x="2" y="203"/>
                  </a:lnTo>
                  <a:lnTo>
                    <a:pt x="0" y="194"/>
                  </a:lnTo>
                  <a:lnTo>
                    <a:pt x="0" y="184"/>
                  </a:lnTo>
                  <a:lnTo>
                    <a:pt x="2" y="175"/>
                  </a:lnTo>
                  <a:lnTo>
                    <a:pt x="4" y="165"/>
                  </a:lnTo>
                  <a:lnTo>
                    <a:pt x="7" y="156"/>
                  </a:lnTo>
                  <a:lnTo>
                    <a:pt x="11" y="147"/>
                  </a:lnTo>
                  <a:lnTo>
                    <a:pt x="16" y="137"/>
                  </a:lnTo>
                  <a:lnTo>
                    <a:pt x="23" y="129"/>
                  </a:lnTo>
                  <a:lnTo>
                    <a:pt x="29" y="119"/>
                  </a:lnTo>
                  <a:lnTo>
                    <a:pt x="38" y="111"/>
                  </a:lnTo>
                  <a:lnTo>
                    <a:pt x="46" y="102"/>
                  </a:lnTo>
                  <a:lnTo>
                    <a:pt x="57" y="94"/>
                  </a:lnTo>
                  <a:lnTo>
                    <a:pt x="67" y="86"/>
                  </a:lnTo>
                  <a:lnTo>
                    <a:pt x="80" y="78"/>
                  </a:lnTo>
                  <a:lnTo>
                    <a:pt x="93" y="71"/>
                  </a:lnTo>
                  <a:lnTo>
                    <a:pt x="107" y="63"/>
                  </a:lnTo>
                  <a:lnTo>
                    <a:pt x="122" y="56"/>
                  </a:lnTo>
                  <a:close/>
                  <a:moveTo>
                    <a:pt x="253" y="113"/>
                  </a:moveTo>
                  <a:lnTo>
                    <a:pt x="236" y="122"/>
                  </a:lnTo>
                  <a:lnTo>
                    <a:pt x="222" y="130"/>
                  </a:lnTo>
                  <a:lnTo>
                    <a:pt x="210" y="140"/>
                  </a:lnTo>
                  <a:lnTo>
                    <a:pt x="200" y="150"/>
                  </a:lnTo>
                  <a:lnTo>
                    <a:pt x="193" y="160"/>
                  </a:lnTo>
                  <a:lnTo>
                    <a:pt x="188" y="170"/>
                  </a:lnTo>
                  <a:lnTo>
                    <a:pt x="185" y="181"/>
                  </a:lnTo>
                  <a:lnTo>
                    <a:pt x="184" y="192"/>
                  </a:lnTo>
                  <a:lnTo>
                    <a:pt x="186" y="203"/>
                  </a:lnTo>
                  <a:lnTo>
                    <a:pt x="191" y="214"/>
                  </a:lnTo>
                  <a:lnTo>
                    <a:pt x="196" y="225"/>
                  </a:lnTo>
                  <a:lnTo>
                    <a:pt x="206" y="234"/>
                  </a:lnTo>
                  <a:lnTo>
                    <a:pt x="216" y="245"/>
                  </a:lnTo>
                  <a:lnTo>
                    <a:pt x="229" y="254"/>
                  </a:lnTo>
                  <a:lnTo>
                    <a:pt x="245" y="264"/>
                  </a:lnTo>
                  <a:lnTo>
                    <a:pt x="263" y="272"/>
                  </a:lnTo>
                  <a:lnTo>
                    <a:pt x="282" y="280"/>
                  </a:lnTo>
                  <a:lnTo>
                    <a:pt x="303" y="287"/>
                  </a:lnTo>
                  <a:lnTo>
                    <a:pt x="325" y="293"/>
                  </a:lnTo>
                  <a:lnTo>
                    <a:pt x="348" y="298"/>
                  </a:lnTo>
                  <a:lnTo>
                    <a:pt x="371" y="301"/>
                  </a:lnTo>
                  <a:lnTo>
                    <a:pt x="395" y="304"/>
                  </a:lnTo>
                  <a:lnTo>
                    <a:pt x="419" y="305"/>
                  </a:lnTo>
                  <a:lnTo>
                    <a:pt x="444" y="306"/>
                  </a:lnTo>
                  <a:lnTo>
                    <a:pt x="468" y="305"/>
                  </a:lnTo>
                  <a:lnTo>
                    <a:pt x="492" y="304"/>
                  </a:lnTo>
                  <a:lnTo>
                    <a:pt x="515" y="301"/>
                  </a:lnTo>
                  <a:lnTo>
                    <a:pt x="538" y="298"/>
                  </a:lnTo>
                  <a:lnTo>
                    <a:pt x="560" y="293"/>
                  </a:lnTo>
                  <a:lnTo>
                    <a:pt x="581" y="287"/>
                  </a:lnTo>
                  <a:lnTo>
                    <a:pt x="601" y="280"/>
                  </a:lnTo>
                  <a:lnTo>
                    <a:pt x="619" y="272"/>
                  </a:lnTo>
                  <a:lnTo>
                    <a:pt x="636" y="264"/>
                  </a:lnTo>
                  <a:lnTo>
                    <a:pt x="650" y="254"/>
                  </a:lnTo>
                  <a:lnTo>
                    <a:pt x="662" y="245"/>
                  </a:lnTo>
                  <a:lnTo>
                    <a:pt x="671" y="234"/>
                  </a:lnTo>
                  <a:lnTo>
                    <a:pt x="678" y="225"/>
                  </a:lnTo>
                  <a:lnTo>
                    <a:pt x="683" y="214"/>
                  </a:lnTo>
                  <a:lnTo>
                    <a:pt x="685" y="203"/>
                  </a:lnTo>
                  <a:lnTo>
                    <a:pt x="685" y="192"/>
                  </a:lnTo>
                  <a:lnTo>
                    <a:pt x="683" y="181"/>
                  </a:lnTo>
                  <a:lnTo>
                    <a:pt x="679" y="170"/>
                  </a:lnTo>
                  <a:lnTo>
                    <a:pt x="671" y="160"/>
                  </a:lnTo>
                  <a:lnTo>
                    <a:pt x="663" y="150"/>
                  </a:lnTo>
                  <a:lnTo>
                    <a:pt x="651" y="140"/>
                  </a:lnTo>
                  <a:lnTo>
                    <a:pt x="638" y="130"/>
                  </a:lnTo>
                  <a:lnTo>
                    <a:pt x="622" y="122"/>
                  </a:lnTo>
                  <a:lnTo>
                    <a:pt x="604" y="113"/>
                  </a:lnTo>
                  <a:lnTo>
                    <a:pt x="585" y="106"/>
                  </a:lnTo>
                  <a:lnTo>
                    <a:pt x="564" y="98"/>
                  </a:lnTo>
                  <a:lnTo>
                    <a:pt x="543" y="93"/>
                  </a:lnTo>
                  <a:lnTo>
                    <a:pt x="520" y="89"/>
                  </a:lnTo>
                  <a:lnTo>
                    <a:pt x="497" y="85"/>
                  </a:lnTo>
                  <a:lnTo>
                    <a:pt x="474" y="82"/>
                  </a:lnTo>
                  <a:lnTo>
                    <a:pt x="450" y="81"/>
                  </a:lnTo>
                  <a:lnTo>
                    <a:pt x="426" y="80"/>
                  </a:lnTo>
                  <a:lnTo>
                    <a:pt x="402" y="81"/>
                  </a:lnTo>
                  <a:lnTo>
                    <a:pt x="379" y="82"/>
                  </a:lnTo>
                  <a:lnTo>
                    <a:pt x="356" y="85"/>
                  </a:lnTo>
                  <a:lnTo>
                    <a:pt x="333" y="89"/>
                  </a:lnTo>
                  <a:lnTo>
                    <a:pt x="312" y="93"/>
                  </a:lnTo>
                  <a:lnTo>
                    <a:pt x="291" y="98"/>
                  </a:lnTo>
                  <a:lnTo>
                    <a:pt x="272" y="106"/>
                  </a:lnTo>
                  <a:lnTo>
                    <a:pt x="253" y="113"/>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7" name="Freeform 70"/>
            <p:cNvSpPr>
              <a:spLocks/>
            </p:cNvSpPr>
            <p:nvPr/>
          </p:nvSpPr>
          <p:spPr bwMode="auto">
            <a:xfrm>
              <a:off x="2160" y="1703"/>
              <a:ext cx="29" cy="12"/>
            </a:xfrm>
            <a:custGeom>
              <a:avLst/>
              <a:gdLst>
                <a:gd name="T0" fmla="*/ 121 w 707"/>
                <a:gd name="T1" fmla="*/ 0 h 300"/>
                <a:gd name="T2" fmla="*/ 707 w 707"/>
                <a:gd name="T3" fmla="*/ 242 h 300"/>
                <a:gd name="T4" fmla="*/ 587 w 707"/>
                <a:gd name="T5" fmla="*/ 300 h 300"/>
                <a:gd name="T6" fmla="*/ 0 w 707"/>
                <a:gd name="T7" fmla="*/ 55 h 300"/>
                <a:gd name="T8" fmla="*/ 121 w 707"/>
                <a:gd name="T9" fmla="*/ 0 h 300"/>
                <a:gd name="T10" fmla="*/ 0 60000 65536"/>
                <a:gd name="T11" fmla="*/ 0 60000 65536"/>
                <a:gd name="T12" fmla="*/ 0 60000 65536"/>
                <a:gd name="T13" fmla="*/ 0 60000 65536"/>
                <a:gd name="T14" fmla="*/ 0 60000 65536"/>
                <a:gd name="T15" fmla="*/ 0 w 707"/>
                <a:gd name="T16" fmla="*/ 0 h 300"/>
                <a:gd name="T17" fmla="*/ 707 w 707"/>
                <a:gd name="T18" fmla="*/ 300 h 300"/>
              </a:gdLst>
              <a:ahLst/>
              <a:cxnLst>
                <a:cxn ang="T10">
                  <a:pos x="T0" y="T1"/>
                </a:cxn>
                <a:cxn ang="T11">
                  <a:pos x="T2" y="T3"/>
                </a:cxn>
                <a:cxn ang="T12">
                  <a:pos x="T4" y="T5"/>
                </a:cxn>
                <a:cxn ang="T13">
                  <a:pos x="T6" y="T7"/>
                </a:cxn>
                <a:cxn ang="T14">
                  <a:pos x="T8" y="T9"/>
                </a:cxn>
              </a:cxnLst>
              <a:rect l="T15" t="T16" r="T17" b="T18"/>
              <a:pathLst>
                <a:path w="707" h="300">
                  <a:moveTo>
                    <a:pt x="121" y="0"/>
                  </a:moveTo>
                  <a:lnTo>
                    <a:pt x="707" y="242"/>
                  </a:lnTo>
                  <a:lnTo>
                    <a:pt x="587" y="300"/>
                  </a:lnTo>
                  <a:lnTo>
                    <a:pt x="0" y="55"/>
                  </a:lnTo>
                  <a:lnTo>
                    <a:pt x="121"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8" name="Freeform 71"/>
            <p:cNvSpPr>
              <a:spLocks/>
            </p:cNvSpPr>
            <p:nvPr/>
          </p:nvSpPr>
          <p:spPr bwMode="auto">
            <a:xfrm>
              <a:off x="1655" y="1525"/>
              <a:ext cx="589" cy="27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9" name="Freeform 72"/>
            <p:cNvSpPr>
              <a:spLocks/>
            </p:cNvSpPr>
            <p:nvPr/>
          </p:nvSpPr>
          <p:spPr bwMode="auto">
            <a:xfrm>
              <a:off x="1672" y="1532"/>
              <a:ext cx="556" cy="257"/>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60" name="Freeform 73"/>
            <p:cNvSpPr>
              <a:spLocks noEditPoints="1"/>
            </p:cNvSpPr>
            <p:nvPr/>
          </p:nvSpPr>
          <p:spPr bwMode="auto">
            <a:xfrm>
              <a:off x="1761" y="1571"/>
              <a:ext cx="378" cy="174"/>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grpSp>
        <p:nvGrpSpPr>
          <p:cNvPr id="61" name="Group 78"/>
          <p:cNvGrpSpPr>
            <a:grpSpLocks/>
          </p:cNvGrpSpPr>
          <p:nvPr/>
        </p:nvGrpSpPr>
        <p:grpSpPr bwMode="auto">
          <a:xfrm>
            <a:off x="4041776" y="3346459"/>
            <a:ext cx="530225" cy="1223962"/>
            <a:chOff x="3152" y="754"/>
            <a:chExt cx="589" cy="1361"/>
          </a:xfrm>
        </p:grpSpPr>
        <p:sp>
          <p:nvSpPr>
            <p:cNvPr id="62" name="Freeform 79"/>
            <p:cNvSpPr>
              <a:spLocks/>
            </p:cNvSpPr>
            <p:nvPr/>
          </p:nvSpPr>
          <p:spPr bwMode="auto">
            <a:xfrm>
              <a:off x="3152" y="1844"/>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63" name="Freeform 80"/>
            <p:cNvSpPr>
              <a:spLocks/>
            </p:cNvSpPr>
            <p:nvPr/>
          </p:nvSpPr>
          <p:spPr bwMode="auto">
            <a:xfrm>
              <a:off x="3169" y="1851"/>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64" name="Freeform 81"/>
            <p:cNvSpPr>
              <a:spLocks/>
            </p:cNvSpPr>
            <p:nvPr/>
          </p:nvSpPr>
          <p:spPr bwMode="auto">
            <a:xfrm>
              <a:off x="3152" y="1809"/>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65" name="Freeform 82"/>
            <p:cNvSpPr>
              <a:spLocks/>
            </p:cNvSpPr>
            <p:nvPr/>
          </p:nvSpPr>
          <p:spPr bwMode="auto">
            <a:xfrm>
              <a:off x="3169" y="1817"/>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66" name="Freeform 83"/>
            <p:cNvSpPr>
              <a:spLocks/>
            </p:cNvSpPr>
            <p:nvPr/>
          </p:nvSpPr>
          <p:spPr bwMode="auto">
            <a:xfrm>
              <a:off x="3152" y="1774"/>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67" name="Freeform 84"/>
            <p:cNvSpPr>
              <a:spLocks/>
            </p:cNvSpPr>
            <p:nvPr/>
          </p:nvSpPr>
          <p:spPr bwMode="auto">
            <a:xfrm>
              <a:off x="3169" y="1781"/>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68" name="Freeform 85"/>
            <p:cNvSpPr>
              <a:spLocks/>
            </p:cNvSpPr>
            <p:nvPr/>
          </p:nvSpPr>
          <p:spPr bwMode="auto">
            <a:xfrm>
              <a:off x="3152" y="1739"/>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69" name="Freeform 86"/>
            <p:cNvSpPr>
              <a:spLocks/>
            </p:cNvSpPr>
            <p:nvPr/>
          </p:nvSpPr>
          <p:spPr bwMode="auto">
            <a:xfrm>
              <a:off x="3169" y="1747"/>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70" name="Freeform 87"/>
            <p:cNvSpPr>
              <a:spLocks/>
            </p:cNvSpPr>
            <p:nvPr/>
          </p:nvSpPr>
          <p:spPr bwMode="auto">
            <a:xfrm>
              <a:off x="3152" y="1708"/>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71" name="Freeform 88"/>
            <p:cNvSpPr>
              <a:spLocks/>
            </p:cNvSpPr>
            <p:nvPr/>
          </p:nvSpPr>
          <p:spPr bwMode="auto">
            <a:xfrm>
              <a:off x="3169" y="1715"/>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72" name="Freeform 89"/>
            <p:cNvSpPr>
              <a:spLocks/>
            </p:cNvSpPr>
            <p:nvPr/>
          </p:nvSpPr>
          <p:spPr bwMode="auto">
            <a:xfrm>
              <a:off x="3152" y="1673"/>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73" name="Freeform 90"/>
            <p:cNvSpPr>
              <a:spLocks/>
            </p:cNvSpPr>
            <p:nvPr/>
          </p:nvSpPr>
          <p:spPr bwMode="auto">
            <a:xfrm>
              <a:off x="3169" y="1681"/>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74" name="Freeform 91"/>
            <p:cNvSpPr>
              <a:spLocks/>
            </p:cNvSpPr>
            <p:nvPr/>
          </p:nvSpPr>
          <p:spPr bwMode="auto">
            <a:xfrm>
              <a:off x="3152" y="1638"/>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75" name="Freeform 92"/>
            <p:cNvSpPr>
              <a:spLocks/>
            </p:cNvSpPr>
            <p:nvPr/>
          </p:nvSpPr>
          <p:spPr bwMode="auto">
            <a:xfrm>
              <a:off x="3169" y="1645"/>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76" name="Freeform 93"/>
            <p:cNvSpPr>
              <a:spLocks/>
            </p:cNvSpPr>
            <p:nvPr/>
          </p:nvSpPr>
          <p:spPr bwMode="auto">
            <a:xfrm>
              <a:off x="3152" y="1603"/>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77" name="Freeform 94"/>
            <p:cNvSpPr>
              <a:spLocks/>
            </p:cNvSpPr>
            <p:nvPr/>
          </p:nvSpPr>
          <p:spPr bwMode="auto">
            <a:xfrm>
              <a:off x="3169" y="1611"/>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78" name="Freeform 95"/>
            <p:cNvSpPr>
              <a:spLocks/>
            </p:cNvSpPr>
            <p:nvPr/>
          </p:nvSpPr>
          <p:spPr bwMode="auto">
            <a:xfrm>
              <a:off x="3152" y="1572"/>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79" name="Freeform 96"/>
            <p:cNvSpPr>
              <a:spLocks/>
            </p:cNvSpPr>
            <p:nvPr/>
          </p:nvSpPr>
          <p:spPr bwMode="auto">
            <a:xfrm>
              <a:off x="3169" y="1579"/>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80" name="Freeform 97"/>
            <p:cNvSpPr>
              <a:spLocks/>
            </p:cNvSpPr>
            <p:nvPr/>
          </p:nvSpPr>
          <p:spPr bwMode="auto">
            <a:xfrm>
              <a:off x="3152" y="1537"/>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81" name="Freeform 98"/>
            <p:cNvSpPr>
              <a:spLocks/>
            </p:cNvSpPr>
            <p:nvPr/>
          </p:nvSpPr>
          <p:spPr bwMode="auto">
            <a:xfrm>
              <a:off x="3169" y="1545"/>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82" name="Freeform 99"/>
            <p:cNvSpPr>
              <a:spLocks/>
            </p:cNvSpPr>
            <p:nvPr/>
          </p:nvSpPr>
          <p:spPr bwMode="auto">
            <a:xfrm>
              <a:off x="3152" y="1502"/>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83" name="Freeform 100"/>
            <p:cNvSpPr>
              <a:spLocks/>
            </p:cNvSpPr>
            <p:nvPr/>
          </p:nvSpPr>
          <p:spPr bwMode="auto">
            <a:xfrm>
              <a:off x="3169" y="1509"/>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84" name="Freeform 101"/>
            <p:cNvSpPr>
              <a:spLocks/>
            </p:cNvSpPr>
            <p:nvPr/>
          </p:nvSpPr>
          <p:spPr bwMode="auto">
            <a:xfrm>
              <a:off x="3152" y="1467"/>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85" name="Freeform 102"/>
            <p:cNvSpPr>
              <a:spLocks/>
            </p:cNvSpPr>
            <p:nvPr/>
          </p:nvSpPr>
          <p:spPr bwMode="auto">
            <a:xfrm>
              <a:off x="3169" y="1475"/>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86" name="Freeform 103"/>
            <p:cNvSpPr>
              <a:spLocks/>
            </p:cNvSpPr>
            <p:nvPr/>
          </p:nvSpPr>
          <p:spPr bwMode="auto">
            <a:xfrm>
              <a:off x="3152" y="1436"/>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87" name="Freeform 104"/>
            <p:cNvSpPr>
              <a:spLocks/>
            </p:cNvSpPr>
            <p:nvPr/>
          </p:nvSpPr>
          <p:spPr bwMode="auto">
            <a:xfrm>
              <a:off x="3169" y="1443"/>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88" name="Freeform 105"/>
            <p:cNvSpPr>
              <a:spLocks/>
            </p:cNvSpPr>
            <p:nvPr/>
          </p:nvSpPr>
          <p:spPr bwMode="auto">
            <a:xfrm>
              <a:off x="3152" y="1401"/>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89" name="Freeform 106"/>
            <p:cNvSpPr>
              <a:spLocks/>
            </p:cNvSpPr>
            <p:nvPr/>
          </p:nvSpPr>
          <p:spPr bwMode="auto">
            <a:xfrm>
              <a:off x="3169" y="1409"/>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90" name="Freeform 107"/>
            <p:cNvSpPr>
              <a:spLocks/>
            </p:cNvSpPr>
            <p:nvPr/>
          </p:nvSpPr>
          <p:spPr bwMode="auto">
            <a:xfrm>
              <a:off x="3152" y="1366"/>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91" name="Freeform 108"/>
            <p:cNvSpPr>
              <a:spLocks/>
            </p:cNvSpPr>
            <p:nvPr/>
          </p:nvSpPr>
          <p:spPr bwMode="auto">
            <a:xfrm>
              <a:off x="3169" y="1373"/>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92" name="Freeform 109"/>
            <p:cNvSpPr>
              <a:spLocks/>
            </p:cNvSpPr>
            <p:nvPr/>
          </p:nvSpPr>
          <p:spPr bwMode="auto">
            <a:xfrm>
              <a:off x="3152" y="1331"/>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93" name="Freeform 110"/>
            <p:cNvSpPr>
              <a:spLocks/>
            </p:cNvSpPr>
            <p:nvPr/>
          </p:nvSpPr>
          <p:spPr bwMode="auto">
            <a:xfrm>
              <a:off x="3169" y="1339"/>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94" name="Freeform 111"/>
            <p:cNvSpPr>
              <a:spLocks/>
            </p:cNvSpPr>
            <p:nvPr/>
          </p:nvSpPr>
          <p:spPr bwMode="auto">
            <a:xfrm>
              <a:off x="3152" y="1299"/>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95" name="Freeform 112"/>
            <p:cNvSpPr>
              <a:spLocks/>
            </p:cNvSpPr>
            <p:nvPr/>
          </p:nvSpPr>
          <p:spPr bwMode="auto">
            <a:xfrm>
              <a:off x="3169" y="1306"/>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96" name="Freeform 113"/>
            <p:cNvSpPr>
              <a:spLocks/>
            </p:cNvSpPr>
            <p:nvPr/>
          </p:nvSpPr>
          <p:spPr bwMode="auto">
            <a:xfrm>
              <a:off x="3152" y="1264"/>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97" name="Freeform 114"/>
            <p:cNvSpPr>
              <a:spLocks/>
            </p:cNvSpPr>
            <p:nvPr/>
          </p:nvSpPr>
          <p:spPr bwMode="auto">
            <a:xfrm>
              <a:off x="3169" y="1272"/>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98" name="Freeform 115"/>
            <p:cNvSpPr>
              <a:spLocks/>
            </p:cNvSpPr>
            <p:nvPr/>
          </p:nvSpPr>
          <p:spPr bwMode="auto">
            <a:xfrm>
              <a:off x="3152" y="1229"/>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99" name="Freeform 116"/>
            <p:cNvSpPr>
              <a:spLocks/>
            </p:cNvSpPr>
            <p:nvPr/>
          </p:nvSpPr>
          <p:spPr bwMode="auto">
            <a:xfrm>
              <a:off x="3169" y="1236"/>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00" name="Freeform 117"/>
            <p:cNvSpPr>
              <a:spLocks/>
            </p:cNvSpPr>
            <p:nvPr/>
          </p:nvSpPr>
          <p:spPr bwMode="auto">
            <a:xfrm>
              <a:off x="3152" y="1194"/>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01" name="Freeform 118"/>
            <p:cNvSpPr>
              <a:spLocks/>
            </p:cNvSpPr>
            <p:nvPr/>
          </p:nvSpPr>
          <p:spPr bwMode="auto">
            <a:xfrm>
              <a:off x="3169" y="1202"/>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02" name="Freeform 119"/>
            <p:cNvSpPr>
              <a:spLocks/>
            </p:cNvSpPr>
            <p:nvPr/>
          </p:nvSpPr>
          <p:spPr bwMode="auto">
            <a:xfrm>
              <a:off x="3152" y="1163"/>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03" name="Freeform 120"/>
            <p:cNvSpPr>
              <a:spLocks/>
            </p:cNvSpPr>
            <p:nvPr/>
          </p:nvSpPr>
          <p:spPr bwMode="auto">
            <a:xfrm>
              <a:off x="3169" y="1170"/>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04" name="Freeform 121"/>
            <p:cNvSpPr>
              <a:spLocks/>
            </p:cNvSpPr>
            <p:nvPr/>
          </p:nvSpPr>
          <p:spPr bwMode="auto">
            <a:xfrm>
              <a:off x="3152" y="1128"/>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05" name="Freeform 122"/>
            <p:cNvSpPr>
              <a:spLocks/>
            </p:cNvSpPr>
            <p:nvPr/>
          </p:nvSpPr>
          <p:spPr bwMode="auto">
            <a:xfrm>
              <a:off x="3169" y="1136"/>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06" name="Freeform 123"/>
            <p:cNvSpPr>
              <a:spLocks/>
            </p:cNvSpPr>
            <p:nvPr/>
          </p:nvSpPr>
          <p:spPr bwMode="auto">
            <a:xfrm>
              <a:off x="3152" y="1093"/>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07" name="Freeform 124"/>
            <p:cNvSpPr>
              <a:spLocks/>
            </p:cNvSpPr>
            <p:nvPr/>
          </p:nvSpPr>
          <p:spPr bwMode="auto">
            <a:xfrm>
              <a:off x="3169" y="1100"/>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08" name="Freeform 125"/>
            <p:cNvSpPr>
              <a:spLocks/>
            </p:cNvSpPr>
            <p:nvPr/>
          </p:nvSpPr>
          <p:spPr bwMode="auto">
            <a:xfrm>
              <a:off x="3152" y="1058"/>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09" name="Freeform 126"/>
            <p:cNvSpPr>
              <a:spLocks/>
            </p:cNvSpPr>
            <p:nvPr/>
          </p:nvSpPr>
          <p:spPr bwMode="auto">
            <a:xfrm>
              <a:off x="3169" y="1066"/>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10" name="Freeform 127"/>
            <p:cNvSpPr>
              <a:spLocks/>
            </p:cNvSpPr>
            <p:nvPr/>
          </p:nvSpPr>
          <p:spPr bwMode="auto">
            <a:xfrm>
              <a:off x="3152" y="1027"/>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11" name="Freeform 128"/>
            <p:cNvSpPr>
              <a:spLocks/>
            </p:cNvSpPr>
            <p:nvPr/>
          </p:nvSpPr>
          <p:spPr bwMode="auto">
            <a:xfrm>
              <a:off x="3169" y="1034"/>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12" name="Freeform 129"/>
            <p:cNvSpPr>
              <a:spLocks/>
            </p:cNvSpPr>
            <p:nvPr/>
          </p:nvSpPr>
          <p:spPr bwMode="auto">
            <a:xfrm>
              <a:off x="3152" y="992"/>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13" name="Freeform 130"/>
            <p:cNvSpPr>
              <a:spLocks/>
            </p:cNvSpPr>
            <p:nvPr/>
          </p:nvSpPr>
          <p:spPr bwMode="auto">
            <a:xfrm>
              <a:off x="3169" y="1000"/>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14" name="Freeform 131"/>
            <p:cNvSpPr>
              <a:spLocks/>
            </p:cNvSpPr>
            <p:nvPr/>
          </p:nvSpPr>
          <p:spPr bwMode="auto">
            <a:xfrm>
              <a:off x="3152" y="957"/>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15" name="Freeform 132"/>
            <p:cNvSpPr>
              <a:spLocks/>
            </p:cNvSpPr>
            <p:nvPr/>
          </p:nvSpPr>
          <p:spPr bwMode="auto">
            <a:xfrm>
              <a:off x="3169" y="964"/>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16" name="Freeform 133"/>
            <p:cNvSpPr>
              <a:spLocks/>
            </p:cNvSpPr>
            <p:nvPr/>
          </p:nvSpPr>
          <p:spPr bwMode="auto">
            <a:xfrm>
              <a:off x="3152" y="922"/>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17" name="Freeform 134"/>
            <p:cNvSpPr>
              <a:spLocks/>
            </p:cNvSpPr>
            <p:nvPr/>
          </p:nvSpPr>
          <p:spPr bwMode="auto">
            <a:xfrm>
              <a:off x="3169" y="930"/>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18" name="Freeform 135"/>
            <p:cNvSpPr>
              <a:spLocks/>
            </p:cNvSpPr>
            <p:nvPr/>
          </p:nvSpPr>
          <p:spPr bwMode="auto">
            <a:xfrm>
              <a:off x="3152" y="891"/>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19" name="Freeform 136"/>
            <p:cNvSpPr>
              <a:spLocks/>
            </p:cNvSpPr>
            <p:nvPr/>
          </p:nvSpPr>
          <p:spPr bwMode="auto">
            <a:xfrm>
              <a:off x="3169" y="898"/>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20" name="Freeform 137"/>
            <p:cNvSpPr>
              <a:spLocks/>
            </p:cNvSpPr>
            <p:nvPr/>
          </p:nvSpPr>
          <p:spPr bwMode="auto">
            <a:xfrm>
              <a:off x="3152" y="856"/>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21" name="Freeform 138"/>
            <p:cNvSpPr>
              <a:spLocks/>
            </p:cNvSpPr>
            <p:nvPr/>
          </p:nvSpPr>
          <p:spPr bwMode="auto">
            <a:xfrm>
              <a:off x="3169" y="864"/>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22" name="Freeform 139"/>
            <p:cNvSpPr>
              <a:spLocks/>
            </p:cNvSpPr>
            <p:nvPr/>
          </p:nvSpPr>
          <p:spPr bwMode="auto">
            <a:xfrm>
              <a:off x="3152" y="821"/>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23" name="Freeform 140"/>
            <p:cNvSpPr>
              <a:spLocks/>
            </p:cNvSpPr>
            <p:nvPr/>
          </p:nvSpPr>
          <p:spPr bwMode="auto">
            <a:xfrm>
              <a:off x="3169" y="828"/>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24" name="Freeform 141"/>
            <p:cNvSpPr>
              <a:spLocks/>
            </p:cNvSpPr>
            <p:nvPr/>
          </p:nvSpPr>
          <p:spPr bwMode="auto">
            <a:xfrm>
              <a:off x="3152" y="786"/>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25" name="Freeform 142"/>
            <p:cNvSpPr>
              <a:spLocks/>
            </p:cNvSpPr>
            <p:nvPr/>
          </p:nvSpPr>
          <p:spPr bwMode="auto">
            <a:xfrm>
              <a:off x="3169" y="794"/>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26" name="Freeform 143"/>
            <p:cNvSpPr>
              <a:spLocks/>
            </p:cNvSpPr>
            <p:nvPr/>
          </p:nvSpPr>
          <p:spPr bwMode="auto">
            <a:xfrm>
              <a:off x="3152" y="754"/>
              <a:ext cx="589" cy="27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27" name="Freeform 144"/>
            <p:cNvSpPr>
              <a:spLocks/>
            </p:cNvSpPr>
            <p:nvPr/>
          </p:nvSpPr>
          <p:spPr bwMode="auto">
            <a:xfrm>
              <a:off x="3169" y="761"/>
              <a:ext cx="556" cy="257"/>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28" name="Freeform 145"/>
            <p:cNvSpPr>
              <a:spLocks noEditPoints="1"/>
            </p:cNvSpPr>
            <p:nvPr/>
          </p:nvSpPr>
          <p:spPr bwMode="auto">
            <a:xfrm>
              <a:off x="3258" y="800"/>
              <a:ext cx="378" cy="174"/>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grpSp>
        <p:nvGrpSpPr>
          <p:cNvPr id="129" name="Group 146"/>
          <p:cNvGrpSpPr>
            <a:grpSpLocks/>
          </p:cNvGrpSpPr>
          <p:nvPr/>
        </p:nvGrpSpPr>
        <p:grpSpPr bwMode="auto">
          <a:xfrm>
            <a:off x="3681413" y="3346459"/>
            <a:ext cx="530225" cy="1223962"/>
            <a:chOff x="3152" y="754"/>
            <a:chExt cx="589" cy="1361"/>
          </a:xfrm>
        </p:grpSpPr>
        <p:sp>
          <p:nvSpPr>
            <p:cNvPr id="130" name="Freeform 147"/>
            <p:cNvSpPr>
              <a:spLocks/>
            </p:cNvSpPr>
            <p:nvPr/>
          </p:nvSpPr>
          <p:spPr bwMode="auto">
            <a:xfrm>
              <a:off x="3152" y="1844"/>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31" name="Freeform 148"/>
            <p:cNvSpPr>
              <a:spLocks/>
            </p:cNvSpPr>
            <p:nvPr/>
          </p:nvSpPr>
          <p:spPr bwMode="auto">
            <a:xfrm>
              <a:off x="3169" y="1851"/>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32" name="Freeform 149"/>
            <p:cNvSpPr>
              <a:spLocks/>
            </p:cNvSpPr>
            <p:nvPr/>
          </p:nvSpPr>
          <p:spPr bwMode="auto">
            <a:xfrm>
              <a:off x="3152" y="1809"/>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33" name="Freeform 150"/>
            <p:cNvSpPr>
              <a:spLocks/>
            </p:cNvSpPr>
            <p:nvPr/>
          </p:nvSpPr>
          <p:spPr bwMode="auto">
            <a:xfrm>
              <a:off x="3169" y="1817"/>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34" name="Freeform 151"/>
            <p:cNvSpPr>
              <a:spLocks/>
            </p:cNvSpPr>
            <p:nvPr/>
          </p:nvSpPr>
          <p:spPr bwMode="auto">
            <a:xfrm>
              <a:off x="3152" y="1774"/>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35" name="Freeform 152"/>
            <p:cNvSpPr>
              <a:spLocks/>
            </p:cNvSpPr>
            <p:nvPr/>
          </p:nvSpPr>
          <p:spPr bwMode="auto">
            <a:xfrm>
              <a:off x="3169" y="1781"/>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36" name="Freeform 153"/>
            <p:cNvSpPr>
              <a:spLocks/>
            </p:cNvSpPr>
            <p:nvPr/>
          </p:nvSpPr>
          <p:spPr bwMode="auto">
            <a:xfrm>
              <a:off x="3152" y="1739"/>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37" name="Freeform 154"/>
            <p:cNvSpPr>
              <a:spLocks/>
            </p:cNvSpPr>
            <p:nvPr/>
          </p:nvSpPr>
          <p:spPr bwMode="auto">
            <a:xfrm>
              <a:off x="3169" y="1747"/>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38" name="Freeform 155"/>
            <p:cNvSpPr>
              <a:spLocks/>
            </p:cNvSpPr>
            <p:nvPr/>
          </p:nvSpPr>
          <p:spPr bwMode="auto">
            <a:xfrm>
              <a:off x="3152" y="1708"/>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39" name="Freeform 156"/>
            <p:cNvSpPr>
              <a:spLocks/>
            </p:cNvSpPr>
            <p:nvPr/>
          </p:nvSpPr>
          <p:spPr bwMode="auto">
            <a:xfrm>
              <a:off x="3169" y="1715"/>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40" name="Freeform 157"/>
            <p:cNvSpPr>
              <a:spLocks/>
            </p:cNvSpPr>
            <p:nvPr/>
          </p:nvSpPr>
          <p:spPr bwMode="auto">
            <a:xfrm>
              <a:off x="3152" y="1673"/>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41" name="Freeform 158"/>
            <p:cNvSpPr>
              <a:spLocks/>
            </p:cNvSpPr>
            <p:nvPr/>
          </p:nvSpPr>
          <p:spPr bwMode="auto">
            <a:xfrm>
              <a:off x="3169" y="1681"/>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42" name="Freeform 159"/>
            <p:cNvSpPr>
              <a:spLocks/>
            </p:cNvSpPr>
            <p:nvPr/>
          </p:nvSpPr>
          <p:spPr bwMode="auto">
            <a:xfrm>
              <a:off x="3152" y="1638"/>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43" name="Freeform 160"/>
            <p:cNvSpPr>
              <a:spLocks/>
            </p:cNvSpPr>
            <p:nvPr/>
          </p:nvSpPr>
          <p:spPr bwMode="auto">
            <a:xfrm>
              <a:off x="3169" y="1645"/>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44" name="Freeform 161"/>
            <p:cNvSpPr>
              <a:spLocks/>
            </p:cNvSpPr>
            <p:nvPr/>
          </p:nvSpPr>
          <p:spPr bwMode="auto">
            <a:xfrm>
              <a:off x="3152" y="1603"/>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45" name="Freeform 162"/>
            <p:cNvSpPr>
              <a:spLocks/>
            </p:cNvSpPr>
            <p:nvPr/>
          </p:nvSpPr>
          <p:spPr bwMode="auto">
            <a:xfrm>
              <a:off x="3169" y="1611"/>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46" name="Freeform 163"/>
            <p:cNvSpPr>
              <a:spLocks/>
            </p:cNvSpPr>
            <p:nvPr/>
          </p:nvSpPr>
          <p:spPr bwMode="auto">
            <a:xfrm>
              <a:off x="3152" y="1572"/>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47" name="Freeform 164"/>
            <p:cNvSpPr>
              <a:spLocks/>
            </p:cNvSpPr>
            <p:nvPr/>
          </p:nvSpPr>
          <p:spPr bwMode="auto">
            <a:xfrm>
              <a:off x="3169" y="1579"/>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48" name="Freeform 165"/>
            <p:cNvSpPr>
              <a:spLocks/>
            </p:cNvSpPr>
            <p:nvPr/>
          </p:nvSpPr>
          <p:spPr bwMode="auto">
            <a:xfrm>
              <a:off x="3152" y="1537"/>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49" name="Freeform 166"/>
            <p:cNvSpPr>
              <a:spLocks/>
            </p:cNvSpPr>
            <p:nvPr/>
          </p:nvSpPr>
          <p:spPr bwMode="auto">
            <a:xfrm>
              <a:off x="3169" y="1545"/>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50" name="Freeform 167"/>
            <p:cNvSpPr>
              <a:spLocks/>
            </p:cNvSpPr>
            <p:nvPr/>
          </p:nvSpPr>
          <p:spPr bwMode="auto">
            <a:xfrm>
              <a:off x="3152" y="1502"/>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51" name="Freeform 168"/>
            <p:cNvSpPr>
              <a:spLocks/>
            </p:cNvSpPr>
            <p:nvPr/>
          </p:nvSpPr>
          <p:spPr bwMode="auto">
            <a:xfrm>
              <a:off x="3169" y="1509"/>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52" name="Freeform 169"/>
            <p:cNvSpPr>
              <a:spLocks/>
            </p:cNvSpPr>
            <p:nvPr/>
          </p:nvSpPr>
          <p:spPr bwMode="auto">
            <a:xfrm>
              <a:off x="3152" y="1467"/>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53" name="Freeform 170"/>
            <p:cNvSpPr>
              <a:spLocks/>
            </p:cNvSpPr>
            <p:nvPr/>
          </p:nvSpPr>
          <p:spPr bwMode="auto">
            <a:xfrm>
              <a:off x="3169" y="1475"/>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54" name="Freeform 171"/>
            <p:cNvSpPr>
              <a:spLocks/>
            </p:cNvSpPr>
            <p:nvPr/>
          </p:nvSpPr>
          <p:spPr bwMode="auto">
            <a:xfrm>
              <a:off x="3152" y="1436"/>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55" name="Freeform 172"/>
            <p:cNvSpPr>
              <a:spLocks/>
            </p:cNvSpPr>
            <p:nvPr/>
          </p:nvSpPr>
          <p:spPr bwMode="auto">
            <a:xfrm>
              <a:off x="3169" y="1443"/>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56" name="Freeform 173"/>
            <p:cNvSpPr>
              <a:spLocks/>
            </p:cNvSpPr>
            <p:nvPr/>
          </p:nvSpPr>
          <p:spPr bwMode="auto">
            <a:xfrm>
              <a:off x="3152" y="1401"/>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57" name="Freeform 174"/>
            <p:cNvSpPr>
              <a:spLocks/>
            </p:cNvSpPr>
            <p:nvPr/>
          </p:nvSpPr>
          <p:spPr bwMode="auto">
            <a:xfrm>
              <a:off x="3169" y="1409"/>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58" name="Freeform 175"/>
            <p:cNvSpPr>
              <a:spLocks/>
            </p:cNvSpPr>
            <p:nvPr/>
          </p:nvSpPr>
          <p:spPr bwMode="auto">
            <a:xfrm>
              <a:off x="3152" y="1366"/>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59" name="Freeform 176"/>
            <p:cNvSpPr>
              <a:spLocks/>
            </p:cNvSpPr>
            <p:nvPr/>
          </p:nvSpPr>
          <p:spPr bwMode="auto">
            <a:xfrm>
              <a:off x="3169" y="1373"/>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60" name="Freeform 177"/>
            <p:cNvSpPr>
              <a:spLocks/>
            </p:cNvSpPr>
            <p:nvPr/>
          </p:nvSpPr>
          <p:spPr bwMode="auto">
            <a:xfrm>
              <a:off x="3152" y="1331"/>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61" name="Freeform 178"/>
            <p:cNvSpPr>
              <a:spLocks/>
            </p:cNvSpPr>
            <p:nvPr/>
          </p:nvSpPr>
          <p:spPr bwMode="auto">
            <a:xfrm>
              <a:off x="3169" y="1339"/>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62" name="Freeform 179"/>
            <p:cNvSpPr>
              <a:spLocks/>
            </p:cNvSpPr>
            <p:nvPr/>
          </p:nvSpPr>
          <p:spPr bwMode="auto">
            <a:xfrm>
              <a:off x="3152" y="1299"/>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63" name="Freeform 180"/>
            <p:cNvSpPr>
              <a:spLocks/>
            </p:cNvSpPr>
            <p:nvPr/>
          </p:nvSpPr>
          <p:spPr bwMode="auto">
            <a:xfrm>
              <a:off x="3169" y="1306"/>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64" name="Freeform 181"/>
            <p:cNvSpPr>
              <a:spLocks/>
            </p:cNvSpPr>
            <p:nvPr/>
          </p:nvSpPr>
          <p:spPr bwMode="auto">
            <a:xfrm>
              <a:off x="3152" y="1264"/>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65" name="Freeform 182"/>
            <p:cNvSpPr>
              <a:spLocks/>
            </p:cNvSpPr>
            <p:nvPr/>
          </p:nvSpPr>
          <p:spPr bwMode="auto">
            <a:xfrm>
              <a:off x="3169" y="1272"/>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66" name="Freeform 183"/>
            <p:cNvSpPr>
              <a:spLocks/>
            </p:cNvSpPr>
            <p:nvPr/>
          </p:nvSpPr>
          <p:spPr bwMode="auto">
            <a:xfrm>
              <a:off x="3152" y="1229"/>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67" name="Freeform 184"/>
            <p:cNvSpPr>
              <a:spLocks/>
            </p:cNvSpPr>
            <p:nvPr/>
          </p:nvSpPr>
          <p:spPr bwMode="auto">
            <a:xfrm>
              <a:off x="3169" y="1236"/>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68" name="Freeform 185"/>
            <p:cNvSpPr>
              <a:spLocks/>
            </p:cNvSpPr>
            <p:nvPr/>
          </p:nvSpPr>
          <p:spPr bwMode="auto">
            <a:xfrm>
              <a:off x="3152" y="1194"/>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69" name="Freeform 186"/>
            <p:cNvSpPr>
              <a:spLocks/>
            </p:cNvSpPr>
            <p:nvPr/>
          </p:nvSpPr>
          <p:spPr bwMode="auto">
            <a:xfrm>
              <a:off x="3169" y="1202"/>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70" name="Freeform 187"/>
            <p:cNvSpPr>
              <a:spLocks/>
            </p:cNvSpPr>
            <p:nvPr/>
          </p:nvSpPr>
          <p:spPr bwMode="auto">
            <a:xfrm>
              <a:off x="3152" y="1163"/>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71" name="Freeform 188"/>
            <p:cNvSpPr>
              <a:spLocks/>
            </p:cNvSpPr>
            <p:nvPr/>
          </p:nvSpPr>
          <p:spPr bwMode="auto">
            <a:xfrm>
              <a:off x="3169" y="1170"/>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72" name="Freeform 189"/>
            <p:cNvSpPr>
              <a:spLocks/>
            </p:cNvSpPr>
            <p:nvPr/>
          </p:nvSpPr>
          <p:spPr bwMode="auto">
            <a:xfrm>
              <a:off x="3152" y="1128"/>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73" name="Freeform 190"/>
            <p:cNvSpPr>
              <a:spLocks/>
            </p:cNvSpPr>
            <p:nvPr/>
          </p:nvSpPr>
          <p:spPr bwMode="auto">
            <a:xfrm>
              <a:off x="3169" y="1136"/>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74" name="Freeform 191"/>
            <p:cNvSpPr>
              <a:spLocks/>
            </p:cNvSpPr>
            <p:nvPr/>
          </p:nvSpPr>
          <p:spPr bwMode="auto">
            <a:xfrm>
              <a:off x="3152" y="1093"/>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75" name="Freeform 192"/>
            <p:cNvSpPr>
              <a:spLocks/>
            </p:cNvSpPr>
            <p:nvPr/>
          </p:nvSpPr>
          <p:spPr bwMode="auto">
            <a:xfrm>
              <a:off x="3169" y="1100"/>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76" name="Freeform 193"/>
            <p:cNvSpPr>
              <a:spLocks/>
            </p:cNvSpPr>
            <p:nvPr/>
          </p:nvSpPr>
          <p:spPr bwMode="auto">
            <a:xfrm>
              <a:off x="3152" y="1058"/>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77" name="Freeform 194"/>
            <p:cNvSpPr>
              <a:spLocks/>
            </p:cNvSpPr>
            <p:nvPr/>
          </p:nvSpPr>
          <p:spPr bwMode="auto">
            <a:xfrm>
              <a:off x="3169" y="1066"/>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78" name="Freeform 195"/>
            <p:cNvSpPr>
              <a:spLocks/>
            </p:cNvSpPr>
            <p:nvPr/>
          </p:nvSpPr>
          <p:spPr bwMode="auto">
            <a:xfrm>
              <a:off x="3152" y="1027"/>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79" name="Freeform 196"/>
            <p:cNvSpPr>
              <a:spLocks/>
            </p:cNvSpPr>
            <p:nvPr/>
          </p:nvSpPr>
          <p:spPr bwMode="auto">
            <a:xfrm>
              <a:off x="3169" y="1034"/>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80" name="Freeform 197"/>
            <p:cNvSpPr>
              <a:spLocks/>
            </p:cNvSpPr>
            <p:nvPr/>
          </p:nvSpPr>
          <p:spPr bwMode="auto">
            <a:xfrm>
              <a:off x="3152" y="992"/>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81" name="Freeform 198"/>
            <p:cNvSpPr>
              <a:spLocks/>
            </p:cNvSpPr>
            <p:nvPr/>
          </p:nvSpPr>
          <p:spPr bwMode="auto">
            <a:xfrm>
              <a:off x="3169" y="1000"/>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82" name="Freeform 199"/>
            <p:cNvSpPr>
              <a:spLocks/>
            </p:cNvSpPr>
            <p:nvPr/>
          </p:nvSpPr>
          <p:spPr bwMode="auto">
            <a:xfrm>
              <a:off x="3152" y="957"/>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83" name="Freeform 200"/>
            <p:cNvSpPr>
              <a:spLocks/>
            </p:cNvSpPr>
            <p:nvPr/>
          </p:nvSpPr>
          <p:spPr bwMode="auto">
            <a:xfrm>
              <a:off x="3169" y="964"/>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84" name="Freeform 201"/>
            <p:cNvSpPr>
              <a:spLocks/>
            </p:cNvSpPr>
            <p:nvPr/>
          </p:nvSpPr>
          <p:spPr bwMode="auto">
            <a:xfrm>
              <a:off x="3152" y="922"/>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85" name="Freeform 202"/>
            <p:cNvSpPr>
              <a:spLocks/>
            </p:cNvSpPr>
            <p:nvPr/>
          </p:nvSpPr>
          <p:spPr bwMode="auto">
            <a:xfrm>
              <a:off x="3169" y="930"/>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86" name="Freeform 203"/>
            <p:cNvSpPr>
              <a:spLocks/>
            </p:cNvSpPr>
            <p:nvPr/>
          </p:nvSpPr>
          <p:spPr bwMode="auto">
            <a:xfrm>
              <a:off x="3152" y="891"/>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87" name="Freeform 204"/>
            <p:cNvSpPr>
              <a:spLocks/>
            </p:cNvSpPr>
            <p:nvPr/>
          </p:nvSpPr>
          <p:spPr bwMode="auto">
            <a:xfrm>
              <a:off x="3169" y="898"/>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88" name="Freeform 205"/>
            <p:cNvSpPr>
              <a:spLocks/>
            </p:cNvSpPr>
            <p:nvPr/>
          </p:nvSpPr>
          <p:spPr bwMode="auto">
            <a:xfrm>
              <a:off x="3152" y="856"/>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89" name="Freeform 206"/>
            <p:cNvSpPr>
              <a:spLocks/>
            </p:cNvSpPr>
            <p:nvPr/>
          </p:nvSpPr>
          <p:spPr bwMode="auto">
            <a:xfrm>
              <a:off x="3169" y="864"/>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90" name="Freeform 207"/>
            <p:cNvSpPr>
              <a:spLocks/>
            </p:cNvSpPr>
            <p:nvPr/>
          </p:nvSpPr>
          <p:spPr bwMode="auto">
            <a:xfrm>
              <a:off x="3152" y="821"/>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91" name="Freeform 208"/>
            <p:cNvSpPr>
              <a:spLocks/>
            </p:cNvSpPr>
            <p:nvPr/>
          </p:nvSpPr>
          <p:spPr bwMode="auto">
            <a:xfrm>
              <a:off x="3169" y="828"/>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92" name="Freeform 209"/>
            <p:cNvSpPr>
              <a:spLocks/>
            </p:cNvSpPr>
            <p:nvPr/>
          </p:nvSpPr>
          <p:spPr bwMode="auto">
            <a:xfrm>
              <a:off x="3152" y="786"/>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93" name="Freeform 210"/>
            <p:cNvSpPr>
              <a:spLocks/>
            </p:cNvSpPr>
            <p:nvPr/>
          </p:nvSpPr>
          <p:spPr bwMode="auto">
            <a:xfrm>
              <a:off x="3169" y="794"/>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94" name="Freeform 211"/>
            <p:cNvSpPr>
              <a:spLocks/>
            </p:cNvSpPr>
            <p:nvPr/>
          </p:nvSpPr>
          <p:spPr bwMode="auto">
            <a:xfrm>
              <a:off x="3152" y="754"/>
              <a:ext cx="589" cy="27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95" name="Freeform 212"/>
            <p:cNvSpPr>
              <a:spLocks/>
            </p:cNvSpPr>
            <p:nvPr/>
          </p:nvSpPr>
          <p:spPr bwMode="auto">
            <a:xfrm>
              <a:off x="3169" y="761"/>
              <a:ext cx="556" cy="257"/>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96" name="Freeform 213"/>
            <p:cNvSpPr>
              <a:spLocks noEditPoints="1"/>
            </p:cNvSpPr>
            <p:nvPr/>
          </p:nvSpPr>
          <p:spPr bwMode="auto">
            <a:xfrm>
              <a:off x="3258" y="800"/>
              <a:ext cx="378" cy="174"/>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grpSp>
        <p:nvGrpSpPr>
          <p:cNvPr id="197" name="Group 214"/>
          <p:cNvGrpSpPr>
            <a:grpSpLocks/>
          </p:cNvGrpSpPr>
          <p:nvPr/>
        </p:nvGrpSpPr>
        <p:grpSpPr bwMode="auto">
          <a:xfrm>
            <a:off x="4113213" y="3490921"/>
            <a:ext cx="530225" cy="1223963"/>
            <a:chOff x="3152" y="754"/>
            <a:chExt cx="589" cy="1361"/>
          </a:xfrm>
        </p:grpSpPr>
        <p:sp>
          <p:nvSpPr>
            <p:cNvPr id="198" name="Freeform 215"/>
            <p:cNvSpPr>
              <a:spLocks/>
            </p:cNvSpPr>
            <p:nvPr/>
          </p:nvSpPr>
          <p:spPr bwMode="auto">
            <a:xfrm>
              <a:off x="3152" y="1844"/>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99" name="Freeform 216"/>
            <p:cNvSpPr>
              <a:spLocks/>
            </p:cNvSpPr>
            <p:nvPr/>
          </p:nvSpPr>
          <p:spPr bwMode="auto">
            <a:xfrm>
              <a:off x="3169" y="1851"/>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00" name="Freeform 217"/>
            <p:cNvSpPr>
              <a:spLocks/>
            </p:cNvSpPr>
            <p:nvPr/>
          </p:nvSpPr>
          <p:spPr bwMode="auto">
            <a:xfrm>
              <a:off x="3152" y="1809"/>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01" name="Freeform 218"/>
            <p:cNvSpPr>
              <a:spLocks/>
            </p:cNvSpPr>
            <p:nvPr/>
          </p:nvSpPr>
          <p:spPr bwMode="auto">
            <a:xfrm>
              <a:off x="3169" y="1817"/>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02" name="Freeform 219"/>
            <p:cNvSpPr>
              <a:spLocks/>
            </p:cNvSpPr>
            <p:nvPr/>
          </p:nvSpPr>
          <p:spPr bwMode="auto">
            <a:xfrm>
              <a:off x="3152" y="1774"/>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03" name="Freeform 220"/>
            <p:cNvSpPr>
              <a:spLocks/>
            </p:cNvSpPr>
            <p:nvPr/>
          </p:nvSpPr>
          <p:spPr bwMode="auto">
            <a:xfrm>
              <a:off x="3169" y="1781"/>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04" name="Freeform 221"/>
            <p:cNvSpPr>
              <a:spLocks/>
            </p:cNvSpPr>
            <p:nvPr/>
          </p:nvSpPr>
          <p:spPr bwMode="auto">
            <a:xfrm>
              <a:off x="3152" y="1739"/>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05" name="Freeform 222"/>
            <p:cNvSpPr>
              <a:spLocks/>
            </p:cNvSpPr>
            <p:nvPr/>
          </p:nvSpPr>
          <p:spPr bwMode="auto">
            <a:xfrm>
              <a:off x="3169" y="1747"/>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06" name="Freeform 223"/>
            <p:cNvSpPr>
              <a:spLocks/>
            </p:cNvSpPr>
            <p:nvPr/>
          </p:nvSpPr>
          <p:spPr bwMode="auto">
            <a:xfrm>
              <a:off x="3152" y="1708"/>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07" name="Freeform 224"/>
            <p:cNvSpPr>
              <a:spLocks/>
            </p:cNvSpPr>
            <p:nvPr/>
          </p:nvSpPr>
          <p:spPr bwMode="auto">
            <a:xfrm>
              <a:off x="3169" y="1715"/>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08" name="Freeform 225"/>
            <p:cNvSpPr>
              <a:spLocks/>
            </p:cNvSpPr>
            <p:nvPr/>
          </p:nvSpPr>
          <p:spPr bwMode="auto">
            <a:xfrm>
              <a:off x="3152" y="1673"/>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09" name="Freeform 226"/>
            <p:cNvSpPr>
              <a:spLocks/>
            </p:cNvSpPr>
            <p:nvPr/>
          </p:nvSpPr>
          <p:spPr bwMode="auto">
            <a:xfrm>
              <a:off x="3169" y="1681"/>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10" name="Freeform 227"/>
            <p:cNvSpPr>
              <a:spLocks/>
            </p:cNvSpPr>
            <p:nvPr/>
          </p:nvSpPr>
          <p:spPr bwMode="auto">
            <a:xfrm>
              <a:off x="3152" y="1638"/>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11" name="Freeform 228"/>
            <p:cNvSpPr>
              <a:spLocks/>
            </p:cNvSpPr>
            <p:nvPr/>
          </p:nvSpPr>
          <p:spPr bwMode="auto">
            <a:xfrm>
              <a:off x="3169" y="1645"/>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12" name="Freeform 229"/>
            <p:cNvSpPr>
              <a:spLocks/>
            </p:cNvSpPr>
            <p:nvPr/>
          </p:nvSpPr>
          <p:spPr bwMode="auto">
            <a:xfrm>
              <a:off x="3152" y="1603"/>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13" name="Freeform 230"/>
            <p:cNvSpPr>
              <a:spLocks/>
            </p:cNvSpPr>
            <p:nvPr/>
          </p:nvSpPr>
          <p:spPr bwMode="auto">
            <a:xfrm>
              <a:off x="3169" y="1611"/>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14" name="Freeform 231"/>
            <p:cNvSpPr>
              <a:spLocks/>
            </p:cNvSpPr>
            <p:nvPr/>
          </p:nvSpPr>
          <p:spPr bwMode="auto">
            <a:xfrm>
              <a:off x="3152" y="1572"/>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15" name="Freeform 232"/>
            <p:cNvSpPr>
              <a:spLocks/>
            </p:cNvSpPr>
            <p:nvPr/>
          </p:nvSpPr>
          <p:spPr bwMode="auto">
            <a:xfrm>
              <a:off x="3169" y="1579"/>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16" name="Freeform 233"/>
            <p:cNvSpPr>
              <a:spLocks/>
            </p:cNvSpPr>
            <p:nvPr/>
          </p:nvSpPr>
          <p:spPr bwMode="auto">
            <a:xfrm>
              <a:off x="3152" y="1537"/>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17" name="Freeform 234"/>
            <p:cNvSpPr>
              <a:spLocks/>
            </p:cNvSpPr>
            <p:nvPr/>
          </p:nvSpPr>
          <p:spPr bwMode="auto">
            <a:xfrm>
              <a:off x="3169" y="1545"/>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18" name="Freeform 235"/>
            <p:cNvSpPr>
              <a:spLocks/>
            </p:cNvSpPr>
            <p:nvPr/>
          </p:nvSpPr>
          <p:spPr bwMode="auto">
            <a:xfrm>
              <a:off x="3152" y="1502"/>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19" name="Freeform 236"/>
            <p:cNvSpPr>
              <a:spLocks/>
            </p:cNvSpPr>
            <p:nvPr/>
          </p:nvSpPr>
          <p:spPr bwMode="auto">
            <a:xfrm>
              <a:off x="3169" y="1509"/>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20" name="Freeform 237"/>
            <p:cNvSpPr>
              <a:spLocks/>
            </p:cNvSpPr>
            <p:nvPr/>
          </p:nvSpPr>
          <p:spPr bwMode="auto">
            <a:xfrm>
              <a:off x="3152" y="1467"/>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21" name="Freeform 238"/>
            <p:cNvSpPr>
              <a:spLocks/>
            </p:cNvSpPr>
            <p:nvPr/>
          </p:nvSpPr>
          <p:spPr bwMode="auto">
            <a:xfrm>
              <a:off x="3169" y="1475"/>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22" name="Freeform 239"/>
            <p:cNvSpPr>
              <a:spLocks/>
            </p:cNvSpPr>
            <p:nvPr/>
          </p:nvSpPr>
          <p:spPr bwMode="auto">
            <a:xfrm>
              <a:off x="3152" y="1436"/>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23" name="Freeform 240"/>
            <p:cNvSpPr>
              <a:spLocks/>
            </p:cNvSpPr>
            <p:nvPr/>
          </p:nvSpPr>
          <p:spPr bwMode="auto">
            <a:xfrm>
              <a:off x="3169" y="1443"/>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24" name="Freeform 241"/>
            <p:cNvSpPr>
              <a:spLocks/>
            </p:cNvSpPr>
            <p:nvPr/>
          </p:nvSpPr>
          <p:spPr bwMode="auto">
            <a:xfrm>
              <a:off x="3152" y="1401"/>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25" name="Freeform 242"/>
            <p:cNvSpPr>
              <a:spLocks/>
            </p:cNvSpPr>
            <p:nvPr/>
          </p:nvSpPr>
          <p:spPr bwMode="auto">
            <a:xfrm>
              <a:off x="3169" y="1409"/>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26" name="Freeform 243"/>
            <p:cNvSpPr>
              <a:spLocks/>
            </p:cNvSpPr>
            <p:nvPr/>
          </p:nvSpPr>
          <p:spPr bwMode="auto">
            <a:xfrm>
              <a:off x="3152" y="1366"/>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27" name="Freeform 244"/>
            <p:cNvSpPr>
              <a:spLocks/>
            </p:cNvSpPr>
            <p:nvPr/>
          </p:nvSpPr>
          <p:spPr bwMode="auto">
            <a:xfrm>
              <a:off x="3169" y="1373"/>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28" name="Freeform 245"/>
            <p:cNvSpPr>
              <a:spLocks/>
            </p:cNvSpPr>
            <p:nvPr/>
          </p:nvSpPr>
          <p:spPr bwMode="auto">
            <a:xfrm>
              <a:off x="3152" y="1331"/>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29" name="Freeform 246"/>
            <p:cNvSpPr>
              <a:spLocks/>
            </p:cNvSpPr>
            <p:nvPr/>
          </p:nvSpPr>
          <p:spPr bwMode="auto">
            <a:xfrm>
              <a:off x="3169" y="1339"/>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30" name="Freeform 247"/>
            <p:cNvSpPr>
              <a:spLocks/>
            </p:cNvSpPr>
            <p:nvPr/>
          </p:nvSpPr>
          <p:spPr bwMode="auto">
            <a:xfrm>
              <a:off x="3152" y="1299"/>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31" name="Freeform 248"/>
            <p:cNvSpPr>
              <a:spLocks/>
            </p:cNvSpPr>
            <p:nvPr/>
          </p:nvSpPr>
          <p:spPr bwMode="auto">
            <a:xfrm>
              <a:off x="3169" y="1306"/>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32" name="Freeform 249"/>
            <p:cNvSpPr>
              <a:spLocks/>
            </p:cNvSpPr>
            <p:nvPr/>
          </p:nvSpPr>
          <p:spPr bwMode="auto">
            <a:xfrm>
              <a:off x="3152" y="1264"/>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33" name="Freeform 250"/>
            <p:cNvSpPr>
              <a:spLocks/>
            </p:cNvSpPr>
            <p:nvPr/>
          </p:nvSpPr>
          <p:spPr bwMode="auto">
            <a:xfrm>
              <a:off x="3169" y="1272"/>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34" name="Freeform 251"/>
            <p:cNvSpPr>
              <a:spLocks/>
            </p:cNvSpPr>
            <p:nvPr/>
          </p:nvSpPr>
          <p:spPr bwMode="auto">
            <a:xfrm>
              <a:off x="3152" y="1229"/>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35" name="Freeform 252"/>
            <p:cNvSpPr>
              <a:spLocks/>
            </p:cNvSpPr>
            <p:nvPr/>
          </p:nvSpPr>
          <p:spPr bwMode="auto">
            <a:xfrm>
              <a:off x="3169" y="1236"/>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36" name="Freeform 253"/>
            <p:cNvSpPr>
              <a:spLocks/>
            </p:cNvSpPr>
            <p:nvPr/>
          </p:nvSpPr>
          <p:spPr bwMode="auto">
            <a:xfrm>
              <a:off x="3152" y="1194"/>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37" name="Freeform 254"/>
            <p:cNvSpPr>
              <a:spLocks/>
            </p:cNvSpPr>
            <p:nvPr/>
          </p:nvSpPr>
          <p:spPr bwMode="auto">
            <a:xfrm>
              <a:off x="3169" y="1202"/>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38" name="Freeform 255"/>
            <p:cNvSpPr>
              <a:spLocks/>
            </p:cNvSpPr>
            <p:nvPr/>
          </p:nvSpPr>
          <p:spPr bwMode="auto">
            <a:xfrm>
              <a:off x="3152" y="1163"/>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39" name="Freeform 256"/>
            <p:cNvSpPr>
              <a:spLocks/>
            </p:cNvSpPr>
            <p:nvPr/>
          </p:nvSpPr>
          <p:spPr bwMode="auto">
            <a:xfrm>
              <a:off x="3169" y="1170"/>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40" name="Freeform 257"/>
            <p:cNvSpPr>
              <a:spLocks/>
            </p:cNvSpPr>
            <p:nvPr/>
          </p:nvSpPr>
          <p:spPr bwMode="auto">
            <a:xfrm>
              <a:off x="3152" y="1128"/>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41" name="Freeform 258"/>
            <p:cNvSpPr>
              <a:spLocks/>
            </p:cNvSpPr>
            <p:nvPr/>
          </p:nvSpPr>
          <p:spPr bwMode="auto">
            <a:xfrm>
              <a:off x="3169" y="1136"/>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42" name="Freeform 259"/>
            <p:cNvSpPr>
              <a:spLocks/>
            </p:cNvSpPr>
            <p:nvPr/>
          </p:nvSpPr>
          <p:spPr bwMode="auto">
            <a:xfrm>
              <a:off x="3152" y="1093"/>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43" name="Freeform 260"/>
            <p:cNvSpPr>
              <a:spLocks/>
            </p:cNvSpPr>
            <p:nvPr/>
          </p:nvSpPr>
          <p:spPr bwMode="auto">
            <a:xfrm>
              <a:off x="3169" y="1100"/>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44" name="Freeform 261"/>
            <p:cNvSpPr>
              <a:spLocks/>
            </p:cNvSpPr>
            <p:nvPr/>
          </p:nvSpPr>
          <p:spPr bwMode="auto">
            <a:xfrm>
              <a:off x="3152" y="1058"/>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45" name="Freeform 262"/>
            <p:cNvSpPr>
              <a:spLocks/>
            </p:cNvSpPr>
            <p:nvPr/>
          </p:nvSpPr>
          <p:spPr bwMode="auto">
            <a:xfrm>
              <a:off x="3169" y="1066"/>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46" name="Freeform 263"/>
            <p:cNvSpPr>
              <a:spLocks/>
            </p:cNvSpPr>
            <p:nvPr/>
          </p:nvSpPr>
          <p:spPr bwMode="auto">
            <a:xfrm>
              <a:off x="3152" y="1027"/>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47" name="Freeform 264"/>
            <p:cNvSpPr>
              <a:spLocks/>
            </p:cNvSpPr>
            <p:nvPr/>
          </p:nvSpPr>
          <p:spPr bwMode="auto">
            <a:xfrm>
              <a:off x="3169" y="1034"/>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48" name="Freeform 265"/>
            <p:cNvSpPr>
              <a:spLocks/>
            </p:cNvSpPr>
            <p:nvPr/>
          </p:nvSpPr>
          <p:spPr bwMode="auto">
            <a:xfrm>
              <a:off x="3152" y="992"/>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49" name="Freeform 266"/>
            <p:cNvSpPr>
              <a:spLocks/>
            </p:cNvSpPr>
            <p:nvPr/>
          </p:nvSpPr>
          <p:spPr bwMode="auto">
            <a:xfrm>
              <a:off x="3169" y="1000"/>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50" name="Freeform 267"/>
            <p:cNvSpPr>
              <a:spLocks/>
            </p:cNvSpPr>
            <p:nvPr/>
          </p:nvSpPr>
          <p:spPr bwMode="auto">
            <a:xfrm>
              <a:off x="3152" y="957"/>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51" name="Freeform 268"/>
            <p:cNvSpPr>
              <a:spLocks/>
            </p:cNvSpPr>
            <p:nvPr/>
          </p:nvSpPr>
          <p:spPr bwMode="auto">
            <a:xfrm>
              <a:off x="3169" y="964"/>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52" name="Freeform 269"/>
            <p:cNvSpPr>
              <a:spLocks/>
            </p:cNvSpPr>
            <p:nvPr/>
          </p:nvSpPr>
          <p:spPr bwMode="auto">
            <a:xfrm>
              <a:off x="3152" y="922"/>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53" name="Freeform 270"/>
            <p:cNvSpPr>
              <a:spLocks/>
            </p:cNvSpPr>
            <p:nvPr/>
          </p:nvSpPr>
          <p:spPr bwMode="auto">
            <a:xfrm>
              <a:off x="3169" y="930"/>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54" name="Freeform 271"/>
            <p:cNvSpPr>
              <a:spLocks/>
            </p:cNvSpPr>
            <p:nvPr/>
          </p:nvSpPr>
          <p:spPr bwMode="auto">
            <a:xfrm>
              <a:off x="3152" y="891"/>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55" name="Freeform 272"/>
            <p:cNvSpPr>
              <a:spLocks/>
            </p:cNvSpPr>
            <p:nvPr/>
          </p:nvSpPr>
          <p:spPr bwMode="auto">
            <a:xfrm>
              <a:off x="3169" y="898"/>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56" name="Freeform 273"/>
            <p:cNvSpPr>
              <a:spLocks/>
            </p:cNvSpPr>
            <p:nvPr/>
          </p:nvSpPr>
          <p:spPr bwMode="auto">
            <a:xfrm>
              <a:off x="3152" y="856"/>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57" name="Freeform 274"/>
            <p:cNvSpPr>
              <a:spLocks/>
            </p:cNvSpPr>
            <p:nvPr/>
          </p:nvSpPr>
          <p:spPr bwMode="auto">
            <a:xfrm>
              <a:off x="3169" y="864"/>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58" name="Freeform 275"/>
            <p:cNvSpPr>
              <a:spLocks/>
            </p:cNvSpPr>
            <p:nvPr/>
          </p:nvSpPr>
          <p:spPr bwMode="auto">
            <a:xfrm>
              <a:off x="3152" y="821"/>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59" name="Freeform 276"/>
            <p:cNvSpPr>
              <a:spLocks/>
            </p:cNvSpPr>
            <p:nvPr/>
          </p:nvSpPr>
          <p:spPr bwMode="auto">
            <a:xfrm>
              <a:off x="3169" y="828"/>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60" name="Freeform 277"/>
            <p:cNvSpPr>
              <a:spLocks/>
            </p:cNvSpPr>
            <p:nvPr/>
          </p:nvSpPr>
          <p:spPr bwMode="auto">
            <a:xfrm>
              <a:off x="3152" y="786"/>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61" name="Freeform 278"/>
            <p:cNvSpPr>
              <a:spLocks/>
            </p:cNvSpPr>
            <p:nvPr/>
          </p:nvSpPr>
          <p:spPr bwMode="auto">
            <a:xfrm>
              <a:off x="3169" y="794"/>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62" name="Freeform 279"/>
            <p:cNvSpPr>
              <a:spLocks/>
            </p:cNvSpPr>
            <p:nvPr/>
          </p:nvSpPr>
          <p:spPr bwMode="auto">
            <a:xfrm>
              <a:off x="3152" y="754"/>
              <a:ext cx="589" cy="27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63" name="Freeform 280"/>
            <p:cNvSpPr>
              <a:spLocks/>
            </p:cNvSpPr>
            <p:nvPr/>
          </p:nvSpPr>
          <p:spPr bwMode="auto">
            <a:xfrm>
              <a:off x="3169" y="761"/>
              <a:ext cx="556" cy="257"/>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64" name="Freeform 281"/>
            <p:cNvSpPr>
              <a:spLocks noEditPoints="1"/>
            </p:cNvSpPr>
            <p:nvPr/>
          </p:nvSpPr>
          <p:spPr bwMode="auto">
            <a:xfrm>
              <a:off x="3258" y="800"/>
              <a:ext cx="378" cy="174"/>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pic>
        <p:nvPicPr>
          <p:cNvPr id="265" name="Picture 2" descr="C:\Documents and Settings\mat\Local Settings\Temporary Internet Files\Content.IE5\AB8HMFSD\MCj03397360000[1].wmf"/>
          <p:cNvPicPr>
            <a:picLocks noChangeAspect="1" noChangeArrowheads="1"/>
          </p:cNvPicPr>
          <p:nvPr/>
        </p:nvPicPr>
        <p:blipFill>
          <a:blip r:embed="rId3"/>
          <a:srcRect/>
          <a:stretch>
            <a:fillRect/>
          </a:stretch>
        </p:blipFill>
        <p:spPr bwMode="auto">
          <a:xfrm>
            <a:off x="3571868" y="2428868"/>
            <a:ext cx="236652" cy="285752"/>
          </a:xfrm>
          <a:prstGeom prst="rect">
            <a:avLst/>
          </a:prstGeom>
          <a:noFill/>
          <a:effectLst>
            <a:glow rad="228600">
              <a:schemeClr val="accent3">
                <a:satMod val="175000"/>
                <a:alpha val="40000"/>
              </a:schemeClr>
            </a:glow>
          </a:effectLst>
        </p:spPr>
      </p:pic>
      <p:pic>
        <p:nvPicPr>
          <p:cNvPr id="266" name="Picture 3" descr="C:\Documents and Settings\mat\Local Settings\Temporary Internet Files\Content.IE5\1CSF598L\MCj03398680000[1].wmf"/>
          <p:cNvPicPr>
            <a:picLocks noChangeAspect="1" noChangeArrowheads="1"/>
          </p:cNvPicPr>
          <p:nvPr/>
        </p:nvPicPr>
        <p:blipFill>
          <a:blip r:embed="rId4"/>
          <a:srcRect/>
          <a:stretch>
            <a:fillRect/>
          </a:stretch>
        </p:blipFill>
        <p:spPr bwMode="auto">
          <a:xfrm>
            <a:off x="642910" y="2357430"/>
            <a:ext cx="571504" cy="471394"/>
          </a:xfrm>
          <a:prstGeom prst="rect">
            <a:avLst/>
          </a:prstGeom>
          <a:noFill/>
          <a:effectLst>
            <a:glow rad="228600">
              <a:schemeClr val="accent1">
                <a:satMod val="175000"/>
                <a:alpha val="40000"/>
              </a:schemeClr>
            </a:glow>
          </a:effectLst>
        </p:spPr>
      </p:pic>
      <p:pic>
        <p:nvPicPr>
          <p:cNvPr id="267" name="Picture 2" descr="C:\Documents and Settings\mat\Local Settings\Temporary Internet Files\Content.IE5\AB8HMFSD\MCj03397360000[1].wmf"/>
          <p:cNvPicPr>
            <a:picLocks noChangeAspect="1" noChangeArrowheads="1"/>
          </p:cNvPicPr>
          <p:nvPr/>
        </p:nvPicPr>
        <p:blipFill>
          <a:blip r:embed="rId3"/>
          <a:srcRect/>
          <a:stretch>
            <a:fillRect/>
          </a:stretch>
        </p:blipFill>
        <p:spPr bwMode="auto">
          <a:xfrm>
            <a:off x="3857620" y="2428868"/>
            <a:ext cx="236652" cy="285752"/>
          </a:xfrm>
          <a:prstGeom prst="rect">
            <a:avLst/>
          </a:prstGeom>
          <a:noFill/>
          <a:effectLst>
            <a:glow rad="228600">
              <a:schemeClr val="accent3">
                <a:satMod val="175000"/>
                <a:alpha val="40000"/>
              </a:schemeClr>
            </a:glow>
          </a:effectLst>
        </p:spPr>
      </p:pic>
      <p:pic>
        <p:nvPicPr>
          <p:cNvPr id="268" name="Picture 2" descr="C:\Documents and Settings\mat\Local Settings\Temporary Internet Files\Content.IE5\AB8HMFSD\MCj03397360000[1].wmf"/>
          <p:cNvPicPr>
            <a:picLocks noChangeAspect="1" noChangeArrowheads="1"/>
          </p:cNvPicPr>
          <p:nvPr/>
        </p:nvPicPr>
        <p:blipFill>
          <a:blip r:embed="rId3"/>
          <a:srcRect/>
          <a:stretch>
            <a:fillRect/>
          </a:stretch>
        </p:blipFill>
        <p:spPr bwMode="auto">
          <a:xfrm>
            <a:off x="4143372" y="2428868"/>
            <a:ext cx="236652" cy="285752"/>
          </a:xfrm>
          <a:prstGeom prst="rect">
            <a:avLst/>
          </a:prstGeom>
          <a:noFill/>
          <a:effectLst>
            <a:glow rad="228600">
              <a:schemeClr val="accent3">
                <a:satMod val="175000"/>
                <a:alpha val="40000"/>
              </a:schemeClr>
            </a:glow>
          </a:effectLst>
        </p:spPr>
      </p:pic>
      <p:pic>
        <p:nvPicPr>
          <p:cNvPr id="269" name="Picture 2" descr="C:\Documents and Settings\mat\Local Settings\Temporary Internet Files\Content.IE5\AB8HMFSD\MCj03397360000[1].wmf"/>
          <p:cNvPicPr>
            <a:picLocks noChangeAspect="1" noChangeArrowheads="1"/>
          </p:cNvPicPr>
          <p:nvPr/>
        </p:nvPicPr>
        <p:blipFill>
          <a:blip r:embed="rId3"/>
          <a:srcRect/>
          <a:stretch>
            <a:fillRect/>
          </a:stretch>
        </p:blipFill>
        <p:spPr bwMode="auto">
          <a:xfrm>
            <a:off x="4429124" y="2428868"/>
            <a:ext cx="236652" cy="285752"/>
          </a:xfrm>
          <a:prstGeom prst="rect">
            <a:avLst/>
          </a:prstGeom>
          <a:noFill/>
          <a:effectLst>
            <a:glow rad="228600">
              <a:schemeClr val="accent3">
                <a:satMod val="175000"/>
                <a:alpha val="40000"/>
              </a:schemeClr>
            </a:glow>
          </a:effectLst>
        </p:spPr>
      </p:pic>
      <p:pic>
        <p:nvPicPr>
          <p:cNvPr id="270" name="Picture 2" descr="C:\Documents and Settings\mat\Local Settings\Temporary Internet Files\Content.IE5\AB8HMFSD\MCj03397360000[1].wmf"/>
          <p:cNvPicPr>
            <a:picLocks noChangeAspect="1" noChangeArrowheads="1"/>
          </p:cNvPicPr>
          <p:nvPr/>
        </p:nvPicPr>
        <p:blipFill>
          <a:blip r:embed="rId3"/>
          <a:srcRect/>
          <a:stretch>
            <a:fillRect/>
          </a:stretch>
        </p:blipFill>
        <p:spPr bwMode="auto">
          <a:xfrm>
            <a:off x="3714744" y="2714620"/>
            <a:ext cx="236652" cy="285752"/>
          </a:xfrm>
          <a:prstGeom prst="rect">
            <a:avLst/>
          </a:prstGeom>
          <a:noFill/>
          <a:effectLst>
            <a:glow rad="228600">
              <a:schemeClr val="accent3">
                <a:satMod val="175000"/>
                <a:alpha val="40000"/>
              </a:schemeClr>
            </a:glow>
          </a:effectLst>
        </p:spPr>
      </p:pic>
      <p:pic>
        <p:nvPicPr>
          <p:cNvPr id="271" name="Picture 2" descr="C:\Documents and Settings\mat\Local Settings\Temporary Internet Files\Content.IE5\AB8HMFSD\MCj03397360000[1].wmf"/>
          <p:cNvPicPr>
            <a:picLocks noChangeAspect="1" noChangeArrowheads="1"/>
          </p:cNvPicPr>
          <p:nvPr/>
        </p:nvPicPr>
        <p:blipFill>
          <a:blip r:embed="rId3"/>
          <a:srcRect/>
          <a:stretch>
            <a:fillRect/>
          </a:stretch>
        </p:blipFill>
        <p:spPr bwMode="auto">
          <a:xfrm>
            <a:off x="4000496" y="2714620"/>
            <a:ext cx="236652" cy="285752"/>
          </a:xfrm>
          <a:prstGeom prst="rect">
            <a:avLst/>
          </a:prstGeom>
          <a:noFill/>
          <a:effectLst>
            <a:glow rad="228600">
              <a:schemeClr val="accent3">
                <a:satMod val="175000"/>
                <a:alpha val="40000"/>
              </a:schemeClr>
            </a:glow>
          </a:effectLst>
        </p:spPr>
      </p:pic>
      <p:pic>
        <p:nvPicPr>
          <p:cNvPr id="272" name="Picture 2" descr="C:\Documents and Settings\mat\Local Settings\Temporary Internet Files\Content.IE5\AB8HMFSD\MCj03397360000[1].wmf"/>
          <p:cNvPicPr>
            <a:picLocks noChangeAspect="1" noChangeArrowheads="1"/>
          </p:cNvPicPr>
          <p:nvPr/>
        </p:nvPicPr>
        <p:blipFill>
          <a:blip r:embed="rId3"/>
          <a:srcRect/>
          <a:stretch>
            <a:fillRect/>
          </a:stretch>
        </p:blipFill>
        <p:spPr bwMode="auto">
          <a:xfrm>
            <a:off x="4286248" y="2714620"/>
            <a:ext cx="236652" cy="285752"/>
          </a:xfrm>
          <a:prstGeom prst="rect">
            <a:avLst/>
          </a:prstGeom>
          <a:noFill/>
          <a:effectLst>
            <a:glow rad="228600">
              <a:schemeClr val="accent3">
                <a:satMod val="175000"/>
                <a:alpha val="40000"/>
              </a:schemeClr>
            </a:glow>
          </a:effectLst>
        </p:spPr>
      </p:pic>
      <p:pic>
        <p:nvPicPr>
          <p:cNvPr id="273" name="Picture 2" descr="C:\Documents and Settings\mat\Local Settings\Temporary Internet Files\Content.IE5\AB8HMFSD\MCj03397360000[1].wmf"/>
          <p:cNvPicPr>
            <a:picLocks noChangeAspect="1" noChangeArrowheads="1"/>
          </p:cNvPicPr>
          <p:nvPr/>
        </p:nvPicPr>
        <p:blipFill>
          <a:blip r:embed="rId3"/>
          <a:srcRect/>
          <a:stretch>
            <a:fillRect/>
          </a:stretch>
        </p:blipFill>
        <p:spPr bwMode="auto">
          <a:xfrm>
            <a:off x="4572000" y="2714620"/>
            <a:ext cx="236652" cy="285752"/>
          </a:xfrm>
          <a:prstGeom prst="rect">
            <a:avLst/>
          </a:prstGeom>
          <a:noFill/>
          <a:effectLst>
            <a:glow rad="228600">
              <a:schemeClr val="accent3">
                <a:satMod val="175000"/>
                <a:alpha val="40000"/>
              </a:schemeClr>
            </a:glow>
          </a:effectLst>
        </p:spPr>
      </p:pic>
      <p:pic>
        <p:nvPicPr>
          <p:cNvPr id="274" name="Picture 3" descr="C:\Documents and Settings\mat\Local Settings\Temporary Internet Files\Content.IE5\1CSF598L\MCj03398680000[1].wmf"/>
          <p:cNvPicPr>
            <a:picLocks noChangeAspect="1" noChangeArrowheads="1"/>
          </p:cNvPicPr>
          <p:nvPr/>
        </p:nvPicPr>
        <p:blipFill>
          <a:blip r:embed="rId4"/>
          <a:srcRect/>
          <a:stretch>
            <a:fillRect/>
          </a:stretch>
        </p:blipFill>
        <p:spPr bwMode="auto">
          <a:xfrm>
            <a:off x="1142976" y="2357430"/>
            <a:ext cx="571504" cy="471394"/>
          </a:xfrm>
          <a:prstGeom prst="rect">
            <a:avLst/>
          </a:prstGeom>
          <a:noFill/>
          <a:effectLst>
            <a:glow rad="228600">
              <a:schemeClr val="accent1">
                <a:satMod val="175000"/>
                <a:alpha val="40000"/>
              </a:schemeClr>
            </a:glow>
          </a:effectLst>
        </p:spPr>
      </p:pic>
      <p:pic>
        <p:nvPicPr>
          <p:cNvPr id="275" name="Picture 3" descr="C:\Documents and Settings\mat\Local Settings\Temporary Internet Files\Content.IE5\1CSF598L\MCj03398680000[1].wmf"/>
          <p:cNvPicPr>
            <a:picLocks noChangeAspect="1" noChangeArrowheads="1"/>
          </p:cNvPicPr>
          <p:nvPr/>
        </p:nvPicPr>
        <p:blipFill>
          <a:blip r:embed="rId4"/>
          <a:srcRect/>
          <a:stretch>
            <a:fillRect/>
          </a:stretch>
        </p:blipFill>
        <p:spPr bwMode="auto">
          <a:xfrm>
            <a:off x="1785918" y="2357430"/>
            <a:ext cx="433047" cy="357190"/>
          </a:xfrm>
          <a:prstGeom prst="rect">
            <a:avLst/>
          </a:prstGeom>
          <a:noFill/>
          <a:effectLst>
            <a:glow rad="228600">
              <a:schemeClr val="accent1">
                <a:satMod val="175000"/>
                <a:alpha val="40000"/>
              </a:schemeClr>
            </a:glow>
          </a:effectLst>
        </p:spPr>
      </p:pic>
      <p:pic>
        <p:nvPicPr>
          <p:cNvPr id="276" name="Picture 3" descr="C:\Documents and Settings\mat\Local Settings\Temporary Internet Files\Content.IE5\1CSF598L\MCj03398680000[1].wmf"/>
          <p:cNvPicPr>
            <a:picLocks noChangeAspect="1" noChangeArrowheads="1"/>
          </p:cNvPicPr>
          <p:nvPr/>
        </p:nvPicPr>
        <p:blipFill>
          <a:blip r:embed="rId4"/>
          <a:srcRect/>
          <a:stretch>
            <a:fillRect/>
          </a:stretch>
        </p:blipFill>
        <p:spPr bwMode="auto">
          <a:xfrm>
            <a:off x="2218965" y="2357430"/>
            <a:ext cx="433047" cy="357190"/>
          </a:xfrm>
          <a:prstGeom prst="rect">
            <a:avLst/>
          </a:prstGeom>
          <a:noFill/>
          <a:effectLst>
            <a:glow rad="228600">
              <a:schemeClr val="accent1">
                <a:satMod val="175000"/>
                <a:alpha val="40000"/>
              </a:schemeClr>
            </a:glow>
          </a:effectLst>
        </p:spPr>
      </p:pic>
      <p:pic>
        <p:nvPicPr>
          <p:cNvPr id="277" name="Picture 3" descr="C:\Documents and Settings\mat\Local Settings\Temporary Internet Files\Content.IE5\1CSF598L\MCj03398680000[1].wmf"/>
          <p:cNvPicPr>
            <a:picLocks noChangeAspect="1" noChangeArrowheads="1"/>
          </p:cNvPicPr>
          <p:nvPr/>
        </p:nvPicPr>
        <p:blipFill>
          <a:blip r:embed="rId4"/>
          <a:srcRect/>
          <a:stretch>
            <a:fillRect/>
          </a:stretch>
        </p:blipFill>
        <p:spPr bwMode="auto">
          <a:xfrm>
            <a:off x="2000232" y="2571744"/>
            <a:ext cx="433047" cy="357190"/>
          </a:xfrm>
          <a:prstGeom prst="rect">
            <a:avLst/>
          </a:prstGeom>
          <a:noFill/>
          <a:effectLst>
            <a:glow rad="228600">
              <a:schemeClr val="accent1">
                <a:satMod val="175000"/>
                <a:alpha val="40000"/>
              </a:schemeClr>
            </a:glow>
          </a:effectLst>
        </p:spPr>
      </p:pic>
      <p:cxnSp>
        <p:nvCxnSpPr>
          <p:cNvPr id="278" name="直線矢印コネクタ 277"/>
          <p:cNvCxnSpPr>
            <a:stCxn id="266" idx="2"/>
          </p:cNvCxnSpPr>
          <p:nvPr/>
        </p:nvCxnSpPr>
        <p:spPr bwMode="auto">
          <a:xfrm rot="5400000">
            <a:off x="307103" y="3450383"/>
            <a:ext cx="1243118"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79" name="直線矢印コネクタ 278"/>
          <p:cNvCxnSpPr>
            <a:stCxn id="274" idx="2"/>
          </p:cNvCxnSpPr>
          <p:nvPr/>
        </p:nvCxnSpPr>
        <p:spPr bwMode="auto">
          <a:xfrm rot="5400000">
            <a:off x="806772" y="3450780"/>
            <a:ext cx="1243912"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80" name="直線矢印コネクタ 279"/>
          <p:cNvCxnSpPr>
            <a:stCxn id="277" idx="2"/>
          </p:cNvCxnSpPr>
          <p:nvPr/>
        </p:nvCxnSpPr>
        <p:spPr bwMode="auto">
          <a:xfrm rot="16200000" flipH="1">
            <a:off x="1789232" y="3356457"/>
            <a:ext cx="857258" cy="2211"/>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81" name="直線矢印コネクタ 280"/>
          <p:cNvCxnSpPr/>
          <p:nvPr/>
        </p:nvCxnSpPr>
        <p:spPr bwMode="auto">
          <a:xfrm rot="5400000">
            <a:off x="1576024" y="3357563"/>
            <a:ext cx="857256" cy="3"/>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82" name="直線矢印コネクタ 281"/>
          <p:cNvCxnSpPr/>
          <p:nvPr/>
        </p:nvCxnSpPr>
        <p:spPr bwMode="auto">
          <a:xfrm rot="16200000" flipH="1">
            <a:off x="2005756" y="3356459"/>
            <a:ext cx="857257" cy="221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83" name="直線矢印コネクタ 282"/>
          <p:cNvCxnSpPr/>
          <p:nvPr/>
        </p:nvCxnSpPr>
        <p:spPr bwMode="auto">
          <a:xfrm rot="16200000" flipH="1">
            <a:off x="4357290" y="3143645"/>
            <a:ext cx="286545" cy="1"/>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84" name="円形吹き出し 283"/>
          <p:cNvSpPr/>
          <p:nvPr/>
        </p:nvSpPr>
        <p:spPr bwMode="auto">
          <a:xfrm>
            <a:off x="2500298" y="3571876"/>
            <a:ext cx="714380" cy="357190"/>
          </a:xfrm>
          <a:prstGeom prst="wedgeEllipseCallout">
            <a:avLst>
              <a:gd name="adj1" fmla="val -54611"/>
              <a:gd name="adj2" fmla="val 6961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rPr>
              <a:t>ﾄﾞｷｭﾒﾝﾄ</a:t>
            </a:r>
          </a:p>
        </p:txBody>
      </p:sp>
      <p:sp>
        <p:nvSpPr>
          <p:cNvPr id="285" name="円形吹き出し 284"/>
          <p:cNvSpPr/>
          <p:nvPr/>
        </p:nvSpPr>
        <p:spPr bwMode="auto">
          <a:xfrm>
            <a:off x="4643438" y="3143248"/>
            <a:ext cx="714380" cy="357190"/>
          </a:xfrm>
          <a:prstGeom prst="wedgeEllipseCallout">
            <a:avLst>
              <a:gd name="adj1" fmla="val -54611"/>
              <a:gd name="adj2" fmla="val 69611"/>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rPr>
              <a:t>ｿｰｽｺｰﾄﾞ</a:t>
            </a:r>
          </a:p>
        </p:txBody>
      </p:sp>
      <p:cxnSp>
        <p:nvCxnSpPr>
          <p:cNvPr id="286" name="直線矢印コネクタ 285"/>
          <p:cNvCxnSpPr/>
          <p:nvPr/>
        </p:nvCxnSpPr>
        <p:spPr bwMode="auto">
          <a:xfrm rot="16200000" flipH="1">
            <a:off x="4214414" y="3143645"/>
            <a:ext cx="286545" cy="1"/>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87" name="直線矢印コネクタ 286"/>
          <p:cNvCxnSpPr/>
          <p:nvPr/>
        </p:nvCxnSpPr>
        <p:spPr bwMode="auto">
          <a:xfrm rot="5400000">
            <a:off x="4071539" y="3143645"/>
            <a:ext cx="286544" cy="2"/>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88" name="直線矢印コネクタ 287"/>
          <p:cNvCxnSpPr/>
          <p:nvPr/>
        </p:nvCxnSpPr>
        <p:spPr bwMode="auto">
          <a:xfrm rot="16200000" flipH="1">
            <a:off x="3928662" y="3143645"/>
            <a:ext cx="286545" cy="1"/>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89" name="直線矢印コネクタ 288"/>
          <p:cNvCxnSpPr/>
          <p:nvPr/>
        </p:nvCxnSpPr>
        <p:spPr bwMode="auto">
          <a:xfrm rot="16200000" flipH="1">
            <a:off x="3785786" y="3143645"/>
            <a:ext cx="286545" cy="1"/>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90" name="直線矢印コネクタ 289"/>
          <p:cNvCxnSpPr/>
          <p:nvPr/>
        </p:nvCxnSpPr>
        <p:spPr bwMode="auto">
          <a:xfrm rot="5400000">
            <a:off x="3642910" y="3143646"/>
            <a:ext cx="286545"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91" name="円形吹き出し 290"/>
          <p:cNvSpPr/>
          <p:nvPr/>
        </p:nvSpPr>
        <p:spPr bwMode="auto">
          <a:xfrm>
            <a:off x="2500298" y="2071678"/>
            <a:ext cx="714380" cy="357190"/>
          </a:xfrm>
          <a:prstGeom prst="wedgeEllipseCallout">
            <a:avLst>
              <a:gd name="adj1" fmla="val -47500"/>
              <a:gd name="adj2" fmla="val 7316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rPr>
              <a:t>脆弱性</a:t>
            </a:r>
          </a:p>
        </p:txBody>
      </p:sp>
      <p:sp>
        <p:nvSpPr>
          <p:cNvPr id="292" name="円形吹き出し 291"/>
          <p:cNvSpPr/>
          <p:nvPr/>
        </p:nvSpPr>
        <p:spPr bwMode="auto">
          <a:xfrm>
            <a:off x="4714876" y="2214554"/>
            <a:ext cx="714380" cy="357190"/>
          </a:xfrm>
          <a:prstGeom prst="wedgeEllipseCallout">
            <a:avLst>
              <a:gd name="adj1" fmla="val -54611"/>
              <a:gd name="adj2" fmla="val 69611"/>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rPr>
              <a:t>脆弱性</a:t>
            </a:r>
          </a:p>
        </p:txBody>
      </p:sp>
      <p:cxnSp>
        <p:nvCxnSpPr>
          <p:cNvPr id="293" name="直線矢印コネクタ 292"/>
          <p:cNvCxnSpPr/>
          <p:nvPr/>
        </p:nvCxnSpPr>
        <p:spPr bwMode="auto">
          <a:xfrm rot="5400000">
            <a:off x="6536717" y="4250366"/>
            <a:ext cx="357984" cy="1137"/>
          </a:xfrm>
          <a:prstGeom prst="straightConnector1">
            <a:avLst/>
          </a:prstGeom>
          <a:ln w="57150">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295" name="Line 71"/>
          <p:cNvSpPr>
            <a:spLocks noChangeShapeType="1"/>
          </p:cNvSpPr>
          <p:nvPr/>
        </p:nvSpPr>
        <p:spPr bwMode="auto">
          <a:xfrm flipV="1">
            <a:off x="642910" y="5500702"/>
            <a:ext cx="7500990" cy="0"/>
          </a:xfrm>
          <a:prstGeom prst="line">
            <a:avLst/>
          </a:prstGeom>
          <a:ln>
            <a:miter lim="800000"/>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ja-JP" altLang="en-US" dirty="0"/>
          </a:p>
        </p:txBody>
      </p:sp>
      <p:sp>
        <p:nvSpPr>
          <p:cNvPr id="296" name="Text Box 72"/>
          <p:cNvSpPr txBox="1">
            <a:spLocks noChangeArrowheads="1"/>
          </p:cNvSpPr>
          <p:nvPr/>
        </p:nvSpPr>
        <p:spPr bwMode="auto">
          <a:xfrm>
            <a:off x="8211949" y="5286388"/>
            <a:ext cx="646331" cy="369332"/>
          </a:xfrm>
          <a:prstGeom prst="rect">
            <a:avLst/>
          </a:prstGeom>
          <a:noFill/>
          <a:ln w="9525">
            <a:noFill/>
            <a:miter lim="800000"/>
            <a:headEnd/>
            <a:tailEnd/>
          </a:ln>
          <a:effectLst/>
        </p:spPr>
        <p:txBody>
          <a:bodyPr wrap="none">
            <a:spAutoFit/>
          </a:bodyPr>
          <a:lstStyle/>
          <a:p>
            <a:r>
              <a:rPr lang="ja-JP" altLang="en-US" sz="1800" b="0" dirty="0" smtClean="0"/>
              <a:t>時間</a:t>
            </a:r>
            <a:endParaRPr lang="ja-JP" altLang="en-US" sz="1800" b="0" dirty="0"/>
          </a:p>
        </p:txBody>
      </p:sp>
      <p:grpSp>
        <p:nvGrpSpPr>
          <p:cNvPr id="297" name="グループ化 595"/>
          <p:cNvGrpSpPr/>
          <p:nvPr/>
        </p:nvGrpSpPr>
        <p:grpSpPr>
          <a:xfrm>
            <a:off x="7245393" y="3786190"/>
            <a:ext cx="898507" cy="1318168"/>
            <a:chOff x="6357950" y="2857496"/>
            <a:chExt cx="898507" cy="1318168"/>
          </a:xfrm>
        </p:grpSpPr>
        <p:grpSp>
          <p:nvGrpSpPr>
            <p:cNvPr id="298" name="グループ化 318"/>
            <p:cNvGrpSpPr/>
            <p:nvPr/>
          </p:nvGrpSpPr>
          <p:grpSpPr>
            <a:xfrm>
              <a:off x="6357950" y="3357562"/>
              <a:ext cx="898507" cy="818102"/>
              <a:chOff x="6286500" y="1071563"/>
              <a:chExt cx="1827213" cy="1663700"/>
            </a:xfrm>
          </p:grpSpPr>
          <p:sp>
            <p:nvSpPr>
              <p:cNvPr id="304" name="AutoShape 4"/>
              <p:cNvSpPr>
                <a:spLocks noChangeAspect="1" noChangeArrowheads="1" noTextEdit="1"/>
              </p:cNvSpPr>
              <p:nvPr/>
            </p:nvSpPr>
            <p:spPr bwMode="auto">
              <a:xfrm>
                <a:off x="6286500" y="1071563"/>
                <a:ext cx="1827213" cy="166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5" name="Freeform 7"/>
              <p:cNvSpPr>
                <a:spLocks/>
              </p:cNvSpPr>
              <p:nvPr/>
            </p:nvSpPr>
            <p:spPr bwMode="auto">
              <a:xfrm>
                <a:off x="6613525" y="1404938"/>
                <a:ext cx="1423988" cy="1260475"/>
              </a:xfrm>
              <a:custGeom>
                <a:avLst/>
                <a:gdLst/>
                <a:ahLst/>
                <a:cxnLst>
                  <a:cxn ang="0">
                    <a:pos x="1787" y="1122"/>
                  </a:cxn>
                  <a:cxn ang="0">
                    <a:pos x="1752" y="976"/>
                  </a:cxn>
                  <a:cxn ang="0">
                    <a:pos x="1700" y="765"/>
                  </a:cxn>
                  <a:cxn ang="0">
                    <a:pos x="1654" y="577"/>
                  </a:cxn>
                  <a:cxn ang="0">
                    <a:pos x="1677" y="511"/>
                  </a:cxn>
                  <a:cxn ang="0">
                    <a:pos x="1692" y="485"/>
                  </a:cxn>
                  <a:cxn ang="0">
                    <a:pos x="1621" y="216"/>
                  </a:cxn>
                  <a:cxn ang="0">
                    <a:pos x="1565" y="231"/>
                  </a:cxn>
                  <a:cxn ang="0">
                    <a:pos x="1520" y="63"/>
                  </a:cxn>
                  <a:cxn ang="0">
                    <a:pos x="1500" y="37"/>
                  </a:cxn>
                  <a:cxn ang="0">
                    <a:pos x="1473" y="21"/>
                  </a:cxn>
                  <a:cxn ang="0">
                    <a:pos x="1442" y="16"/>
                  </a:cxn>
                  <a:cxn ang="0">
                    <a:pos x="1322" y="44"/>
                  </a:cxn>
                  <a:cxn ang="0">
                    <a:pos x="1294" y="20"/>
                  </a:cxn>
                  <a:cxn ang="0">
                    <a:pos x="1254" y="5"/>
                  </a:cxn>
                  <a:cxn ang="0">
                    <a:pos x="1204" y="0"/>
                  </a:cxn>
                  <a:cxn ang="0">
                    <a:pos x="1150" y="8"/>
                  </a:cxn>
                  <a:cxn ang="0">
                    <a:pos x="1099" y="27"/>
                  </a:cxn>
                  <a:cxn ang="0">
                    <a:pos x="1058" y="53"/>
                  </a:cxn>
                  <a:cxn ang="0">
                    <a:pos x="1029" y="86"/>
                  </a:cxn>
                  <a:cxn ang="0">
                    <a:pos x="1017" y="120"/>
                  </a:cxn>
                  <a:cxn ang="0">
                    <a:pos x="48" y="364"/>
                  </a:cxn>
                  <a:cxn ang="0">
                    <a:pos x="21" y="384"/>
                  </a:cxn>
                  <a:cxn ang="0">
                    <a:pos x="5" y="411"/>
                  </a:cxn>
                  <a:cxn ang="0">
                    <a:pos x="0" y="443"/>
                  </a:cxn>
                  <a:cxn ang="0">
                    <a:pos x="82" y="782"/>
                  </a:cxn>
                  <a:cxn ang="0">
                    <a:pos x="91" y="821"/>
                  </a:cxn>
                  <a:cxn ang="0">
                    <a:pos x="113" y="908"/>
                  </a:cxn>
                  <a:cxn ang="0">
                    <a:pos x="137" y="1002"/>
                  </a:cxn>
                  <a:cxn ang="0">
                    <a:pos x="151" y="1059"/>
                  </a:cxn>
                  <a:cxn ang="0">
                    <a:pos x="98" y="1077"/>
                  </a:cxn>
                  <a:cxn ang="0">
                    <a:pos x="171" y="1367"/>
                  </a:cxn>
                  <a:cxn ang="0">
                    <a:pos x="197" y="1382"/>
                  </a:cxn>
                  <a:cxn ang="0">
                    <a:pos x="269" y="1526"/>
                  </a:cxn>
                  <a:cxn ang="0">
                    <a:pos x="283" y="1556"/>
                  </a:cxn>
                  <a:cxn ang="0">
                    <a:pos x="307" y="1577"/>
                  </a:cxn>
                  <a:cxn ang="0">
                    <a:pos x="337" y="1587"/>
                  </a:cxn>
                  <a:cxn ang="0">
                    <a:pos x="369" y="1586"/>
                  </a:cxn>
                  <a:cxn ang="0">
                    <a:pos x="384" y="1583"/>
                  </a:cxn>
                  <a:cxn ang="0">
                    <a:pos x="428" y="1571"/>
                  </a:cxn>
                  <a:cxn ang="0">
                    <a:pos x="495" y="1555"/>
                  </a:cxn>
                  <a:cxn ang="0">
                    <a:pos x="582" y="1533"/>
                  </a:cxn>
                  <a:cxn ang="0">
                    <a:pos x="685" y="1508"/>
                  </a:cxn>
                  <a:cxn ang="0">
                    <a:pos x="800" y="1479"/>
                  </a:cxn>
                  <a:cxn ang="0">
                    <a:pos x="923" y="1448"/>
                  </a:cxn>
                  <a:cxn ang="0">
                    <a:pos x="1051" y="1416"/>
                  </a:cxn>
                  <a:cxn ang="0">
                    <a:pos x="1178" y="1385"/>
                  </a:cxn>
                  <a:cxn ang="0">
                    <a:pos x="1301" y="1354"/>
                  </a:cxn>
                  <a:cxn ang="0">
                    <a:pos x="1416" y="1325"/>
                  </a:cxn>
                  <a:cxn ang="0">
                    <a:pos x="1519" y="1299"/>
                  </a:cxn>
                  <a:cxn ang="0">
                    <a:pos x="1606" y="1278"/>
                  </a:cxn>
                  <a:cxn ang="0">
                    <a:pos x="1673" y="1261"/>
                  </a:cxn>
                  <a:cxn ang="0">
                    <a:pos x="1717" y="1250"/>
                  </a:cxn>
                  <a:cxn ang="0">
                    <a:pos x="1732" y="1246"/>
                  </a:cxn>
                  <a:cxn ang="0">
                    <a:pos x="1747" y="1241"/>
                  </a:cxn>
                  <a:cxn ang="0">
                    <a:pos x="1761" y="1233"/>
                  </a:cxn>
                  <a:cxn ang="0">
                    <a:pos x="1773" y="1221"/>
                  </a:cxn>
                  <a:cxn ang="0">
                    <a:pos x="1783" y="1208"/>
                  </a:cxn>
                  <a:cxn ang="0">
                    <a:pos x="1794" y="1177"/>
                  </a:cxn>
                  <a:cxn ang="0">
                    <a:pos x="1793" y="1145"/>
                  </a:cxn>
                </a:cxnLst>
                <a:rect l="0" t="0" r="r" b="b"/>
                <a:pathLst>
                  <a:path w="1795" h="1588">
                    <a:moveTo>
                      <a:pt x="1793" y="1145"/>
                    </a:moveTo>
                    <a:lnTo>
                      <a:pt x="1787" y="1122"/>
                    </a:lnTo>
                    <a:lnTo>
                      <a:pt x="1772" y="1062"/>
                    </a:lnTo>
                    <a:lnTo>
                      <a:pt x="1752" y="976"/>
                    </a:lnTo>
                    <a:lnTo>
                      <a:pt x="1726" y="872"/>
                    </a:lnTo>
                    <a:lnTo>
                      <a:pt x="1700" y="765"/>
                    </a:lnTo>
                    <a:lnTo>
                      <a:pt x="1674" y="663"/>
                    </a:lnTo>
                    <a:lnTo>
                      <a:pt x="1654" y="577"/>
                    </a:lnTo>
                    <a:lnTo>
                      <a:pt x="1640" y="520"/>
                    </a:lnTo>
                    <a:lnTo>
                      <a:pt x="1677" y="511"/>
                    </a:lnTo>
                    <a:lnTo>
                      <a:pt x="1696" y="506"/>
                    </a:lnTo>
                    <a:lnTo>
                      <a:pt x="1692" y="485"/>
                    </a:lnTo>
                    <a:lnTo>
                      <a:pt x="1627" y="235"/>
                    </a:lnTo>
                    <a:lnTo>
                      <a:pt x="1621" y="216"/>
                    </a:lnTo>
                    <a:lnTo>
                      <a:pt x="1602" y="221"/>
                    </a:lnTo>
                    <a:lnTo>
                      <a:pt x="1565" y="231"/>
                    </a:lnTo>
                    <a:lnTo>
                      <a:pt x="1526" y="79"/>
                    </a:lnTo>
                    <a:lnTo>
                      <a:pt x="1520" y="63"/>
                    </a:lnTo>
                    <a:lnTo>
                      <a:pt x="1512" y="49"/>
                    </a:lnTo>
                    <a:lnTo>
                      <a:pt x="1500" y="37"/>
                    </a:lnTo>
                    <a:lnTo>
                      <a:pt x="1488" y="28"/>
                    </a:lnTo>
                    <a:lnTo>
                      <a:pt x="1473" y="21"/>
                    </a:lnTo>
                    <a:lnTo>
                      <a:pt x="1458" y="18"/>
                    </a:lnTo>
                    <a:lnTo>
                      <a:pt x="1442" y="16"/>
                    </a:lnTo>
                    <a:lnTo>
                      <a:pt x="1424" y="19"/>
                    </a:lnTo>
                    <a:lnTo>
                      <a:pt x="1322" y="44"/>
                    </a:lnTo>
                    <a:lnTo>
                      <a:pt x="1310" y="31"/>
                    </a:lnTo>
                    <a:lnTo>
                      <a:pt x="1294" y="20"/>
                    </a:lnTo>
                    <a:lnTo>
                      <a:pt x="1276" y="11"/>
                    </a:lnTo>
                    <a:lnTo>
                      <a:pt x="1254" y="5"/>
                    </a:lnTo>
                    <a:lnTo>
                      <a:pt x="1231" y="2"/>
                    </a:lnTo>
                    <a:lnTo>
                      <a:pt x="1204" y="0"/>
                    </a:lnTo>
                    <a:lnTo>
                      <a:pt x="1178" y="3"/>
                    </a:lnTo>
                    <a:lnTo>
                      <a:pt x="1150" y="8"/>
                    </a:lnTo>
                    <a:lnTo>
                      <a:pt x="1124" y="16"/>
                    </a:lnTo>
                    <a:lnTo>
                      <a:pt x="1099" y="27"/>
                    </a:lnTo>
                    <a:lnTo>
                      <a:pt x="1076" y="40"/>
                    </a:lnTo>
                    <a:lnTo>
                      <a:pt x="1058" y="53"/>
                    </a:lnTo>
                    <a:lnTo>
                      <a:pt x="1042" y="69"/>
                    </a:lnTo>
                    <a:lnTo>
                      <a:pt x="1029" y="86"/>
                    </a:lnTo>
                    <a:lnTo>
                      <a:pt x="1021" y="103"/>
                    </a:lnTo>
                    <a:lnTo>
                      <a:pt x="1017" y="120"/>
                    </a:lnTo>
                    <a:lnTo>
                      <a:pt x="64" y="359"/>
                    </a:lnTo>
                    <a:lnTo>
                      <a:pt x="48" y="364"/>
                    </a:lnTo>
                    <a:lnTo>
                      <a:pt x="34" y="372"/>
                    </a:lnTo>
                    <a:lnTo>
                      <a:pt x="21" y="384"/>
                    </a:lnTo>
                    <a:lnTo>
                      <a:pt x="12" y="397"/>
                    </a:lnTo>
                    <a:lnTo>
                      <a:pt x="5" y="411"/>
                    </a:lnTo>
                    <a:lnTo>
                      <a:pt x="1" y="426"/>
                    </a:lnTo>
                    <a:lnTo>
                      <a:pt x="0" y="443"/>
                    </a:lnTo>
                    <a:lnTo>
                      <a:pt x="3" y="460"/>
                    </a:lnTo>
                    <a:lnTo>
                      <a:pt x="82" y="782"/>
                    </a:lnTo>
                    <a:lnTo>
                      <a:pt x="84" y="793"/>
                    </a:lnTo>
                    <a:lnTo>
                      <a:pt x="91" y="821"/>
                    </a:lnTo>
                    <a:lnTo>
                      <a:pt x="102" y="862"/>
                    </a:lnTo>
                    <a:lnTo>
                      <a:pt x="113" y="908"/>
                    </a:lnTo>
                    <a:lnTo>
                      <a:pt x="126" y="957"/>
                    </a:lnTo>
                    <a:lnTo>
                      <a:pt x="137" y="1002"/>
                    </a:lnTo>
                    <a:lnTo>
                      <a:pt x="145" y="1038"/>
                    </a:lnTo>
                    <a:lnTo>
                      <a:pt x="151" y="1059"/>
                    </a:lnTo>
                    <a:lnTo>
                      <a:pt x="116" y="1071"/>
                    </a:lnTo>
                    <a:lnTo>
                      <a:pt x="98" y="1077"/>
                    </a:lnTo>
                    <a:lnTo>
                      <a:pt x="103" y="1096"/>
                    </a:lnTo>
                    <a:lnTo>
                      <a:pt x="171" y="1367"/>
                    </a:lnTo>
                    <a:lnTo>
                      <a:pt x="177" y="1389"/>
                    </a:lnTo>
                    <a:lnTo>
                      <a:pt x="197" y="1382"/>
                    </a:lnTo>
                    <a:lnTo>
                      <a:pt x="230" y="1371"/>
                    </a:lnTo>
                    <a:lnTo>
                      <a:pt x="269" y="1526"/>
                    </a:lnTo>
                    <a:lnTo>
                      <a:pt x="275" y="1542"/>
                    </a:lnTo>
                    <a:lnTo>
                      <a:pt x="283" y="1556"/>
                    </a:lnTo>
                    <a:lnTo>
                      <a:pt x="293" y="1568"/>
                    </a:lnTo>
                    <a:lnTo>
                      <a:pt x="307" y="1577"/>
                    </a:lnTo>
                    <a:lnTo>
                      <a:pt x="321" y="1584"/>
                    </a:lnTo>
                    <a:lnTo>
                      <a:pt x="337" y="1587"/>
                    </a:lnTo>
                    <a:lnTo>
                      <a:pt x="353" y="1588"/>
                    </a:lnTo>
                    <a:lnTo>
                      <a:pt x="369" y="1586"/>
                    </a:lnTo>
                    <a:lnTo>
                      <a:pt x="372" y="1585"/>
                    </a:lnTo>
                    <a:lnTo>
                      <a:pt x="384" y="1583"/>
                    </a:lnTo>
                    <a:lnTo>
                      <a:pt x="402" y="1578"/>
                    </a:lnTo>
                    <a:lnTo>
                      <a:pt x="428" y="1571"/>
                    </a:lnTo>
                    <a:lnTo>
                      <a:pt x="459" y="1564"/>
                    </a:lnTo>
                    <a:lnTo>
                      <a:pt x="495" y="1555"/>
                    </a:lnTo>
                    <a:lnTo>
                      <a:pt x="536" y="1545"/>
                    </a:lnTo>
                    <a:lnTo>
                      <a:pt x="582" y="1533"/>
                    </a:lnTo>
                    <a:lnTo>
                      <a:pt x="632" y="1521"/>
                    </a:lnTo>
                    <a:lnTo>
                      <a:pt x="685" y="1508"/>
                    </a:lnTo>
                    <a:lnTo>
                      <a:pt x="741" y="1493"/>
                    </a:lnTo>
                    <a:lnTo>
                      <a:pt x="800" y="1479"/>
                    </a:lnTo>
                    <a:lnTo>
                      <a:pt x="861" y="1463"/>
                    </a:lnTo>
                    <a:lnTo>
                      <a:pt x="923" y="1448"/>
                    </a:lnTo>
                    <a:lnTo>
                      <a:pt x="987" y="1432"/>
                    </a:lnTo>
                    <a:lnTo>
                      <a:pt x="1051" y="1416"/>
                    </a:lnTo>
                    <a:lnTo>
                      <a:pt x="1114" y="1401"/>
                    </a:lnTo>
                    <a:lnTo>
                      <a:pt x="1178" y="1385"/>
                    </a:lnTo>
                    <a:lnTo>
                      <a:pt x="1240" y="1370"/>
                    </a:lnTo>
                    <a:lnTo>
                      <a:pt x="1301" y="1354"/>
                    </a:lnTo>
                    <a:lnTo>
                      <a:pt x="1360" y="1340"/>
                    </a:lnTo>
                    <a:lnTo>
                      <a:pt x="1416" y="1325"/>
                    </a:lnTo>
                    <a:lnTo>
                      <a:pt x="1469" y="1312"/>
                    </a:lnTo>
                    <a:lnTo>
                      <a:pt x="1519" y="1299"/>
                    </a:lnTo>
                    <a:lnTo>
                      <a:pt x="1565" y="1288"/>
                    </a:lnTo>
                    <a:lnTo>
                      <a:pt x="1606" y="1278"/>
                    </a:lnTo>
                    <a:lnTo>
                      <a:pt x="1642" y="1268"/>
                    </a:lnTo>
                    <a:lnTo>
                      <a:pt x="1673" y="1261"/>
                    </a:lnTo>
                    <a:lnTo>
                      <a:pt x="1699" y="1254"/>
                    </a:lnTo>
                    <a:lnTo>
                      <a:pt x="1717" y="1250"/>
                    </a:lnTo>
                    <a:lnTo>
                      <a:pt x="1729" y="1248"/>
                    </a:lnTo>
                    <a:lnTo>
                      <a:pt x="1732" y="1246"/>
                    </a:lnTo>
                    <a:lnTo>
                      <a:pt x="1740" y="1244"/>
                    </a:lnTo>
                    <a:lnTo>
                      <a:pt x="1747" y="1241"/>
                    </a:lnTo>
                    <a:lnTo>
                      <a:pt x="1755" y="1237"/>
                    </a:lnTo>
                    <a:lnTo>
                      <a:pt x="1761" y="1233"/>
                    </a:lnTo>
                    <a:lnTo>
                      <a:pt x="1768" y="1227"/>
                    </a:lnTo>
                    <a:lnTo>
                      <a:pt x="1773" y="1221"/>
                    </a:lnTo>
                    <a:lnTo>
                      <a:pt x="1778" y="1215"/>
                    </a:lnTo>
                    <a:lnTo>
                      <a:pt x="1783" y="1208"/>
                    </a:lnTo>
                    <a:lnTo>
                      <a:pt x="1790" y="1193"/>
                    </a:lnTo>
                    <a:lnTo>
                      <a:pt x="1794" y="1177"/>
                    </a:lnTo>
                    <a:lnTo>
                      <a:pt x="1795" y="1161"/>
                    </a:lnTo>
                    <a:lnTo>
                      <a:pt x="1793" y="11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6" name="Freeform 8"/>
              <p:cNvSpPr>
                <a:spLocks/>
              </p:cNvSpPr>
              <p:nvPr/>
            </p:nvSpPr>
            <p:spPr bwMode="auto">
              <a:xfrm>
                <a:off x="6645275" y="1449388"/>
                <a:ext cx="1358900" cy="1184275"/>
              </a:xfrm>
              <a:custGeom>
                <a:avLst/>
                <a:gdLst/>
                <a:ahLst/>
                <a:cxnLst>
                  <a:cxn ang="0">
                    <a:pos x="1696" y="1142"/>
                  </a:cxn>
                  <a:cxn ang="0">
                    <a:pos x="319" y="1490"/>
                  </a:cxn>
                  <a:cxn ang="0">
                    <a:pos x="293" y="1489"/>
                  </a:cxn>
                  <a:cxn ang="0">
                    <a:pos x="274" y="1474"/>
                  </a:cxn>
                  <a:cxn ang="0">
                    <a:pos x="265" y="1451"/>
                  </a:cxn>
                  <a:cxn ang="0">
                    <a:pos x="245" y="1370"/>
                  </a:cxn>
                  <a:cxn ang="0">
                    <a:pos x="225" y="1291"/>
                  </a:cxn>
                  <a:cxn ang="0">
                    <a:pos x="197" y="1268"/>
                  </a:cxn>
                  <a:cxn ang="0">
                    <a:pos x="141" y="1034"/>
                  </a:cxn>
                  <a:cxn ang="0">
                    <a:pos x="96" y="777"/>
                  </a:cxn>
                  <a:cxn ang="0">
                    <a:pos x="1075" y="550"/>
                  </a:cxn>
                  <a:cxn ang="0">
                    <a:pos x="1111" y="576"/>
                  </a:cxn>
                  <a:cxn ang="0">
                    <a:pos x="1153" y="594"/>
                  </a:cxn>
                  <a:cxn ang="0">
                    <a:pos x="1198" y="603"/>
                  </a:cxn>
                  <a:cxn ang="0">
                    <a:pos x="1244" y="603"/>
                  </a:cxn>
                  <a:cxn ang="0">
                    <a:pos x="1297" y="591"/>
                  </a:cxn>
                  <a:cxn ang="0">
                    <a:pos x="1356" y="559"/>
                  </a:cxn>
                  <a:cxn ang="0">
                    <a:pos x="1402" y="513"/>
                  </a:cxn>
                  <a:cxn ang="0">
                    <a:pos x="1433" y="456"/>
                  </a:cxn>
                  <a:cxn ang="0">
                    <a:pos x="1446" y="392"/>
                  </a:cxn>
                  <a:cxn ang="0">
                    <a:pos x="1440" y="325"/>
                  </a:cxn>
                  <a:cxn ang="0">
                    <a:pos x="1413" y="262"/>
                  </a:cxn>
                  <a:cxn ang="0">
                    <a:pos x="1372" y="212"/>
                  </a:cxn>
                  <a:cxn ang="0">
                    <a:pos x="1318" y="176"/>
                  </a:cxn>
                  <a:cxn ang="0">
                    <a:pos x="1255" y="156"/>
                  </a:cxn>
                  <a:cxn ang="0">
                    <a:pos x="1189" y="156"/>
                  </a:cxn>
                  <a:cxn ang="0">
                    <a:pos x="1123" y="176"/>
                  </a:cxn>
                  <a:cxn ang="0">
                    <a:pos x="1069" y="213"/>
                  </a:cxn>
                  <a:cxn ang="0">
                    <a:pos x="1027" y="264"/>
                  </a:cxn>
                  <a:cxn ang="0">
                    <a:pos x="1002" y="323"/>
                  </a:cxn>
                  <a:cxn ang="0">
                    <a:pos x="995" y="389"/>
                  </a:cxn>
                  <a:cxn ang="0">
                    <a:pos x="1007" y="450"/>
                  </a:cxn>
                  <a:cxn ang="0">
                    <a:pos x="1027" y="495"/>
                  </a:cxn>
                  <a:cxn ang="0">
                    <a:pos x="1" y="392"/>
                  </a:cxn>
                  <a:cxn ang="0">
                    <a:pos x="2" y="368"/>
                  </a:cxn>
                  <a:cxn ang="0">
                    <a:pos x="17" y="348"/>
                  </a:cxn>
                  <a:cxn ang="0">
                    <a:pos x="1394" y="1"/>
                  </a:cxn>
                  <a:cxn ang="0">
                    <a:pos x="1418" y="2"/>
                  </a:cxn>
                  <a:cxn ang="0">
                    <a:pos x="1439" y="17"/>
                  </a:cxn>
                  <a:cxn ang="0">
                    <a:pos x="1448" y="39"/>
                  </a:cxn>
                  <a:cxn ang="0">
                    <a:pos x="1467" y="117"/>
                  </a:cxn>
                  <a:cxn ang="0">
                    <a:pos x="1487" y="197"/>
                  </a:cxn>
                  <a:cxn ang="0">
                    <a:pos x="1514" y="217"/>
                  </a:cxn>
                  <a:cxn ang="0">
                    <a:pos x="1569" y="428"/>
                  </a:cxn>
                  <a:cxn ang="0">
                    <a:pos x="1712" y="1097"/>
                  </a:cxn>
                  <a:cxn ang="0">
                    <a:pos x="1711" y="1123"/>
                  </a:cxn>
                </a:cxnLst>
                <a:rect l="0" t="0" r="r" b="b"/>
                <a:pathLst>
                  <a:path w="1713" h="1491">
                    <a:moveTo>
                      <a:pt x="1707" y="1131"/>
                    </a:moveTo>
                    <a:lnTo>
                      <a:pt x="1703" y="1138"/>
                    </a:lnTo>
                    <a:lnTo>
                      <a:pt x="1696" y="1142"/>
                    </a:lnTo>
                    <a:lnTo>
                      <a:pt x="1689" y="1147"/>
                    </a:lnTo>
                    <a:lnTo>
                      <a:pt x="1681" y="1149"/>
                    </a:lnTo>
                    <a:lnTo>
                      <a:pt x="319" y="1490"/>
                    </a:lnTo>
                    <a:lnTo>
                      <a:pt x="311" y="1491"/>
                    </a:lnTo>
                    <a:lnTo>
                      <a:pt x="302" y="1491"/>
                    </a:lnTo>
                    <a:lnTo>
                      <a:pt x="293" y="1489"/>
                    </a:lnTo>
                    <a:lnTo>
                      <a:pt x="287" y="1485"/>
                    </a:lnTo>
                    <a:lnTo>
                      <a:pt x="280" y="1481"/>
                    </a:lnTo>
                    <a:lnTo>
                      <a:pt x="274" y="1474"/>
                    </a:lnTo>
                    <a:lnTo>
                      <a:pt x="270" y="1467"/>
                    </a:lnTo>
                    <a:lnTo>
                      <a:pt x="267" y="1459"/>
                    </a:lnTo>
                    <a:lnTo>
                      <a:pt x="265" y="1451"/>
                    </a:lnTo>
                    <a:lnTo>
                      <a:pt x="260" y="1431"/>
                    </a:lnTo>
                    <a:lnTo>
                      <a:pt x="253" y="1404"/>
                    </a:lnTo>
                    <a:lnTo>
                      <a:pt x="245" y="1370"/>
                    </a:lnTo>
                    <a:lnTo>
                      <a:pt x="237" y="1338"/>
                    </a:lnTo>
                    <a:lnTo>
                      <a:pt x="230" y="1310"/>
                    </a:lnTo>
                    <a:lnTo>
                      <a:pt x="225" y="1291"/>
                    </a:lnTo>
                    <a:lnTo>
                      <a:pt x="223" y="1283"/>
                    </a:lnTo>
                    <a:lnTo>
                      <a:pt x="217" y="1261"/>
                    </a:lnTo>
                    <a:lnTo>
                      <a:pt x="197" y="1268"/>
                    </a:lnTo>
                    <a:lnTo>
                      <a:pt x="164" y="1279"/>
                    </a:lnTo>
                    <a:lnTo>
                      <a:pt x="106" y="1047"/>
                    </a:lnTo>
                    <a:lnTo>
                      <a:pt x="141" y="1034"/>
                    </a:lnTo>
                    <a:lnTo>
                      <a:pt x="160" y="1028"/>
                    </a:lnTo>
                    <a:lnTo>
                      <a:pt x="155" y="1010"/>
                    </a:lnTo>
                    <a:lnTo>
                      <a:pt x="96" y="777"/>
                    </a:lnTo>
                    <a:lnTo>
                      <a:pt x="1053" y="530"/>
                    </a:lnTo>
                    <a:lnTo>
                      <a:pt x="1063" y="540"/>
                    </a:lnTo>
                    <a:lnTo>
                      <a:pt x="1075" y="550"/>
                    </a:lnTo>
                    <a:lnTo>
                      <a:pt x="1086" y="559"/>
                    </a:lnTo>
                    <a:lnTo>
                      <a:pt x="1099" y="569"/>
                    </a:lnTo>
                    <a:lnTo>
                      <a:pt x="1111" y="576"/>
                    </a:lnTo>
                    <a:lnTo>
                      <a:pt x="1125" y="583"/>
                    </a:lnTo>
                    <a:lnTo>
                      <a:pt x="1139" y="588"/>
                    </a:lnTo>
                    <a:lnTo>
                      <a:pt x="1153" y="594"/>
                    </a:lnTo>
                    <a:lnTo>
                      <a:pt x="1168" y="597"/>
                    </a:lnTo>
                    <a:lnTo>
                      <a:pt x="1183" y="601"/>
                    </a:lnTo>
                    <a:lnTo>
                      <a:pt x="1198" y="603"/>
                    </a:lnTo>
                    <a:lnTo>
                      <a:pt x="1213" y="604"/>
                    </a:lnTo>
                    <a:lnTo>
                      <a:pt x="1228" y="604"/>
                    </a:lnTo>
                    <a:lnTo>
                      <a:pt x="1244" y="603"/>
                    </a:lnTo>
                    <a:lnTo>
                      <a:pt x="1259" y="601"/>
                    </a:lnTo>
                    <a:lnTo>
                      <a:pt x="1275" y="597"/>
                    </a:lnTo>
                    <a:lnTo>
                      <a:pt x="1297" y="591"/>
                    </a:lnTo>
                    <a:lnTo>
                      <a:pt x="1318" y="583"/>
                    </a:lnTo>
                    <a:lnTo>
                      <a:pt x="1337" y="571"/>
                    </a:lnTo>
                    <a:lnTo>
                      <a:pt x="1356" y="559"/>
                    </a:lnTo>
                    <a:lnTo>
                      <a:pt x="1373" y="546"/>
                    </a:lnTo>
                    <a:lnTo>
                      <a:pt x="1388" y="530"/>
                    </a:lnTo>
                    <a:lnTo>
                      <a:pt x="1402" y="513"/>
                    </a:lnTo>
                    <a:lnTo>
                      <a:pt x="1414" y="495"/>
                    </a:lnTo>
                    <a:lnTo>
                      <a:pt x="1425" y="477"/>
                    </a:lnTo>
                    <a:lnTo>
                      <a:pt x="1433" y="456"/>
                    </a:lnTo>
                    <a:lnTo>
                      <a:pt x="1440" y="435"/>
                    </a:lnTo>
                    <a:lnTo>
                      <a:pt x="1443" y="414"/>
                    </a:lnTo>
                    <a:lnTo>
                      <a:pt x="1446" y="392"/>
                    </a:lnTo>
                    <a:lnTo>
                      <a:pt x="1447" y="369"/>
                    </a:lnTo>
                    <a:lnTo>
                      <a:pt x="1444" y="348"/>
                    </a:lnTo>
                    <a:lnTo>
                      <a:pt x="1440" y="325"/>
                    </a:lnTo>
                    <a:lnTo>
                      <a:pt x="1433" y="303"/>
                    </a:lnTo>
                    <a:lnTo>
                      <a:pt x="1425" y="282"/>
                    </a:lnTo>
                    <a:lnTo>
                      <a:pt x="1413" y="262"/>
                    </a:lnTo>
                    <a:lnTo>
                      <a:pt x="1402" y="244"/>
                    </a:lnTo>
                    <a:lnTo>
                      <a:pt x="1387" y="227"/>
                    </a:lnTo>
                    <a:lnTo>
                      <a:pt x="1372" y="212"/>
                    </a:lnTo>
                    <a:lnTo>
                      <a:pt x="1355" y="198"/>
                    </a:lnTo>
                    <a:lnTo>
                      <a:pt x="1337" y="186"/>
                    </a:lnTo>
                    <a:lnTo>
                      <a:pt x="1318" y="176"/>
                    </a:lnTo>
                    <a:lnTo>
                      <a:pt x="1298" y="168"/>
                    </a:lnTo>
                    <a:lnTo>
                      <a:pt x="1276" y="161"/>
                    </a:lnTo>
                    <a:lnTo>
                      <a:pt x="1255" y="156"/>
                    </a:lnTo>
                    <a:lnTo>
                      <a:pt x="1234" y="154"/>
                    </a:lnTo>
                    <a:lnTo>
                      <a:pt x="1211" y="154"/>
                    </a:lnTo>
                    <a:lnTo>
                      <a:pt x="1189" y="156"/>
                    </a:lnTo>
                    <a:lnTo>
                      <a:pt x="1166" y="161"/>
                    </a:lnTo>
                    <a:lnTo>
                      <a:pt x="1144" y="168"/>
                    </a:lnTo>
                    <a:lnTo>
                      <a:pt x="1123" y="176"/>
                    </a:lnTo>
                    <a:lnTo>
                      <a:pt x="1103" y="188"/>
                    </a:lnTo>
                    <a:lnTo>
                      <a:pt x="1085" y="199"/>
                    </a:lnTo>
                    <a:lnTo>
                      <a:pt x="1069" y="213"/>
                    </a:lnTo>
                    <a:lnTo>
                      <a:pt x="1054" y="229"/>
                    </a:lnTo>
                    <a:lnTo>
                      <a:pt x="1040" y="245"/>
                    </a:lnTo>
                    <a:lnTo>
                      <a:pt x="1027" y="264"/>
                    </a:lnTo>
                    <a:lnTo>
                      <a:pt x="1017" y="282"/>
                    </a:lnTo>
                    <a:lnTo>
                      <a:pt x="1009" y="303"/>
                    </a:lnTo>
                    <a:lnTo>
                      <a:pt x="1002" y="323"/>
                    </a:lnTo>
                    <a:lnTo>
                      <a:pt x="999" y="344"/>
                    </a:lnTo>
                    <a:lnTo>
                      <a:pt x="996" y="366"/>
                    </a:lnTo>
                    <a:lnTo>
                      <a:pt x="995" y="389"/>
                    </a:lnTo>
                    <a:lnTo>
                      <a:pt x="997" y="411"/>
                    </a:lnTo>
                    <a:lnTo>
                      <a:pt x="1002" y="434"/>
                    </a:lnTo>
                    <a:lnTo>
                      <a:pt x="1007" y="450"/>
                    </a:lnTo>
                    <a:lnTo>
                      <a:pt x="1012" y="466"/>
                    </a:lnTo>
                    <a:lnTo>
                      <a:pt x="1019" y="481"/>
                    </a:lnTo>
                    <a:lnTo>
                      <a:pt x="1027" y="495"/>
                    </a:lnTo>
                    <a:lnTo>
                      <a:pt x="86" y="738"/>
                    </a:lnTo>
                    <a:lnTo>
                      <a:pt x="81" y="716"/>
                    </a:lnTo>
                    <a:lnTo>
                      <a:pt x="1" y="392"/>
                    </a:lnTo>
                    <a:lnTo>
                      <a:pt x="0" y="384"/>
                    </a:lnTo>
                    <a:lnTo>
                      <a:pt x="0" y="376"/>
                    </a:lnTo>
                    <a:lnTo>
                      <a:pt x="2" y="368"/>
                    </a:lnTo>
                    <a:lnTo>
                      <a:pt x="7" y="360"/>
                    </a:lnTo>
                    <a:lnTo>
                      <a:pt x="11" y="353"/>
                    </a:lnTo>
                    <a:lnTo>
                      <a:pt x="17" y="348"/>
                    </a:lnTo>
                    <a:lnTo>
                      <a:pt x="24" y="344"/>
                    </a:lnTo>
                    <a:lnTo>
                      <a:pt x="32" y="341"/>
                    </a:lnTo>
                    <a:lnTo>
                      <a:pt x="1394" y="1"/>
                    </a:lnTo>
                    <a:lnTo>
                      <a:pt x="1402" y="0"/>
                    </a:lnTo>
                    <a:lnTo>
                      <a:pt x="1410" y="0"/>
                    </a:lnTo>
                    <a:lnTo>
                      <a:pt x="1418" y="2"/>
                    </a:lnTo>
                    <a:lnTo>
                      <a:pt x="1426" y="6"/>
                    </a:lnTo>
                    <a:lnTo>
                      <a:pt x="1433" y="10"/>
                    </a:lnTo>
                    <a:lnTo>
                      <a:pt x="1439" y="17"/>
                    </a:lnTo>
                    <a:lnTo>
                      <a:pt x="1442" y="24"/>
                    </a:lnTo>
                    <a:lnTo>
                      <a:pt x="1446" y="32"/>
                    </a:lnTo>
                    <a:lnTo>
                      <a:pt x="1448" y="39"/>
                    </a:lnTo>
                    <a:lnTo>
                      <a:pt x="1453" y="59"/>
                    </a:lnTo>
                    <a:lnTo>
                      <a:pt x="1459" y="86"/>
                    </a:lnTo>
                    <a:lnTo>
                      <a:pt x="1467" y="117"/>
                    </a:lnTo>
                    <a:lnTo>
                      <a:pt x="1476" y="149"/>
                    </a:lnTo>
                    <a:lnTo>
                      <a:pt x="1482" y="177"/>
                    </a:lnTo>
                    <a:lnTo>
                      <a:pt x="1487" y="197"/>
                    </a:lnTo>
                    <a:lnTo>
                      <a:pt x="1489" y="204"/>
                    </a:lnTo>
                    <a:lnTo>
                      <a:pt x="1494" y="223"/>
                    </a:lnTo>
                    <a:lnTo>
                      <a:pt x="1514" y="217"/>
                    </a:lnTo>
                    <a:lnTo>
                      <a:pt x="1552" y="208"/>
                    </a:lnTo>
                    <a:lnTo>
                      <a:pt x="1606" y="419"/>
                    </a:lnTo>
                    <a:lnTo>
                      <a:pt x="1569" y="428"/>
                    </a:lnTo>
                    <a:lnTo>
                      <a:pt x="1549" y="433"/>
                    </a:lnTo>
                    <a:lnTo>
                      <a:pt x="1554" y="452"/>
                    </a:lnTo>
                    <a:lnTo>
                      <a:pt x="1712" y="1097"/>
                    </a:lnTo>
                    <a:lnTo>
                      <a:pt x="1713" y="1105"/>
                    </a:lnTo>
                    <a:lnTo>
                      <a:pt x="1713" y="1115"/>
                    </a:lnTo>
                    <a:lnTo>
                      <a:pt x="1711" y="1123"/>
                    </a:lnTo>
                    <a:lnTo>
                      <a:pt x="1707" y="11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7" name="Freeform 9"/>
              <p:cNvSpPr>
                <a:spLocks/>
              </p:cNvSpPr>
              <p:nvPr/>
            </p:nvSpPr>
            <p:spPr bwMode="auto">
              <a:xfrm>
                <a:off x="7467600" y="1604963"/>
                <a:ext cx="293688" cy="292100"/>
              </a:xfrm>
              <a:custGeom>
                <a:avLst/>
                <a:gdLst/>
                <a:ahLst/>
                <a:cxnLst>
                  <a:cxn ang="0">
                    <a:pos x="141" y="6"/>
                  </a:cxn>
                  <a:cxn ang="0">
                    <a:pos x="159" y="3"/>
                  </a:cxn>
                  <a:cxn ang="0">
                    <a:pos x="178" y="0"/>
                  </a:cxn>
                  <a:cxn ang="0">
                    <a:pos x="196" y="2"/>
                  </a:cxn>
                  <a:cxn ang="0">
                    <a:pos x="215" y="3"/>
                  </a:cxn>
                  <a:cxn ang="0">
                    <a:pos x="232" y="7"/>
                  </a:cxn>
                  <a:cxn ang="0">
                    <a:pos x="249" y="12"/>
                  </a:cxn>
                  <a:cxn ang="0">
                    <a:pos x="265" y="19"/>
                  </a:cxn>
                  <a:cxn ang="0">
                    <a:pos x="282" y="27"/>
                  </a:cxn>
                  <a:cxn ang="0">
                    <a:pos x="295" y="37"/>
                  </a:cxn>
                  <a:cxn ang="0">
                    <a:pos x="309" y="49"/>
                  </a:cxn>
                  <a:cxn ang="0">
                    <a:pos x="322" y="61"/>
                  </a:cxn>
                  <a:cxn ang="0">
                    <a:pos x="333" y="74"/>
                  </a:cxn>
                  <a:cxn ang="0">
                    <a:pos x="344" y="89"/>
                  </a:cxn>
                  <a:cxn ang="0">
                    <a:pos x="353" y="105"/>
                  </a:cxn>
                  <a:cxn ang="0">
                    <a:pos x="360" y="122"/>
                  </a:cxn>
                  <a:cxn ang="0">
                    <a:pos x="366" y="141"/>
                  </a:cxn>
                  <a:cxn ang="0">
                    <a:pos x="371" y="178"/>
                  </a:cxn>
                  <a:cxn ang="0">
                    <a:pos x="369" y="213"/>
                  </a:cxn>
                  <a:cxn ang="0">
                    <a:pos x="360" y="248"/>
                  </a:cxn>
                  <a:cxn ang="0">
                    <a:pos x="345" y="280"/>
                  </a:cxn>
                  <a:cxn ang="0">
                    <a:pos x="323" y="308"/>
                  </a:cxn>
                  <a:cxn ang="0">
                    <a:pos x="298" y="332"/>
                  </a:cxn>
                  <a:cxn ang="0">
                    <a:pos x="267" y="351"/>
                  </a:cxn>
                  <a:cxn ang="0">
                    <a:pos x="231" y="363"/>
                  </a:cxn>
                  <a:cxn ang="0">
                    <a:pos x="212" y="367"/>
                  </a:cxn>
                  <a:cxn ang="0">
                    <a:pos x="194" y="369"/>
                  </a:cxn>
                  <a:cxn ang="0">
                    <a:pos x="176" y="369"/>
                  </a:cxn>
                  <a:cxn ang="0">
                    <a:pos x="157" y="367"/>
                  </a:cxn>
                  <a:cxn ang="0">
                    <a:pos x="140" y="363"/>
                  </a:cxn>
                  <a:cxn ang="0">
                    <a:pos x="123" y="359"/>
                  </a:cxn>
                  <a:cxn ang="0">
                    <a:pos x="106" y="352"/>
                  </a:cxn>
                  <a:cxn ang="0">
                    <a:pos x="91" y="344"/>
                  </a:cxn>
                  <a:cxn ang="0">
                    <a:pos x="76" y="333"/>
                  </a:cxn>
                  <a:cxn ang="0">
                    <a:pos x="63" y="323"/>
                  </a:cxn>
                  <a:cxn ang="0">
                    <a:pos x="50" y="310"/>
                  </a:cxn>
                  <a:cxn ang="0">
                    <a:pos x="38" y="296"/>
                  </a:cxn>
                  <a:cxn ang="0">
                    <a:pos x="28" y="281"/>
                  </a:cxn>
                  <a:cxn ang="0">
                    <a:pos x="19" y="265"/>
                  </a:cxn>
                  <a:cxn ang="0">
                    <a:pos x="12" y="249"/>
                  </a:cxn>
                  <a:cxn ang="0">
                    <a:pos x="6" y="231"/>
                  </a:cxn>
                  <a:cxn ang="0">
                    <a:pos x="0" y="194"/>
                  </a:cxn>
                  <a:cxn ang="0">
                    <a:pos x="3" y="157"/>
                  </a:cxn>
                  <a:cxn ang="0">
                    <a:pos x="12" y="122"/>
                  </a:cxn>
                  <a:cxn ang="0">
                    <a:pos x="27" y="90"/>
                  </a:cxn>
                  <a:cxn ang="0">
                    <a:pos x="49" y="63"/>
                  </a:cxn>
                  <a:cxn ang="0">
                    <a:pos x="74" y="38"/>
                  </a:cxn>
                  <a:cxn ang="0">
                    <a:pos x="105" y="19"/>
                  </a:cxn>
                  <a:cxn ang="0">
                    <a:pos x="141" y="6"/>
                  </a:cxn>
                </a:cxnLst>
                <a:rect l="0" t="0" r="r" b="b"/>
                <a:pathLst>
                  <a:path w="371" h="369">
                    <a:moveTo>
                      <a:pt x="141" y="6"/>
                    </a:moveTo>
                    <a:lnTo>
                      <a:pt x="159" y="3"/>
                    </a:lnTo>
                    <a:lnTo>
                      <a:pt x="178" y="0"/>
                    </a:lnTo>
                    <a:lnTo>
                      <a:pt x="196" y="2"/>
                    </a:lnTo>
                    <a:lnTo>
                      <a:pt x="215" y="3"/>
                    </a:lnTo>
                    <a:lnTo>
                      <a:pt x="232" y="7"/>
                    </a:lnTo>
                    <a:lnTo>
                      <a:pt x="249" y="12"/>
                    </a:lnTo>
                    <a:lnTo>
                      <a:pt x="265" y="19"/>
                    </a:lnTo>
                    <a:lnTo>
                      <a:pt x="282" y="27"/>
                    </a:lnTo>
                    <a:lnTo>
                      <a:pt x="295" y="37"/>
                    </a:lnTo>
                    <a:lnTo>
                      <a:pt x="309" y="49"/>
                    </a:lnTo>
                    <a:lnTo>
                      <a:pt x="322" y="61"/>
                    </a:lnTo>
                    <a:lnTo>
                      <a:pt x="333" y="74"/>
                    </a:lnTo>
                    <a:lnTo>
                      <a:pt x="344" y="89"/>
                    </a:lnTo>
                    <a:lnTo>
                      <a:pt x="353" y="105"/>
                    </a:lnTo>
                    <a:lnTo>
                      <a:pt x="360" y="122"/>
                    </a:lnTo>
                    <a:lnTo>
                      <a:pt x="366" y="141"/>
                    </a:lnTo>
                    <a:lnTo>
                      <a:pt x="371" y="178"/>
                    </a:lnTo>
                    <a:lnTo>
                      <a:pt x="369" y="213"/>
                    </a:lnTo>
                    <a:lnTo>
                      <a:pt x="360" y="248"/>
                    </a:lnTo>
                    <a:lnTo>
                      <a:pt x="345" y="280"/>
                    </a:lnTo>
                    <a:lnTo>
                      <a:pt x="323" y="308"/>
                    </a:lnTo>
                    <a:lnTo>
                      <a:pt x="298" y="332"/>
                    </a:lnTo>
                    <a:lnTo>
                      <a:pt x="267" y="351"/>
                    </a:lnTo>
                    <a:lnTo>
                      <a:pt x="231" y="363"/>
                    </a:lnTo>
                    <a:lnTo>
                      <a:pt x="212" y="367"/>
                    </a:lnTo>
                    <a:lnTo>
                      <a:pt x="194" y="369"/>
                    </a:lnTo>
                    <a:lnTo>
                      <a:pt x="176" y="369"/>
                    </a:lnTo>
                    <a:lnTo>
                      <a:pt x="157" y="367"/>
                    </a:lnTo>
                    <a:lnTo>
                      <a:pt x="140" y="363"/>
                    </a:lnTo>
                    <a:lnTo>
                      <a:pt x="123" y="359"/>
                    </a:lnTo>
                    <a:lnTo>
                      <a:pt x="106" y="352"/>
                    </a:lnTo>
                    <a:lnTo>
                      <a:pt x="91" y="344"/>
                    </a:lnTo>
                    <a:lnTo>
                      <a:pt x="76" y="333"/>
                    </a:lnTo>
                    <a:lnTo>
                      <a:pt x="63" y="323"/>
                    </a:lnTo>
                    <a:lnTo>
                      <a:pt x="50" y="310"/>
                    </a:lnTo>
                    <a:lnTo>
                      <a:pt x="38" y="296"/>
                    </a:lnTo>
                    <a:lnTo>
                      <a:pt x="28" y="281"/>
                    </a:lnTo>
                    <a:lnTo>
                      <a:pt x="19" y="265"/>
                    </a:lnTo>
                    <a:lnTo>
                      <a:pt x="12" y="249"/>
                    </a:lnTo>
                    <a:lnTo>
                      <a:pt x="6" y="231"/>
                    </a:lnTo>
                    <a:lnTo>
                      <a:pt x="0" y="194"/>
                    </a:lnTo>
                    <a:lnTo>
                      <a:pt x="3" y="157"/>
                    </a:lnTo>
                    <a:lnTo>
                      <a:pt x="12" y="122"/>
                    </a:lnTo>
                    <a:lnTo>
                      <a:pt x="27" y="90"/>
                    </a:lnTo>
                    <a:lnTo>
                      <a:pt x="49" y="63"/>
                    </a:lnTo>
                    <a:lnTo>
                      <a:pt x="74" y="38"/>
                    </a:lnTo>
                    <a:lnTo>
                      <a:pt x="105" y="19"/>
                    </a:lnTo>
                    <a:lnTo>
                      <a:pt x="141"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8" name="Freeform 10"/>
              <p:cNvSpPr>
                <a:spLocks/>
              </p:cNvSpPr>
              <p:nvPr/>
            </p:nvSpPr>
            <p:spPr bwMode="auto">
              <a:xfrm>
                <a:off x="6707188" y="1689101"/>
                <a:ext cx="295275" cy="106363"/>
              </a:xfrm>
              <a:custGeom>
                <a:avLst/>
                <a:gdLst/>
                <a:ahLst/>
                <a:cxnLst>
                  <a:cxn ang="0">
                    <a:pos x="362" y="0"/>
                  </a:cxn>
                  <a:cxn ang="0">
                    <a:pos x="0" y="94"/>
                  </a:cxn>
                  <a:cxn ang="0">
                    <a:pos x="10" y="133"/>
                  </a:cxn>
                  <a:cxn ang="0">
                    <a:pos x="372" y="39"/>
                  </a:cxn>
                  <a:cxn ang="0">
                    <a:pos x="362" y="0"/>
                  </a:cxn>
                </a:cxnLst>
                <a:rect l="0" t="0" r="r" b="b"/>
                <a:pathLst>
                  <a:path w="372" h="133">
                    <a:moveTo>
                      <a:pt x="362" y="0"/>
                    </a:moveTo>
                    <a:lnTo>
                      <a:pt x="0" y="94"/>
                    </a:lnTo>
                    <a:lnTo>
                      <a:pt x="10" y="133"/>
                    </a:lnTo>
                    <a:lnTo>
                      <a:pt x="372" y="39"/>
                    </a:lnTo>
                    <a:lnTo>
                      <a:pt x="36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9" name="Freeform 11"/>
              <p:cNvSpPr>
                <a:spLocks/>
              </p:cNvSpPr>
              <p:nvPr/>
            </p:nvSpPr>
            <p:spPr bwMode="auto">
              <a:xfrm>
                <a:off x="6723063" y="1749426"/>
                <a:ext cx="295275" cy="106363"/>
              </a:xfrm>
              <a:custGeom>
                <a:avLst/>
                <a:gdLst/>
                <a:ahLst/>
                <a:cxnLst>
                  <a:cxn ang="0">
                    <a:pos x="363" y="0"/>
                  </a:cxn>
                  <a:cxn ang="0">
                    <a:pos x="0" y="94"/>
                  </a:cxn>
                  <a:cxn ang="0">
                    <a:pos x="10" y="133"/>
                  </a:cxn>
                  <a:cxn ang="0">
                    <a:pos x="373" y="39"/>
                  </a:cxn>
                  <a:cxn ang="0">
                    <a:pos x="363" y="0"/>
                  </a:cxn>
                </a:cxnLst>
                <a:rect l="0" t="0" r="r" b="b"/>
                <a:pathLst>
                  <a:path w="373" h="133">
                    <a:moveTo>
                      <a:pt x="363" y="0"/>
                    </a:moveTo>
                    <a:lnTo>
                      <a:pt x="0" y="94"/>
                    </a:lnTo>
                    <a:lnTo>
                      <a:pt x="10" y="133"/>
                    </a:lnTo>
                    <a:lnTo>
                      <a:pt x="373" y="39"/>
                    </a:lnTo>
                    <a:lnTo>
                      <a:pt x="36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0" name="Freeform 12"/>
              <p:cNvSpPr>
                <a:spLocks/>
              </p:cNvSpPr>
              <p:nvPr/>
            </p:nvSpPr>
            <p:spPr bwMode="auto">
              <a:xfrm>
                <a:off x="6738938" y="1809751"/>
                <a:ext cx="296863" cy="104775"/>
              </a:xfrm>
              <a:custGeom>
                <a:avLst/>
                <a:gdLst/>
                <a:ahLst/>
                <a:cxnLst>
                  <a:cxn ang="0">
                    <a:pos x="0" y="93"/>
                  </a:cxn>
                  <a:cxn ang="0">
                    <a:pos x="11" y="132"/>
                  </a:cxn>
                  <a:cxn ang="0">
                    <a:pos x="374" y="40"/>
                  </a:cxn>
                  <a:cxn ang="0">
                    <a:pos x="363" y="0"/>
                  </a:cxn>
                  <a:cxn ang="0">
                    <a:pos x="0" y="93"/>
                  </a:cxn>
                </a:cxnLst>
                <a:rect l="0" t="0" r="r" b="b"/>
                <a:pathLst>
                  <a:path w="374" h="132">
                    <a:moveTo>
                      <a:pt x="0" y="93"/>
                    </a:moveTo>
                    <a:lnTo>
                      <a:pt x="11" y="132"/>
                    </a:lnTo>
                    <a:lnTo>
                      <a:pt x="374" y="40"/>
                    </a:lnTo>
                    <a:lnTo>
                      <a:pt x="363" y="0"/>
                    </a:lnTo>
                    <a:lnTo>
                      <a:pt x="0" y="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1" name="Freeform 13"/>
              <p:cNvSpPr>
                <a:spLocks/>
              </p:cNvSpPr>
              <p:nvPr/>
            </p:nvSpPr>
            <p:spPr bwMode="auto">
              <a:xfrm>
                <a:off x="6780213" y="1430338"/>
                <a:ext cx="176213" cy="187325"/>
              </a:xfrm>
              <a:custGeom>
                <a:avLst/>
                <a:gdLst/>
                <a:ahLst/>
                <a:cxnLst>
                  <a:cxn ang="0">
                    <a:pos x="36" y="231"/>
                  </a:cxn>
                  <a:cxn ang="0">
                    <a:pos x="217" y="35"/>
                  </a:cxn>
                  <a:cxn ang="0">
                    <a:pos x="220" y="28"/>
                  </a:cxn>
                  <a:cxn ang="0">
                    <a:pos x="221" y="20"/>
                  </a:cxn>
                  <a:cxn ang="0">
                    <a:pos x="220" y="12"/>
                  </a:cxn>
                  <a:cxn ang="0">
                    <a:pos x="216" y="6"/>
                  </a:cxn>
                  <a:cxn ang="0">
                    <a:pos x="209" y="2"/>
                  </a:cxn>
                  <a:cxn ang="0">
                    <a:pos x="201" y="0"/>
                  </a:cxn>
                  <a:cxn ang="0">
                    <a:pos x="193" y="3"/>
                  </a:cxn>
                  <a:cxn ang="0">
                    <a:pos x="187" y="7"/>
                  </a:cxn>
                  <a:cxn ang="0">
                    <a:pos x="6" y="203"/>
                  </a:cxn>
                  <a:cxn ang="0">
                    <a:pos x="1" y="210"/>
                  </a:cxn>
                  <a:cxn ang="0">
                    <a:pos x="0" y="217"/>
                  </a:cxn>
                  <a:cxn ang="0">
                    <a:pos x="2" y="225"/>
                  </a:cxn>
                  <a:cxn ang="0">
                    <a:pos x="7" y="232"/>
                  </a:cxn>
                  <a:cxn ang="0">
                    <a:pos x="14" y="235"/>
                  </a:cxn>
                  <a:cxn ang="0">
                    <a:pos x="22" y="237"/>
                  </a:cxn>
                  <a:cxn ang="0">
                    <a:pos x="29" y="235"/>
                  </a:cxn>
                  <a:cxn ang="0">
                    <a:pos x="36" y="231"/>
                  </a:cxn>
                </a:cxnLst>
                <a:rect l="0" t="0" r="r" b="b"/>
                <a:pathLst>
                  <a:path w="221" h="237">
                    <a:moveTo>
                      <a:pt x="36" y="231"/>
                    </a:moveTo>
                    <a:lnTo>
                      <a:pt x="217" y="35"/>
                    </a:lnTo>
                    <a:lnTo>
                      <a:pt x="220" y="28"/>
                    </a:lnTo>
                    <a:lnTo>
                      <a:pt x="221" y="20"/>
                    </a:lnTo>
                    <a:lnTo>
                      <a:pt x="220" y="12"/>
                    </a:lnTo>
                    <a:lnTo>
                      <a:pt x="216" y="6"/>
                    </a:lnTo>
                    <a:lnTo>
                      <a:pt x="209" y="2"/>
                    </a:lnTo>
                    <a:lnTo>
                      <a:pt x="201" y="0"/>
                    </a:lnTo>
                    <a:lnTo>
                      <a:pt x="193" y="3"/>
                    </a:lnTo>
                    <a:lnTo>
                      <a:pt x="187" y="7"/>
                    </a:lnTo>
                    <a:lnTo>
                      <a:pt x="6" y="203"/>
                    </a:lnTo>
                    <a:lnTo>
                      <a:pt x="1" y="210"/>
                    </a:lnTo>
                    <a:lnTo>
                      <a:pt x="0" y="217"/>
                    </a:lnTo>
                    <a:lnTo>
                      <a:pt x="2" y="225"/>
                    </a:lnTo>
                    <a:lnTo>
                      <a:pt x="7" y="232"/>
                    </a:lnTo>
                    <a:lnTo>
                      <a:pt x="14" y="235"/>
                    </a:lnTo>
                    <a:lnTo>
                      <a:pt x="22" y="237"/>
                    </a:lnTo>
                    <a:lnTo>
                      <a:pt x="29" y="235"/>
                    </a:lnTo>
                    <a:lnTo>
                      <a:pt x="36" y="2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2" name="Freeform 14"/>
              <p:cNvSpPr>
                <a:spLocks/>
              </p:cNvSpPr>
              <p:nvPr/>
            </p:nvSpPr>
            <p:spPr bwMode="auto">
              <a:xfrm>
                <a:off x="6654800" y="1327151"/>
                <a:ext cx="38100" cy="242888"/>
              </a:xfrm>
              <a:custGeom>
                <a:avLst/>
                <a:gdLst/>
                <a:ahLst/>
                <a:cxnLst>
                  <a:cxn ang="0">
                    <a:pos x="30" y="307"/>
                  </a:cxn>
                  <a:cxn ang="0">
                    <a:pos x="38" y="304"/>
                  </a:cxn>
                  <a:cxn ang="0">
                    <a:pos x="45" y="300"/>
                  </a:cxn>
                  <a:cxn ang="0">
                    <a:pos x="49" y="293"/>
                  </a:cxn>
                  <a:cxn ang="0">
                    <a:pos x="50" y="285"/>
                  </a:cxn>
                  <a:cxn ang="0">
                    <a:pos x="39" y="20"/>
                  </a:cxn>
                  <a:cxn ang="0">
                    <a:pos x="38" y="12"/>
                  </a:cxn>
                  <a:cxn ang="0">
                    <a:pos x="34" y="5"/>
                  </a:cxn>
                  <a:cxn ang="0">
                    <a:pos x="27" y="2"/>
                  </a:cxn>
                  <a:cxn ang="0">
                    <a:pos x="20" y="0"/>
                  </a:cxn>
                  <a:cxn ang="0">
                    <a:pos x="12" y="2"/>
                  </a:cxn>
                  <a:cxn ang="0">
                    <a:pos x="6" y="6"/>
                  </a:cxn>
                  <a:cxn ang="0">
                    <a:pos x="1" y="13"/>
                  </a:cxn>
                  <a:cxn ang="0">
                    <a:pos x="0" y="21"/>
                  </a:cxn>
                  <a:cxn ang="0">
                    <a:pos x="11" y="287"/>
                  </a:cxn>
                  <a:cxn ang="0">
                    <a:pos x="13" y="295"/>
                  </a:cxn>
                  <a:cxn ang="0">
                    <a:pos x="17" y="301"/>
                  </a:cxn>
                  <a:cxn ang="0">
                    <a:pos x="23" y="306"/>
                  </a:cxn>
                  <a:cxn ang="0">
                    <a:pos x="30" y="307"/>
                  </a:cxn>
                </a:cxnLst>
                <a:rect l="0" t="0" r="r" b="b"/>
                <a:pathLst>
                  <a:path w="50" h="307">
                    <a:moveTo>
                      <a:pt x="30" y="307"/>
                    </a:moveTo>
                    <a:lnTo>
                      <a:pt x="38" y="304"/>
                    </a:lnTo>
                    <a:lnTo>
                      <a:pt x="45" y="300"/>
                    </a:lnTo>
                    <a:lnTo>
                      <a:pt x="49" y="293"/>
                    </a:lnTo>
                    <a:lnTo>
                      <a:pt x="50" y="285"/>
                    </a:lnTo>
                    <a:lnTo>
                      <a:pt x="39" y="20"/>
                    </a:lnTo>
                    <a:lnTo>
                      <a:pt x="38" y="12"/>
                    </a:lnTo>
                    <a:lnTo>
                      <a:pt x="34" y="5"/>
                    </a:lnTo>
                    <a:lnTo>
                      <a:pt x="27" y="2"/>
                    </a:lnTo>
                    <a:lnTo>
                      <a:pt x="20" y="0"/>
                    </a:lnTo>
                    <a:lnTo>
                      <a:pt x="12" y="2"/>
                    </a:lnTo>
                    <a:lnTo>
                      <a:pt x="6" y="6"/>
                    </a:lnTo>
                    <a:lnTo>
                      <a:pt x="1" y="13"/>
                    </a:lnTo>
                    <a:lnTo>
                      <a:pt x="0" y="21"/>
                    </a:lnTo>
                    <a:lnTo>
                      <a:pt x="11" y="287"/>
                    </a:lnTo>
                    <a:lnTo>
                      <a:pt x="13" y="295"/>
                    </a:lnTo>
                    <a:lnTo>
                      <a:pt x="17" y="301"/>
                    </a:lnTo>
                    <a:lnTo>
                      <a:pt x="23" y="306"/>
                    </a:lnTo>
                    <a:lnTo>
                      <a:pt x="30" y="3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3" name="Freeform 15"/>
              <p:cNvSpPr>
                <a:spLocks/>
              </p:cNvSpPr>
              <p:nvPr/>
            </p:nvSpPr>
            <p:spPr bwMode="auto">
              <a:xfrm>
                <a:off x="6389688" y="1446213"/>
                <a:ext cx="187325" cy="174625"/>
              </a:xfrm>
              <a:custGeom>
                <a:avLst/>
                <a:gdLst/>
                <a:ahLst/>
                <a:cxnLst>
                  <a:cxn ang="0">
                    <a:pos x="202" y="217"/>
                  </a:cxn>
                  <a:cxn ang="0">
                    <a:pos x="209" y="220"/>
                  </a:cxn>
                  <a:cxn ang="0">
                    <a:pos x="217" y="221"/>
                  </a:cxn>
                  <a:cxn ang="0">
                    <a:pos x="225" y="220"/>
                  </a:cxn>
                  <a:cxn ang="0">
                    <a:pos x="231" y="215"/>
                  </a:cxn>
                  <a:cxn ang="0">
                    <a:pos x="235" y="208"/>
                  </a:cxn>
                  <a:cxn ang="0">
                    <a:pos x="236" y="200"/>
                  </a:cxn>
                  <a:cxn ang="0">
                    <a:pos x="234" y="192"/>
                  </a:cxn>
                  <a:cxn ang="0">
                    <a:pos x="229" y="187"/>
                  </a:cxn>
                  <a:cxn ang="0">
                    <a:pos x="229" y="187"/>
                  </a:cxn>
                  <a:cxn ang="0">
                    <a:pos x="35" y="6"/>
                  </a:cxn>
                  <a:cxn ang="0">
                    <a:pos x="28" y="1"/>
                  </a:cxn>
                  <a:cxn ang="0">
                    <a:pos x="20" y="0"/>
                  </a:cxn>
                  <a:cxn ang="0">
                    <a:pos x="12" y="2"/>
                  </a:cxn>
                  <a:cxn ang="0">
                    <a:pos x="6" y="7"/>
                  </a:cxn>
                  <a:cxn ang="0">
                    <a:pos x="1" y="14"/>
                  </a:cxn>
                  <a:cxn ang="0">
                    <a:pos x="0" y="21"/>
                  </a:cxn>
                  <a:cxn ang="0">
                    <a:pos x="1" y="29"/>
                  </a:cxn>
                  <a:cxn ang="0">
                    <a:pos x="7" y="36"/>
                  </a:cxn>
                  <a:cxn ang="0">
                    <a:pos x="202" y="217"/>
                  </a:cxn>
                </a:cxnLst>
                <a:rect l="0" t="0" r="r" b="b"/>
                <a:pathLst>
                  <a:path w="236" h="221">
                    <a:moveTo>
                      <a:pt x="202" y="217"/>
                    </a:moveTo>
                    <a:lnTo>
                      <a:pt x="209" y="220"/>
                    </a:lnTo>
                    <a:lnTo>
                      <a:pt x="217" y="221"/>
                    </a:lnTo>
                    <a:lnTo>
                      <a:pt x="225" y="220"/>
                    </a:lnTo>
                    <a:lnTo>
                      <a:pt x="231" y="215"/>
                    </a:lnTo>
                    <a:lnTo>
                      <a:pt x="235" y="208"/>
                    </a:lnTo>
                    <a:lnTo>
                      <a:pt x="236" y="200"/>
                    </a:lnTo>
                    <a:lnTo>
                      <a:pt x="234" y="192"/>
                    </a:lnTo>
                    <a:lnTo>
                      <a:pt x="229" y="187"/>
                    </a:lnTo>
                    <a:lnTo>
                      <a:pt x="229" y="187"/>
                    </a:lnTo>
                    <a:lnTo>
                      <a:pt x="35" y="6"/>
                    </a:lnTo>
                    <a:lnTo>
                      <a:pt x="28" y="1"/>
                    </a:lnTo>
                    <a:lnTo>
                      <a:pt x="20" y="0"/>
                    </a:lnTo>
                    <a:lnTo>
                      <a:pt x="12" y="2"/>
                    </a:lnTo>
                    <a:lnTo>
                      <a:pt x="6" y="7"/>
                    </a:lnTo>
                    <a:lnTo>
                      <a:pt x="1" y="14"/>
                    </a:lnTo>
                    <a:lnTo>
                      <a:pt x="0" y="21"/>
                    </a:lnTo>
                    <a:lnTo>
                      <a:pt x="1" y="29"/>
                    </a:lnTo>
                    <a:lnTo>
                      <a:pt x="7" y="36"/>
                    </a:lnTo>
                    <a:lnTo>
                      <a:pt x="202"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4" name="Freeform 16"/>
              <p:cNvSpPr>
                <a:spLocks/>
              </p:cNvSpPr>
              <p:nvPr/>
            </p:nvSpPr>
            <p:spPr bwMode="auto">
              <a:xfrm>
                <a:off x="6286500" y="1708151"/>
                <a:ext cx="242888" cy="41275"/>
              </a:xfrm>
              <a:custGeom>
                <a:avLst/>
                <a:gdLst/>
                <a:ahLst/>
                <a:cxnLst>
                  <a:cxn ang="0">
                    <a:pos x="306" y="19"/>
                  </a:cxn>
                  <a:cxn ang="0">
                    <a:pos x="305" y="12"/>
                  </a:cxn>
                  <a:cxn ang="0">
                    <a:pos x="301" y="5"/>
                  </a:cxn>
                  <a:cxn ang="0">
                    <a:pos x="294" y="1"/>
                  </a:cxn>
                  <a:cxn ang="0">
                    <a:pos x="286" y="0"/>
                  </a:cxn>
                  <a:cxn ang="0">
                    <a:pos x="20" y="10"/>
                  </a:cxn>
                  <a:cxn ang="0">
                    <a:pos x="12" y="12"/>
                  </a:cxn>
                  <a:cxn ang="0">
                    <a:pos x="6" y="17"/>
                  </a:cxn>
                  <a:cxn ang="0">
                    <a:pos x="1" y="24"/>
                  </a:cxn>
                  <a:cxn ang="0">
                    <a:pos x="0" y="32"/>
                  </a:cxn>
                  <a:cxn ang="0">
                    <a:pos x="2" y="40"/>
                  </a:cxn>
                  <a:cxn ang="0">
                    <a:pos x="7" y="46"/>
                  </a:cxn>
                  <a:cxn ang="0">
                    <a:pos x="14" y="50"/>
                  </a:cxn>
                  <a:cxn ang="0">
                    <a:pos x="22" y="51"/>
                  </a:cxn>
                  <a:cxn ang="0">
                    <a:pos x="287" y="41"/>
                  </a:cxn>
                  <a:cxn ang="0">
                    <a:pos x="295" y="39"/>
                  </a:cxn>
                  <a:cxn ang="0">
                    <a:pos x="302" y="34"/>
                  </a:cxn>
                  <a:cxn ang="0">
                    <a:pos x="305" y="27"/>
                  </a:cxn>
                  <a:cxn ang="0">
                    <a:pos x="306" y="19"/>
                  </a:cxn>
                </a:cxnLst>
                <a:rect l="0" t="0" r="r" b="b"/>
                <a:pathLst>
                  <a:path w="306" h="51">
                    <a:moveTo>
                      <a:pt x="306" y="19"/>
                    </a:moveTo>
                    <a:lnTo>
                      <a:pt x="305" y="12"/>
                    </a:lnTo>
                    <a:lnTo>
                      <a:pt x="301" y="5"/>
                    </a:lnTo>
                    <a:lnTo>
                      <a:pt x="294" y="1"/>
                    </a:lnTo>
                    <a:lnTo>
                      <a:pt x="286" y="0"/>
                    </a:lnTo>
                    <a:lnTo>
                      <a:pt x="20" y="10"/>
                    </a:lnTo>
                    <a:lnTo>
                      <a:pt x="12" y="12"/>
                    </a:lnTo>
                    <a:lnTo>
                      <a:pt x="6" y="17"/>
                    </a:lnTo>
                    <a:lnTo>
                      <a:pt x="1" y="24"/>
                    </a:lnTo>
                    <a:lnTo>
                      <a:pt x="0" y="32"/>
                    </a:lnTo>
                    <a:lnTo>
                      <a:pt x="2" y="40"/>
                    </a:lnTo>
                    <a:lnTo>
                      <a:pt x="7" y="46"/>
                    </a:lnTo>
                    <a:lnTo>
                      <a:pt x="14" y="50"/>
                    </a:lnTo>
                    <a:lnTo>
                      <a:pt x="22" y="51"/>
                    </a:lnTo>
                    <a:lnTo>
                      <a:pt x="287" y="41"/>
                    </a:lnTo>
                    <a:lnTo>
                      <a:pt x="295" y="39"/>
                    </a:lnTo>
                    <a:lnTo>
                      <a:pt x="302" y="34"/>
                    </a:lnTo>
                    <a:lnTo>
                      <a:pt x="305" y="27"/>
                    </a:lnTo>
                    <a:lnTo>
                      <a:pt x="306"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5" name="Freeform 17"/>
              <p:cNvSpPr>
                <a:spLocks/>
              </p:cNvSpPr>
              <p:nvPr/>
            </p:nvSpPr>
            <p:spPr bwMode="auto">
              <a:xfrm>
                <a:off x="6405563" y="1825626"/>
                <a:ext cx="174625" cy="187325"/>
              </a:xfrm>
              <a:custGeom>
                <a:avLst/>
                <a:gdLst/>
                <a:ahLst/>
                <a:cxnLst>
                  <a:cxn ang="0">
                    <a:pos x="185" y="6"/>
                  </a:cxn>
                  <a:cxn ang="0">
                    <a:pos x="6" y="200"/>
                  </a:cxn>
                  <a:cxn ang="0">
                    <a:pos x="1" y="207"/>
                  </a:cxn>
                  <a:cxn ang="0">
                    <a:pos x="0" y="215"/>
                  </a:cxn>
                  <a:cxn ang="0">
                    <a:pos x="2" y="224"/>
                  </a:cxn>
                  <a:cxn ang="0">
                    <a:pos x="7" y="229"/>
                  </a:cxn>
                  <a:cxn ang="0">
                    <a:pos x="14" y="234"/>
                  </a:cxn>
                  <a:cxn ang="0">
                    <a:pos x="22" y="235"/>
                  </a:cxn>
                  <a:cxn ang="0">
                    <a:pos x="29" y="233"/>
                  </a:cxn>
                  <a:cxn ang="0">
                    <a:pos x="35" y="228"/>
                  </a:cxn>
                  <a:cxn ang="0">
                    <a:pos x="215" y="35"/>
                  </a:cxn>
                  <a:cxn ang="0">
                    <a:pos x="220" y="28"/>
                  </a:cxn>
                  <a:cxn ang="0">
                    <a:pos x="221" y="20"/>
                  </a:cxn>
                  <a:cxn ang="0">
                    <a:pos x="220" y="12"/>
                  </a:cxn>
                  <a:cxn ang="0">
                    <a:pos x="214" y="5"/>
                  </a:cxn>
                  <a:cxn ang="0">
                    <a:pos x="207" y="1"/>
                  </a:cxn>
                  <a:cxn ang="0">
                    <a:pos x="200" y="0"/>
                  </a:cxn>
                  <a:cxn ang="0">
                    <a:pos x="192" y="1"/>
                  </a:cxn>
                  <a:cxn ang="0">
                    <a:pos x="185" y="6"/>
                  </a:cxn>
                </a:cxnLst>
                <a:rect l="0" t="0" r="r" b="b"/>
                <a:pathLst>
                  <a:path w="221" h="235">
                    <a:moveTo>
                      <a:pt x="185" y="6"/>
                    </a:moveTo>
                    <a:lnTo>
                      <a:pt x="6" y="200"/>
                    </a:lnTo>
                    <a:lnTo>
                      <a:pt x="1" y="207"/>
                    </a:lnTo>
                    <a:lnTo>
                      <a:pt x="0" y="215"/>
                    </a:lnTo>
                    <a:lnTo>
                      <a:pt x="2" y="224"/>
                    </a:lnTo>
                    <a:lnTo>
                      <a:pt x="7" y="229"/>
                    </a:lnTo>
                    <a:lnTo>
                      <a:pt x="14" y="234"/>
                    </a:lnTo>
                    <a:lnTo>
                      <a:pt x="22" y="235"/>
                    </a:lnTo>
                    <a:lnTo>
                      <a:pt x="29" y="233"/>
                    </a:lnTo>
                    <a:lnTo>
                      <a:pt x="35" y="228"/>
                    </a:lnTo>
                    <a:lnTo>
                      <a:pt x="215" y="35"/>
                    </a:lnTo>
                    <a:lnTo>
                      <a:pt x="220" y="28"/>
                    </a:lnTo>
                    <a:lnTo>
                      <a:pt x="221" y="20"/>
                    </a:lnTo>
                    <a:lnTo>
                      <a:pt x="220" y="12"/>
                    </a:lnTo>
                    <a:lnTo>
                      <a:pt x="214" y="5"/>
                    </a:lnTo>
                    <a:lnTo>
                      <a:pt x="207" y="1"/>
                    </a:lnTo>
                    <a:lnTo>
                      <a:pt x="200" y="0"/>
                    </a:lnTo>
                    <a:lnTo>
                      <a:pt x="192" y="1"/>
                    </a:lnTo>
                    <a:lnTo>
                      <a:pt x="18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6" name="Freeform 18"/>
              <p:cNvSpPr>
                <a:spLocks/>
              </p:cNvSpPr>
              <p:nvPr/>
            </p:nvSpPr>
            <p:spPr bwMode="auto">
              <a:xfrm>
                <a:off x="7519988" y="1657351"/>
                <a:ext cx="188913" cy="187325"/>
              </a:xfrm>
              <a:custGeom>
                <a:avLst/>
                <a:gdLst/>
                <a:ahLst/>
                <a:cxnLst>
                  <a:cxn ang="0">
                    <a:pos x="148" y="234"/>
                  </a:cxn>
                  <a:cxn ang="0">
                    <a:pos x="171" y="226"/>
                  </a:cxn>
                  <a:cxn ang="0">
                    <a:pos x="190" y="213"/>
                  </a:cxn>
                  <a:cxn ang="0">
                    <a:pos x="206" y="198"/>
                  </a:cxn>
                  <a:cxn ang="0">
                    <a:pos x="220" y="180"/>
                  </a:cxn>
                  <a:cxn ang="0">
                    <a:pos x="230" y="159"/>
                  </a:cxn>
                  <a:cxn ang="0">
                    <a:pos x="236" y="137"/>
                  </a:cxn>
                  <a:cxn ang="0">
                    <a:pos x="238" y="114"/>
                  </a:cxn>
                  <a:cxn ang="0">
                    <a:pos x="234" y="90"/>
                  </a:cxn>
                  <a:cxn ang="0">
                    <a:pos x="226" y="67"/>
                  </a:cxn>
                  <a:cxn ang="0">
                    <a:pos x="213" y="47"/>
                  </a:cxn>
                  <a:cxn ang="0">
                    <a:pos x="198" y="30"/>
                  </a:cxn>
                  <a:cxn ang="0">
                    <a:pos x="180" y="17"/>
                  </a:cxn>
                  <a:cxn ang="0">
                    <a:pos x="159" y="7"/>
                  </a:cxn>
                  <a:cxn ang="0">
                    <a:pos x="137" y="1"/>
                  </a:cxn>
                  <a:cxn ang="0">
                    <a:pos x="114" y="0"/>
                  </a:cxn>
                  <a:cxn ang="0">
                    <a:pos x="90" y="4"/>
                  </a:cxn>
                  <a:cxn ang="0">
                    <a:pos x="67" y="12"/>
                  </a:cxn>
                  <a:cxn ang="0">
                    <a:pos x="47" y="24"/>
                  </a:cxn>
                  <a:cxn ang="0">
                    <a:pos x="30" y="39"/>
                  </a:cxn>
                  <a:cxn ang="0">
                    <a:pos x="16" y="58"/>
                  </a:cxn>
                  <a:cxn ang="0">
                    <a:pos x="7" y="78"/>
                  </a:cxn>
                  <a:cxn ang="0">
                    <a:pos x="1" y="100"/>
                  </a:cxn>
                  <a:cxn ang="0">
                    <a:pos x="0" y="123"/>
                  </a:cxn>
                  <a:cxn ang="0">
                    <a:pos x="4" y="147"/>
                  </a:cxn>
                  <a:cxn ang="0">
                    <a:pos x="12" y="170"/>
                  </a:cxn>
                  <a:cxn ang="0">
                    <a:pos x="23" y="190"/>
                  </a:cxn>
                  <a:cxn ang="0">
                    <a:pos x="38" y="207"/>
                  </a:cxn>
                  <a:cxn ang="0">
                    <a:pos x="57" y="220"/>
                  </a:cxn>
                  <a:cxn ang="0">
                    <a:pos x="77" y="230"/>
                  </a:cxn>
                  <a:cxn ang="0">
                    <a:pos x="100" y="236"/>
                  </a:cxn>
                  <a:cxn ang="0">
                    <a:pos x="124" y="237"/>
                  </a:cxn>
                  <a:cxn ang="0">
                    <a:pos x="148" y="234"/>
                  </a:cxn>
                </a:cxnLst>
                <a:rect l="0" t="0" r="r" b="b"/>
                <a:pathLst>
                  <a:path w="238" h="237">
                    <a:moveTo>
                      <a:pt x="148" y="234"/>
                    </a:moveTo>
                    <a:lnTo>
                      <a:pt x="171" y="226"/>
                    </a:lnTo>
                    <a:lnTo>
                      <a:pt x="190" y="213"/>
                    </a:lnTo>
                    <a:lnTo>
                      <a:pt x="206" y="198"/>
                    </a:lnTo>
                    <a:lnTo>
                      <a:pt x="220" y="180"/>
                    </a:lnTo>
                    <a:lnTo>
                      <a:pt x="230" y="159"/>
                    </a:lnTo>
                    <a:lnTo>
                      <a:pt x="236" y="137"/>
                    </a:lnTo>
                    <a:lnTo>
                      <a:pt x="238" y="114"/>
                    </a:lnTo>
                    <a:lnTo>
                      <a:pt x="234" y="90"/>
                    </a:lnTo>
                    <a:lnTo>
                      <a:pt x="226" y="67"/>
                    </a:lnTo>
                    <a:lnTo>
                      <a:pt x="213" y="47"/>
                    </a:lnTo>
                    <a:lnTo>
                      <a:pt x="198" y="30"/>
                    </a:lnTo>
                    <a:lnTo>
                      <a:pt x="180" y="17"/>
                    </a:lnTo>
                    <a:lnTo>
                      <a:pt x="159" y="7"/>
                    </a:lnTo>
                    <a:lnTo>
                      <a:pt x="137" y="1"/>
                    </a:lnTo>
                    <a:lnTo>
                      <a:pt x="114" y="0"/>
                    </a:lnTo>
                    <a:lnTo>
                      <a:pt x="90" y="4"/>
                    </a:lnTo>
                    <a:lnTo>
                      <a:pt x="67" y="12"/>
                    </a:lnTo>
                    <a:lnTo>
                      <a:pt x="47" y="24"/>
                    </a:lnTo>
                    <a:lnTo>
                      <a:pt x="30" y="39"/>
                    </a:lnTo>
                    <a:lnTo>
                      <a:pt x="16" y="58"/>
                    </a:lnTo>
                    <a:lnTo>
                      <a:pt x="7" y="78"/>
                    </a:lnTo>
                    <a:lnTo>
                      <a:pt x="1" y="100"/>
                    </a:lnTo>
                    <a:lnTo>
                      <a:pt x="0" y="123"/>
                    </a:lnTo>
                    <a:lnTo>
                      <a:pt x="4" y="147"/>
                    </a:lnTo>
                    <a:lnTo>
                      <a:pt x="12" y="170"/>
                    </a:lnTo>
                    <a:lnTo>
                      <a:pt x="23" y="190"/>
                    </a:lnTo>
                    <a:lnTo>
                      <a:pt x="38" y="207"/>
                    </a:lnTo>
                    <a:lnTo>
                      <a:pt x="57" y="220"/>
                    </a:lnTo>
                    <a:lnTo>
                      <a:pt x="77" y="230"/>
                    </a:lnTo>
                    <a:lnTo>
                      <a:pt x="100" y="236"/>
                    </a:lnTo>
                    <a:lnTo>
                      <a:pt x="124" y="237"/>
                    </a:lnTo>
                    <a:lnTo>
                      <a:pt x="148" y="2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7" name="Freeform 19"/>
              <p:cNvSpPr>
                <a:spLocks/>
              </p:cNvSpPr>
              <p:nvPr/>
            </p:nvSpPr>
            <p:spPr bwMode="auto">
              <a:xfrm>
                <a:off x="6867525" y="2000251"/>
                <a:ext cx="604838" cy="522288"/>
              </a:xfrm>
              <a:custGeom>
                <a:avLst/>
                <a:gdLst/>
                <a:ahLst/>
                <a:cxnLst>
                  <a:cxn ang="0">
                    <a:pos x="713" y="523"/>
                  </a:cxn>
                  <a:cxn ang="0">
                    <a:pos x="724" y="518"/>
                  </a:cxn>
                  <a:cxn ang="0">
                    <a:pos x="735" y="513"/>
                  </a:cxn>
                  <a:cxn ang="0">
                    <a:pos x="744" y="504"/>
                  </a:cxn>
                  <a:cxn ang="0">
                    <a:pos x="752" y="494"/>
                  </a:cxn>
                  <a:cxn ang="0">
                    <a:pos x="757" y="484"/>
                  </a:cxn>
                  <a:cxn ang="0">
                    <a:pos x="760" y="472"/>
                  </a:cxn>
                  <a:cxn ang="0">
                    <a:pos x="760" y="460"/>
                  </a:cxn>
                  <a:cxn ang="0">
                    <a:pos x="759" y="447"/>
                  </a:cxn>
                  <a:cxn ang="0">
                    <a:pos x="659" y="47"/>
                  </a:cxn>
                  <a:cxn ang="0">
                    <a:pos x="654" y="36"/>
                  </a:cxn>
                  <a:cxn ang="0">
                    <a:pos x="648" y="25"/>
                  </a:cxn>
                  <a:cxn ang="0">
                    <a:pos x="640" y="16"/>
                  </a:cxn>
                  <a:cxn ang="0">
                    <a:pos x="630" y="9"/>
                  </a:cxn>
                  <a:cxn ang="0">
                    <a:pos x="620" y="4"/>
                  </a:cxn>
                  <a:cxn ang="0">
                    <a:pos x="608" y="1"/>
                  </a:cxn>
                  <a:cxn ang="0">
                    <a:pos x="595" y="0"/>
                  </a:cxn>
                  <a:cxn ang="0">
                    <a:pos x="583" y="2"/>
                  </a:cxn>
                  <a:cxn ang="0">
                    <a:pos x="48" y="136"/>
                  </a:cxn>
                  <a:cxn ang="0">
                    <a:pos x="35" y="141"/>
                  </a:cxn>
                  <a:cxn ang="0">
                    <a:pos x="25" y="146"/>
                  </a:cxn>
                  <a:cxn ang="0">
                    <a:pos x="16" y="154"/>
                  </a:cxn>
                  <a:cxn ang="0">
                    <a:pos x="9" y="165"/>
                  </a:cxn>
                  <a:cxn ang="0">
                    <a:pos x="3" y="175"/>
                  </a:cxn>
                  <a:cxn ang="0">
                    <a:pos x="1" y="187"/>
                  </a:cxn>
                  <a:cxn ang="0">
                    <a:pos x="0" y="199"/>
                  </a:cxn>
                  <a:cxn ang="0">
                    <a:pos x="2" y="212"/>
                  </a:cxn>
                  <a:cxn ang="0">
                    <a:pos x="101" y="610"/>
                  </a:cxn>
                  <a:cxn ang="0">
                    <a:pos x="106" y="623"/>
                  </a:cxn>
                  <a:cxn ang="0">
                    <a:pos x="113" y="633"/>
                  </a:cxn>
                  <a:cxn ang="0">
                    <a:pos x="121" y="643"/>
                  </a:cxn>
                  <a:cxn ang="0">
                    <a:pos x="130" y="650"/>
                  </a:cxn>
                  <a:cxn ang="0">
                    <a:pos x="141" y="654"/>
                  </a:cxn>
                  <a:cxn ang="0">
                    <a:pos x="153" y="658"/>
                  </a:cxn>
                  <a:cxn ang="0">
                    <a:pos x="166" y="659"/>
                  </a:cxn>
                  <a:cxn ang="0">
                    <a:pos x="178" y="657"/>
                  </a:cxn>
                  <a:cxn ang="0">
                    <a:pos x="713" y="523"/>
                  </a:cxn>
                </a:cxnLst>
                <a:rect l="0" t="0" r="r" b="b"/>
                <a:pathLst>
                  <a:path w="760" h="659">
                    <a:moveTo>
                      <a:pt x="713" y="523"/>
                    </a:moveTo>
                    <a:lnTo>
                      <a:pt x="724" y="518"/>
                    </a:lnTo>
                    <a:lnTo>
                      <a:pt x="735" y="513"/>
                    </a:lnTo>
                    <a:lnTo>
                      <a:pt x="744" y="504"/>
                    </a:lnTo>
                    <a:lnTo>
                      <a:pt x="752" y="494"/>
                    </a:lnTo>
                    <a:lnTo>
                      <a:pt x="757" y="484"/>
                    </a:lnTo>
                    <a:lnTo>
                      <a:pt x="760" y="472"/>
                    </a:lnTo>
                    <a:lnTo>
                      <a:pt x="760" y="460"/>
                    </a:lnTo>
                    <a:lnTo>
                      <a:pt x="759" y="447"/>
                    </a:lnTo>
                    <a:lnTo>
                      <a:pt x="659" y="47"/>
                    </a:lnTo>
                    <a:lnTo>
                      <a:pt x="654" y="36"/>
                    </a:lnTo>
                    <a:lnTo>
                      <a:pt x="648" y="25"/>
                    </a:lnTo>
                    <a:lnTo>
                      <a:pt x="640" y="16"/>
                    </a:lnTo>
                    <a:lnTo>
                      <a:pt x="630" y="9"/>
                    </a:lnTo>
                    <a:lnTo>
                      <a:pt x="620" y="4"/>
                    </a:lnTo>
                    <a:lnTo>
                      <a:pt x="608" y="1"/>
                    </a:lnTo>
                    <a:lnTo>
                      <a:pt x="595" y="0"/>
                    </a:lnTo>
                    <a:lnTo>
                      <a:pt x="583" y="2"/>
                    </a:lnTo>
                    <a:lnTo>
                      <a:pt x="48" y="136"/>
                    </a:lnTo>
                    <a:lnTo>
                      <a:pt x="35" y="141"/>
                    </a:lnTo>
                    <a:lnTo>
                      <a:pt x="25" y="146"/>
                    </a:lnTo>
                    <a:lnTo>
                      <a:pt x="16" y="154"/>
                    </a:lnTo>
                    <a:lnTo>
                      <a:pt x="9" y="165"/>
                    </a:lnTo>
                    <a:lnTo>
                      <a:pt x="3" y="175"/>
                    </a:lnTo>
                    <a:lnTo>
                      <a:pt x="1" y="187"/>
                    </a:lnTo>
                    <a:lnTo>
                      <a:pt x="0" y="199"/>
                    </a:lnTo>
                    <a:lnTo>
                      <a:pt x="2" y="212"/>
                    </a:lnTo>
                    <a:lnTo>
                      <a:pt x="101" y="610"/>
                    </a:lnTo>
                    <a:lnTo>
                      <a:pt x="106" y="623"/>
                    </a:lnTo>
                    <a:lnTo>
                      <a:pt x="113" y="633"/>
                    </a:lnTo>
                    <a:lnTo>
                      <a:pt x="121" y="643"/>
                    </a:lnTo>
                    <a:lnTo>
                      <a:pt x="130" y="650"/>
                    </a:lnTo>
                    <a:lnTo>
                      <a:pt x="141" y="654"/>
                    </a:lnTo>
                    <a:lnTo>
                      <a:pt x="153" y="658"/>
                    </a:lnTo>
                    <a:lnTo>
                      <a:pt x="166" y="659"/>
                    </a:lnTo>
                    <a:lnTo>
                      <a:pt x="178" y="657"/>
                    </a:lnTo>
                    <a:lnTo>
                      <a:pt x="713" y="5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8" name="Freeform 20"/>
              <p:cNvSpPr>
                <a:spLocks/>
              </p:cNvSpPr>
              <p:nvPr/>
            </p:nvSpPr>
            <p:spPr bwMode="auto">
              <a:xfrm>
                <a:off x="7677150" y="2025651"/>
                <a:ext cx="134938" cy="69850"/>
              </a:xfrm>
              <a:custGeom>
                <a:avLst/>
                <a:gdLst/>
                <a:ahLst/>
                <a:cxnLst>
                  <a:cxn ang="0">
                    <a:pos x="149" y="58"/>
                  </a:cxn>
                  <a:cxn ang="0">
                    <a:pos x="159" y="53"/>
                  </a:cxn>
                  <a:cxn ang="0">
                    <a:pos x="167" y="45"/>
                  </a:cxn>
                  <a:cxn ang="0">
                    <a:pos x="171" y="34"/>
                  </a:cxn>
                  <a:cxn ang="0">
                    <a:pos x="171" y="22"/>
                  </a:cxn>
                  <a:cxn ang="0">
                    <a:pos x="171" y="22"/>
                  </a:cxn>
                  <a:cxn ang="0">
                    <a:pos x="169" y="16"/>
                  </a:cxn>
                  <a:cxn ang="0">
                    <a:pos x="165" y="12"/>
                  </a:cxn>
                  <a:cxn ang="0">
                    <a:pos x="162" y="8"/>
                  </a:cxn>
                  <a:cxn ang="0">
                    <a:pos x="157" y="5"/>
                  </a:cxn>
                  <a:cxn ang="0">
                    <a:pos x="153" y="3"/>
                  </a:cxn>
                  <a:cxn ang="0">
                    <a:pos x="147" y="1"/>
                  </a:cxn>
                  <a:cxn ang="0">
                    <a:pos x="141" y="0"/>
                  </a:cxn>
                  <a:cxn ang="0">
                    <a:pos x="135" y="1"/>
                  </a:cxn>
                  <a:cxn ang="0">
                    <a:pos x="22" y="30"/>
                  </a:cxn>
                  <a:cxn ang="0">
                    <a:pos x="12" y="35"/>
                  </a:cxn>
                  <a:cxn ang="0">
                    <a:pos x="4" y="43"/>
                  </a:cxn>
                  <a:cxn ang="0">
                    <a:pos x="0" y="53"/>
                  </a:cxn>
                  <a:cxn ang="0">
                    <a:pos x="0" y="65"/>
                  </a:cxn>
                  <a:cxn ang="0">
                    <a:pos x="0" y="65"/>
                  </a:cxn>
                  <a:cxn ang="0">
                    <a:pos x="3" y="71"/>
                  </a:cxn>
                  <a:cxn ang="0">
                    <a:pos x="6" y="75"/>
                  </a:cxn>
                  <a:cxn ang="0">
                    <a:pos x="10" y="80"/>
                  </a:cxn>
                  <a:cxn ang="0">
                    <a:pos x="14" y="83"/>
                  </a:cxn>
                  <a:cxn ang="0">
                    <a:pos x="19" y="86"/>
                  </a:cxn>
                  <a:cxn ang="0">
                    <a:pos x="25" y="87"/>
                  </a:cxn>
                  <a:cxn ang="0">
                    <a:pos x="30" y="88"/>
                  </a:cxn>
                  <a:cxn ang="0">
                    <a:pos x="36" y="87"/>
                  </a:cxn>
                  <a:cxn ang="0">
                    <a:pos x="149" y="58"/>
                  </a:cxn>
                </a:cxnLst>
                <a:rect l="0" t="0" r="r" b="b"/>
                <a:pathLst>
                  <a:path w="171" h="88">
                    <a:moveTo>
                      <a:pt x="149" y="58"/>
                    </a:moveTo>
                    <a:lnTo>
                      <a:pt x="159" y="53"/>
                    </a:lnTo>
                    <a:lnTo>
                      <a:pt x="167" y="45"/>
                    </a:lnTo>
                    <a:lnTo>
                      <a:pt x="171" y="34"/>
                    </a:lnTo>
                    <a:lnTo>
                      <a:pt x="171" y="22"/>
                    </a:lnTo>
                    <a:lnTo>
                      <a:pt x="171" y="22"/>
                    </a:lnTo>
                    <a:lnTo>
                      <a:pt x="169" y="16"/>
                    </a:lnTo>
                    <a:lnTo>
                      <a:pt x="165" y="12"/>
                    </a:lnTo>
                    <a:lnTo>
                      <a:pt x="162" y="8"/>
                    </a:lnTo>
                    <a:lnTo>
                      <a:pt x="157" y="5"/>
                    </a:lnTo>
                    <a:lnTo>
                      <a:pt x="153" y="3"/>
                    </a:lnTo>
                    <a:lnTo>
                      <a:pt x="147" y="1"/>
                    </a:lnTo>
                    <a:lnTo>
                      <a:pt x="141" y="0"/>
                    </a:lnTo>
                    <a:lnTo>
                      <a:pt x="135" y="1"/>
                    </a:lnTo>
                    <a:lnTo>
                      <a:pt x="22" y="30"/>
                    </a:lnTo>
                    <a:lnTo>
                      <a:pt x="12" y="35"/>
                    </a:lnTo>
                    <a:lnTo>
                      <a:pt x="4" y="43"/>
                    </a:lnTo>
                    <a:lnTo>
                      <a:pt x="0" y="53"/>
                    </a:lnTo>
                    <a:lnTo>
                      <a:pt x="0" y="65"/>
                    </a:lnTo>
                    <a:lnTo>
                      <a:pt x="0" y="65"/>
                    </a:lnTo>
                    <a:lnTo>
                      <a:pt x="3" y="71"/>
                    </a:lnTo>
                    <a:lnTo>
                      <a:pt x="6" y="75"/>
                    </a:lnTo>
                    <a:lnTo>
                      <a:pt x="10" y="80"/>
                    </a:lnTo>
                    <a:lnTo>
                      <a:pt x="14" y="83"/>
                    </a:lnTo>
                    <a:lnTo>
                      <a:pt x="19" y="86"/>
                    </a:lnTo>
                    <a:lnTo>
                      <a:pt x="25" y="87"/>
                    </a:lnTo>
                    <a:lnTo>
                      <a:pt x="30" y="88"/>
                    </a:lnTo>
                    <a:lnTo>
                      <a:pt x="36" y="87"/>
                    </a:lnTo>
                    <a:lnTo>
                      <a:pt x="149" y="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9" name="Freeform 21"/>
              <p:cNvSpPr>
                <a:spLocks/>
              </p:cNvSpPr>
              <p:nvPr/>
            </p:nvSpPr>
            <p:spPr bwMode="auto">
              <a:xfrm>
                <a:off x="7700963" y="2116138"/>
                <a:ext cx="134938" cy="68263"/>
              </a:xfrm>
              <a:custGeom>
                <a:avLst/>
                <a:gdLst/>
                <a:ahLst/>
                <a:cxnLst>
                  <a:cxn ang="0">
                    <a:pos x="149" y="59"/>
                  </a:cxn>
                  <a:cxn ang="0">
                    <a:pos x="159" y="53"/>
                  </a:cxn>
                  <a:cxn ang="0">
                    <a:pos x="167" y="45"/>
                  </a:cxn>
                  <a:cxn ang="0">
                    <a:pos x="171" y="35"/>
                  </a:cxn>
                  <a:cxn ang="0">
                    <a:pos x="170" y="23"/>
                  </a:cxn>
                  <a:cxn ang="0">
                    <a:pos x="170" y="23"/>
                  </a:cxn>
                  <a:cxn ang="0">
                    <a:pos x="167" y="17"/>
                  </a:cxn>
                  <a:cxn ang="0">
                    <a:pos x="165" y="13"/>
                  </a:cxn>
                  <a:cxn ang="0">
                    <a:pos x="162" y="8"/>
                  </a:cxn>
                  <a:cxn ang="0">
                    <a:pos x="157" y="5"/>
                  </a:cxn>
                  <a:cxn ang="0">
                    <a:pos x="151" y="2"/>
                  </a:cxn>
                  <a:cxn ang="0">
                    <a:pos x="147" y="1"/>
                  </a:cxn>
                  <a:cxn ang="0">
                    <a:pos x="141" y="0"/>
                  </a:cxn>
                  <a:cxn ang="0">
                    <a:pos x="135" y="1"/>
                  </a:cxn>
                  <a:cxn ang="0">
                    <a:pos x="21" y="30"/>
                  </a:cxn>
                  <a:cxn ang="0">
                    <a:pos x="11" y="35"/>
                  </a:cxn>
                  <a:cxn ang="0">
                    <a:pos x="4" y="43"/>
                  </a:cxn>
                  <a:cxn ang="0">
                    <a:pos x="0" y="54"/>
                  </a:cxn>
                  <a:cxn ang="0">
                    <a:pos x="0" y="66"/>
                  </a:cxn>
                  <a:cxn ang="0">
                    <a:pos x="0" y="66"/>
                  </a:cxn>
                  <a:cxn ang="0">
                    <a:pos x="3" y="72"/>
                  </a:cxn>
                  <a:cxn ang="0">
                    <a:pos x="5" y="76"/>
                  </a:cxn>
                  <a:cxn ang="0">
                    <a:pos x="8" y="80"/>
                  </a:cxn>
                  <a:cxn ang="0">
                    <a:pos x="13" y="83"/>
                  </a:cxn>
                  <a:cxn ang="0">
                    <a:pos x="19" y="85"/>
                  </a:cxn>
                  <a:cxn ang="0">
                    <a:pos x="24" y="88"/>
                  </a:cxn>
                  <a:cxn ang="0">
                    <a:pos x="30" y="88"/>
                  </a:cxn>
                  <a:cxn ang="0">
                    <a:pos x="36" y="87"/>
                  </a:cxn>
                  <a:cxn ang="0">
                    <a:pos x="149" y="59"/>
                  </a:cxn>
                </a:cxnLst>
                <a:rect l="0" t="0" r="r" b="b"/>
                <a:pathLst>
                  <a:path w="171" h="88">
                    <a:moveTo>
                      <a:pt x="149" y="59"/>
                    </a:moveTo>
                    <a:lnTo>
                      <a:pt x="159" y="53"/>
                    </a:lnTo>
                    <a:lnTo>
                      <a:pt x="167" y="45"/>
                    </a:lnTo>
                    <a:lnTo>
                      <a:pt x="171" y="35"/>
                    </a:lnTo>
                    <a:lnTo>
                      <a:pt x="170" y="23"/>
                    </a:lnTo>
                    <a:lnTo>
                      <a:pt x="170" y="23"/>
                    </a:lnTo>
                    <a:lnTo>
                      <a:pt x="167" y="17"/>
                    </a:lnTo>
                    <a:lnTo>
                      <a:pt x="165" y="13"/>
                    </a:lnTo>
                    <a:lnTo>
                      <a:pt x="162" y="8"/>
                    </a:lnTo>
                    <a:lnTo>
                      <a:pt x="157" y="5"/>
                    </a:lnTo>
                    <a:lnTo>
                      <a:pt x="151" y="2"/>
                    </a:lnTo>
                    <a:lnTo>
                      <a:pt x="147" y="1"/>
                    </a:lnTo>
                    <a:lnTo>
                      <a:pt x="141" y="0"/>
                    </a:lnTo>
                    <a:lnTo>
                      <a:pt x="135" y="1"/>
                    </a:lnTo>
                    <a:lnTo>
                      <a:pt x="21" y="30"/>
                    </a:lnTo>
                    <a:lnTo>
                      <a:pt x="11" y="35"/>
                    </a:lnTo>
                    <a:lnTo>
                      <a:pt x="4" y="43"/>
                    </a:lnTo>
                    <a:lnTo>
                      <a:pt x="0" y="54"/>
                    </a:lnTo>
                    <a:lnTo>
                      <a:pt x="0" y="66"/>
                    </a:lnTo>
                    <a:lnTo>
                      <a:pt x="0" y="66"/>
                    </a:lnTo>
                    <a:lnTo>
                      <a:pt x="3" y="72"/>
                    </a:lnTo>
                    <a:lnTo>
                      <a:pt x="5" y="76"/>
                    </a:lnTo>
                    <a:lnTo>
                      <a:pt x="8" y="80"/>
                    </a:lnTo>
                    <a:lnTo>
                      <a:pt x="13" y="83"/>
                    </a:lnTo>
                    <a:lnTo>
                      <a:pt x="19" y="85"/>
                    </a:lnTo>
                    <a:lnTo>
                      <a:pt x="24" y="88"/>
                    </a:lnTo>
                    <a:lnTo>
                      <a:pt x="30" y="88"/>
                    </a:lnTo>
                    <a:lnTo>
                      <a:pt x="36" y="87"/>
                    </a:lnTo>
                    <a:lnTo>
                      <a:pt x="149"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0" name="Freeform 22"/>
              <p:cNvSpPr>
                <a:spLocks/>
              </p:cNvSpPr>
              <p:nvPr/>
            </p:nvSpPr>
            <p:spPr bwMode="auto">
              <a:xfrm>
                <a:off x="7721600" y="2206626"/>
                <a:ext cx="136525" cy="68263"/>
              </a:xfrm>
              <a:custGeom>
                <a:avLst/>
                <a:gdLst/>
                <a:ahLst/>
                <a:cxnLst>
                  <a:cxn ang="0">
                    <a:pos x="150" y="58"/>
                  </a:cxn>
                  <a:cxn ang="0">
                    <a:pos x="160" y="53"/>
                  </a:cxn>
                  <a:cxn ang="0">
                    <a:pos x="167" y="45"/>
                  </a:cxn>
                  <a:cxn ang="0">
                    <a:pos x="170" y="34"/>
                  </a:cxn>
                  <a:cxn ang="0">
                    <a:pos x="170" y="22"/>
                  </a:cxn>
                  <a:cxn ang="0">
                    <a:pos x="170" y="22"/>
                  </a:cxn>
                  <a:cxn ang="0">
                    <a:pos x="168" y="16"/>
                  </a:cxn>
                  <a:cxn ang="0">
                    <a:pos x="166" y="12"/>
                  </a:cxn>
                  <a:cxn ang="0">
                    <a:pos x="162" y="8"/>
                  </a:cxn>
                  <a:cxn ang="0">
                    <a:pos x="158" y="5"/>
                  </a:cxn>
                  <a:cxn ang="0">
                    <a:pos x="152" y="2"/>
                  </a:cxn>
                  <a:cxn ang="0">
                    <a:pos x="146" y="0"/>
                  </a:cxn>
                  <a:cxn ang="0">
                    <a:pos x="140" y="0"/>
                  </a:cxn>
                  <a:cxn ang="0">
                    <a:pos x="135" y="1"/>
                  </a:cxn>
                  <a:cxn ang="0">
                    <a:pos x="22" y="29"/>
                  </a:cxn>
                  <a:cxn ang="0">
                    <a:pos x="11" y="35"/>
                  </a:cxn>
                  <a:cxn ang="0">
                    <a:pos x="3" y="43"/>
                  </a:cxn>
                  <a:cxn ang="0">
                    <a:pos x="0" y="53"/>
                  </a:cxn>
                  <a:cxn ang="0">
                    <a:pos x="0" y="65"/>
                  </a:cxn>
                  <a:cxn ang="0">
                    <a:pos x="0" y="65"/>
                  </a:cxn>
                  <a:cxn ang="0">
                    <a:pos x="2" y="70"/>
                  </a:cxn>
                  <a:cxn ang="0">
                    <a:pos x="6" y="75"/>
                  </a:cxn>
                  <a:cxn ang="0">
                    <a:pos x="9" y="80"/>
                  </a:cxn>
                  <a:cxn ang="0">
                    <a:pos x="14" y="83"/>
                  </a:cxn>
                  <a:cxn ang="0">
                    <a:pos x="19" y="85"/>
                  </a:cxn>
                  <a:cxn ang="0">
                    <a:pos x="24" y="87"/>
                  </a:cxn>
                  <a:cxn ang="0">
                    <a:pos x="30" y="88"/>
                  </a:cxn>
                  <a:cxn ang="0">
                    <a:pos x="36" y="87"/>
                  </a:cxn>
                  <a:cxn ang="0">
                    <a:pos x="150" y="58"/>
                  </a:cxn>
                </a:cxnLst>
                <a:rect l="0" t="0" r="r" b="b"/>
                <a:pathLst>
                  <a:path w="170" h="88">
                    <a:moveTo>
                      <a:pt x="150" y="58"/>
                    </a:moveTo>
                    <a:lnTo>
                      <a:pt x="160" y="53"/>
                    </a:lnTo>
                    <a:lnTo>
                      <a:pt x="167" y="45"/>
                    </a:lnTo>
                    <a:lnTo>
                      <a:pt x="170" y="34"/>
                    </a:lnTo>
                    <a:lnTo>
                      <a:pt x="170" y="22"/>
                    </a:lnTo>
                    <a:lnTo>
                      <a:pt x="170" y="22"/>
                    </a:lnTo>
                    <a:lnTo>
                      <a:pt x="168" y="16"/>
                    </a:lnTo>
                    <a:lnTo>
                      <a:pt x="166" y="12"/>
                    </a:lnTo>
                    <a:lnTo>
                      <a:pt x="162" y="8"/>
                    </a:lnTo>
                    <a:lnTo>
                      <a:pt x="158" y="5"/>
                    </a:lnTo>
                    <a:lnTo>
                      <a:pt x="152" y="2"/>
                    </a:lnTo>
                    <a:lnTo>
                      <a:pt x="146" y="0"/>
                    </a:lnTo>
                    <a:lnTo>
                      <a:pt x="140" y="0"/>
                    </a:lnTo>
                    <a:lnTo>
                      <a:pt x="135" y="1"/>
                    </a:lnTo>
                    <a:lnTo>
                      <a:pt x="22" y="29"/>
                    </a:lnTo>
                    <a:lnTo>
                      <a:pt x="11" y="35"/>
                    </a:lnTo>
                    <a:lnTo>
                      <a:pt x="3" y="43"/>
                    </a:lnTo>
                    <a:lnTo>
                      <a:pt x="0" y="53"/>
                    </a:lnTo>
                    <a:lnTo>
                      <a:pt x="0" y="65"/>
                    </a:lnTo>
                    <a:lnTo>
                      <a:pt x="0" y="65"/>
                    </a:lnTo>
                    <a:lnTo>
                      <a:pt x="2" y="70"/>
                    </a:lnTo>
                    <a:lnTo>
                      <a:pt x="6" y="75"/>
                    </a:lnTo>
                    <a:lnTo>
                      <a:pt x="9" y="80"/>
                    </a:lnTo>
                    <a:lnTo>
                      <a:pt x="14" y="83"/>
                    </a:lnTo>
                    <a:lnTo>
                      <a:pt x="19" y="85"/>
                    </a:lnTo>
                    <a:lnTo>
                      <a:pt x="24" y="87"/>
                    </a:lnTo>
                    <a:lnTo>
                      <a:pt x="30" y="88"/>
                    </a:lnTo>
                    <a:lnTo>
                      <a:pt x="36" y="87"/>
                    </a:lnTo>
                    <a:lnTo>
                      <a:pt x="150" y="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1" name="Freeform 23"/>
              <p:cNvSpPr>
                <a:spLocks/>
              </p:cNvSpPr>
              <p:nvPr/>
            </p:nvSpPr>
            <p:spPr bwMode="auto">
              <a:xfrm>
                <a:off x="7042150" y="2095501"/>
                <a:ext cx="228600" cy="203200"/>
              </a:xfrm>
              <a:custGeom>
                <a:avLst/>
                <a:gdLst/>
                <a:ahLst/>
                <a:cxnLst>
                  <a:cxn ang="0">
                    <a:pos x="223" y="250"/>
                  </a:cxn>
                  <a:cxn ang="0">
                    <a:pos x="239" y="226"/>
                  </a:cxn>
                  <a:cxn ang="0">
                    <a:pos x="246" y="193"/>
                  </a:cxn>
                  <a:cxn ang="0">
                    <a:pos x="249" y="160"/>
                  </a:cxn>
                  <a:cxn ang="0">
                    <a:pos x="245" y="129"/>
                  </a:cxn>
                  <a:cxn ang="0">
                    <a:pos x="238" y="109"/>
                  </a:cxn>
                  <a:cxn ang="0">
                    <a:pos x="229" y="96"/>
                  </a:cxn>
                  <a:cxn ang="0">
                    <a:pos x="220" y="88"/>
                  </a:cxn>
                  <a:cxn ang="0">
                    <a:pos x="216" y="84"/>
                  </a:cxn>
                  <a:cxn ang="0">
                    <a:pos x="287" y="36"/>
                  </a:cxn>
                  <a:cxn ang="0">
                    <a:pos x="129" y="0"/>
                  </a:cxn>
                  <a:cxn ang="0">
                    <a:pos x="0" y="102"/>
                  </a:cxn>
                  <a:cxn ang="0">
                    <a:pos x="40" y="109"/>
                  </a:cxn>
                  <a:cxn ang="0">
                    <a:pos x="76" y="229"/>
                  </a:cxn>
                  <a:cxn ang="0">
                    <a:pos x="90" y="230"/>
                  </a:cxn>
                  <a:cxn ang="0">
                    <a:pos x="55" y="112"/>
                  </a:cxn>
                  <a:cxn ang="0">
                    <a:pos x="92" y="117"/>
                  </a:cxn>
                  <a:cxn ang="0">
                    <a:pos x="92" y="123"/>
                  </a:cxn>
                  <a:cxn ang="0">
                    <a:pos x="93" y="137"/>
                  </a:cxn>
                  <a:cxn ang="0">
                    <a:pos x="95" y="158"/>
                  </a:cxn>
                  <a:cxn ang="0">
                    <a:pos x="100" y="180"/>
                  </a:cxn>
                  <a:cxn ang="0">
                    <a:pos x="104" y="188"/>
                  </a:cxn>
                  <a:cxn ang="0">
                    <a:pos x="108" y="195"/>
                  </a:cxn>
                  <a:cxn ang="0">
                    <a:pos x="114" y="203"/>
                  </a:cxn>
                  <a:cxn ang="0">
                    <a:pos x="121" y="211"/>
                  </a:cxn>
                  <a:cxn ang="0">
                    <a:pos x="128" y="218"/>
                  </a:cxn>
                  <a:cxn ang="0">
                    <a:pos x="135" y="225"/>
                  </a:cxn>
                  <a:cxn ang="0">
                    <a:pos x="142" y="230"/>
                  </a:cxn>
                  <a:cxn ang="0">
                    <a:pos x="148" y="235"/>
                  </a:cxn>
                  <a:cxn ang="0">
                    <a:pos x="155" y="240"/>
                  </a:cxn>
                  <a:cxn ang="0">
                    <a:pos x="165" y="244"/>
                  </a:cxn>
                  <a:cxn ang="0">
                    <a:pos x="175" y="248"/>
                  </a:cxn>
                  <a:cxn ang="0">
                    <a:pos x="185" y="252"/>
                  </a:cxn>
                  <a:cxn ang="0">
                    <a:pos x="197" y="255"/>
                  </a:cxn>
                  <a:cxn ang="0">
                    <a:pos x="207" y="256"/>
                  </a:cxn>
                  <a:cxn ang="0">
                    <a:pos x="216" y="255"/>
                  </a:cxn>
                  <a:cxn ang="0">
                    <a:pos x="223" y="250"/>
                  </a:cxn>
                </a:cxnLst>
                <a:rect l="0" t="0" r="r" b="b"/>
                <a:pathLst>
                  <a:path w="287" h="256">
                    <a:moveTo>
                      <a:pt x="223" y="250"/>
                    </a:moveTo>
                    <a:lnTo>
                      <a:pt x="239" y="226"/>
                    </a:lnTo>
                    <a:lnTo>
                      <a:pt x="246" y="193"/>
                    </a:lnTo>
                    <a:lnTo>
                      <a:pt x="249" y="160"/>
                    </a:lnTo>
                    <a:lnTo>
                      <a:pt x="245" y="129"/>
                    </a:lnTo>
                    <a:lnTo>
                      <a:pt x="238" y="109"/>
                    </a:lnTo>
                    <a:lnTo>
                      <a:pt x="229" y="96"/>
                    </a:lnTo>
                    <a:lnTo>
                      <a:pt x="220" y="88"/>
                    </a:lnTo>
                    <a:lnTo>
                      <a:pt x="216" y="84"/>
                    </a:lnTo>
                    <a:lnTo>
                      <a:pt x="287" y="36"/>
                    </a:lnTo>
                    <a:lnTo>
                      <a:pt x="129" y="0"/>
                    </a:lnTo>
                    <a:lnTo>
                      <a:pt x="0" y="102"/>
                    </a:lnTo>
                    <a:lnTo>
                      <a:pt x="40" y="109"/>
                    </a:lnTo>
                    <a:lnTo>
                      <a:pt x="76" y="229"/>
                    </a:lnTo>
                    <a:lnTo>
                      <a:pt x="90" y="230"/>
                    </a:lnTo>
                    <a:lnTo>
                      <a:pt x="55" y="112"/>
                    </a:lnTo>
                    <a:lnTo>
                      <a:pt x="92" y="117"/>
                    </a:lnTo>
                    <a:lnTo>
                      <a:pt x="92" y="123"/>
                    </a:lnTo>
                    <a:lnTo>
                      <a:pt x="93" y="137"/>
                    </a:lnTo>
                    <a:lnTo>
                      <a:pt x="95" y="158"/>
                    </a:lnTo>
                    <a:lnTo>
                      <a:pt x="100" y="180"/>
                    </a:lnTo>
                    <a:lnTo>
                      <a:pt x="104" y="188"/>
                    </a:lnTo>
                    <a:lnTo>
                      <a:pt x="108" y="195"/>
                    </a:lnTo>
                    <a:lnTo>
                      <a:pt x="114" y="203"/>
                    </a:lnTo>
                    <a:lnTo>
                      <a:pt x="121" y="211"/>
                    </a:lnTo>
                    <a:lnTo>
                      <a:pt x="128" y="218"/>
                    </a:lnTo>
                    <a:lnTo>
                      <a:pt x="135" y="225"/>
                    </a:lnTo>
                    <a:lnTo>
                      <a:pt x="142" y="230"/>
                    </a:lnTo>
                    <a:lnTo>
                      <a:pt x="148" y="235"/>
                    </a:lnTo>
                    <a:lnTo>
                      <a:pt x="155" y="240"/>
                    </a:lnTo>
                    <a:lnTo>
                      <a:pt x="165" y="244"/>
                    </a:lnTo>
                    <a:lnTo>
                      <a:pt x="175" y="248"/>
                    </a:lnTo>
                    <a:lnTo>
                      <a:pt x="185" y="252"/>
                    </a:lnTo>
                    <a:lnTo>
                      <a:pt x="197" y="255"/>
                    </a:lnTo>
                    <a:lnTo>
                      <a:pt x="207" y="256"/>
                    </a:lnTo>
                    <a:lnTo>
                      <a:pt x="216" y="255"/>
                    </a:lnTo>
                    <a:lnTo>
                      <a:pt x="223" y="2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2" name="Freeform 24"/>
              <p:cNvSpPr>
                <a:spLocks/>
              </p:cNvSpPr>
              <p:nvPr/>
            </p:nvSpPr>
            <p:spPr bwMode="auto">
              <a:xfrm>
                <a:off x="7042150" y="2297113"/>
                <a:ext cx="257175" cy="236538"/>
              </a:xfrm>
              <a:custGeom>
                <a:avLst/>
                <a:gdLst/>
                <a:ahLst/>
                <a:cxnLst>
                  <a:cxn ang="0">
                    <a:pos x="173" y="46"/>
                  </a:cxn>
                  <a:cxn ang="0">
                    <a:pos x="167" y="41"/>
                  </a:cxn>
                  <a:cxn ang="0">
                    <a:pos x="161" y="35"/>
                  </a:cxn>
                  <a:cxn ang="0">
                    <a:pos x="155" y="29"/>
                  </a:cxn>
                  <a:cxn ang="0">
                    <a:pos x="151" y="23"/>
                  </a:cxn>
                  <a:cxn ang="0">
                    <a:pos x="146" y="16"/>
                  </a:cxn>
                  <a:cxn ang="0">
                    <a:pos x="143" y="11"/>
                  </a:cxn>
                  <a:cxn ang="0">
                    <a:pos x="139" y="5"/>
                  </a:cxn>
                  <a:cxn ang="0">
                    <a:pos x="136" y="0"/>
                  </a:cxn>
                  <a:cxn ang="0">
                    <a:pos x="131" y="6"/>
                  </a:cxn>
                  <a:cxn ang="0">
                    <a:pos x="125" y="13"/>
                  </a:cxn>
                  <a:cxn ang="0">
                    <a:pos x="120" y="20"/>
                  </a:cxn>
                  <a:cxn ang="0">
                    <a:pos x="113" y="27"/>
                  </a:cxn>
                  <a:cxn ang="0">
                    <a:pos x="105" y="35"/>
                  </a:cxn>
                  <a:cxn ang="0">
                    <a:pos x="96" y="42"/>
                  </a:cxn>
                  <a:cxn ang="0">
                    <a:pos x="90" y="48"/>
                  </a:cxn>
                  <a:cxn ang="0">
                    <a:pos x="81" y="53"/>
                  </a:cxn>
                  <a:cxn ang="0">
                    <a:pos x="72" y="59"/>
                  </a:cxn>
                  <a:cxn ang="0">
                    <a:pos x="63" y="66"/>
                  </a:cxn>
                  <a:cxn ang="0">
                    <a:pos x="54" y="73"/>
                  </a:cxn>
                  <a:cxn ang="0">
                    <a:pos x="43" y="82"/>
                  </a:cxn>
                  <a:cxn ang="0">
                    <a:pos x="33" y="94"/>
                  </a:cxn>
                  <a:cxn ang="0">
                    <a:pos x="24" y="107"/>
                  </a:cxn>
                  <a:cxn ang="0">
                    <a:pos x="16" y="125"/>
                  </a:cxn>
                  <a:cxn ang="0">
                    <a:pos x="8" y="145"/>
                  </a:cxn>
                  <a:cxn ang="0">
                    <a:pos x="0" y="196"/>
                  </a:cxn>
                  <a:cxn ang="0">
                    <a:pos x="0" y="246"/>
                  </a:cxn>
                  <a:cxn ang="0">
                    <a:pos x="2" y="284"/>
                  </a:cxn>
                  <a:cxn ang="0">
                    <a:pos x="4" y="299"/>
                  </a:cxn>
                  <a:cxn ang="0">
                    <a:pos x="323" y="219"/>
                  </a:cxn>
                  <a:cxn ang="0">
                    <a:pos x="317" y="204"/>
                  </a:cxn>
                  <a:cxn ang="0">
                    <a:pos x="310" y="187"/>
                  </a:cxn>
                  <a:cxn ang="0">
                    <a:pos x="300" y="169"/>
                  </a:cxn>
                  <a:cxn ang="0">
                    <a:pos x="292" y="152"/>
                  </a:cxn>
                  <a:cxn ang="0">
                    <a:pos x="280" y="133"/>
                  </a:cxn>
                  <a:cxn ang="0">
                    <a:pos x="265" y="116"/>
                  </a:cxn>
                  <a:cxn ang="0">
                    <a:pos x="249" y="101"/>
                  </a:cxn>
                  <a:cxn ang="0">
                    <a:pos x="231" y="87"/>
                  </a:cxn>
                  <a:cxn ang="0">
                    <a:pos x="214" y="75"/>
                  </a:cxn>
                  <a:cxn ang="0">
                    <a:pos x="199" y="64"/>
                  </a:cxn>
                  <a:cxn ang="0">
                    <a:pos x="184" y="54"/>
                  </a:cxn>
                  <a:cxn ang="0">
                    <a:pos x="173" y="46"/>
                  </a:cxn>
                </a:cxnLst>
                <a:rect l="0" t="0" r="r" b="b"/>
                <a:pathLst>
                  <a:path w="323" h="299">
                    <a:moveTo>
                      <a:pt x="173" y="46"/>
                    </a:moveTo>
                    <a:lnTo>
                      <a:pt x="167" y="41"/>
                    </a:lnTo>
                    <a:lnTo>
                      <a:pt x="161" y="35"/>
                    </a:lnTo>
                    <a:lnTo>
                      <a:pt x="155" y="29"/>
                    </a:lnTo>
                    <a:lnTo>
                      <a:pt x="151" y="23"/>
                    </a:lnTo>
                    <a:lnTo>
                      <a:pt x="146" y="16"/>
                    </a:lnTo>
                    <a:lnTo>
                      <a:pt x="143" y="11"/>
                    </a:lnTo>
                    <a:lnTo>
                      <a:pt x="139" y="5"/>
                    </a:lnTo>
                    <a:lnTo>
                      <a:pt x="136" y="0"/>
                    </a:lnTo>
                    <a:lnTo>
                      <a:pt x="131" y="6"/>
                    </a:lnTo>
                    <a:lnTo>
                      <a:pt x="125" y="13"/>
                    </a:lnTo>
                    <a:lnTo>
                      <a:pt x="120" y="20"/>
                    </a:lnTo>
                    <a:lnTo>
                      <a:pt x="113" y="27"/>
                    </a:lnTo>
                    <a:lnTo>
                      <a:pt x="105" y="35"/>
                    </a:lnTo>
                    <a:lnTo>
                      <a:pt x="96" y="42"/>
                    </a:lnTo>
                    <a:lnTo>
                      <a:pt x="90" y="48"/>
                    </a:lnTo>
                    <a:lnTo>
                      <a:pt x="81" y="53"/>
                    </a:lnTo>
                    <a:lnTo>
                      <a:pt x="72" y="59"/>
                    </a:lnTo>
                    <a:lnTo>
                      <a:pt x="63" y="66"/>
                    </a:lnTo>
                    <a:lnTo>
                      <a:pt x="54" y="73"/>
                    </a:lnTo>
                    <a:lnTo>
                      <a:pt x="43" y="82"/>
                    </a:lnTo>
                    <a:lnTo>
                      <a:pt x="33" y="94"/>
                    </a:lnTo>
                    <a:lnTo>
                      <a:pt x="24" y="107"/>
                    </a:lnTo>
                    <a:lnTo>
                      <a:pt x="16" y="125"/>
                    </a:lnTo>
                    <a:lnTo>
                      <a:pt x="8" y="145"/>
                    </a:lnTo>
                    <a:lnTo>
                      <a:pt x="0" y="196"/>
                    </a:lnTo>
                    <a:lnTo>
                      <a:pt x="0" y="246"/>
                    </a:lnTo>
                    <a:lnTo>
                      <a:pt x="2" y="284"/>
                    </a:lnTo>
                    <a:lnTo>
                      <a:pt x="4" y="299"/>
                    </a:lnTo>
                    <a:lnTo>
                      <a:pt x="323" y="219"/>
                    </a:lnTo>
                    <a:lnTo>
                      <a:pt x="317" y="204"/>
                    </a:lnTo>
                    <a:lnTo>
                      <a:pt x="310" y="187"/>
                    </a:lnTo>
                    <a:lnTo>
                      <a:pt x="300" y="169"/>
                    </a:lnTo>
                    <a:lnTo>
                      <a:pt x="292" y="152"/>
                    </a:lnTo>
                    <a:lnTo>
                      <a:pt x="280" y="133"/>
                    </a:lnTo>
                    <a:lnTo>
                      <a:pt x="265" y="116"/>
                    </a:lnTo>
                    <a:lnTo>
                      <a:pt x="249" y="101"/>
                    </a:lnTo>
                    <a:lnTo>
                      <a:pt x="231" y="87"/>
                    </a:lnTo>
                    <a:lnTo>
                      <a:pt x="214" y="75"/>
                    </a:lnTo>
                    <a:lnTo>
                      <a:pt x="199" y="64"/>
                    </a:lnTo>
                    <a:lnTo>
                      <a:pt x="184" y="54"/>
                    </a:lnTo>
                    <a:lnTo>
                      <a:pt x="173"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3" name="Freeform 25"/>
              <p:cNvSpPr>
                <a:spLocks/>
              </p:cNvSpPr>
              <p:nvPr/>
            </p:nvSpPr>
            <p:spPr bwMode="auto">
              <a:xfrm>
                <a:off x="7240588" y="2301876"/>
                <a:ext cx="171450" cy="165100"/>
              </a:xfrm>
              <a:custGeom>
                <a:avLst/>
                <a:gdLst/>
                <a:ahLst/>
                <a:cxnLst>
                  <a:cxn ang="0">
                    <a:pos x="79" y="21"/>
                  </a:cxn>
                  <a:cxn ang="0">
                    <a:pos x="72" y="17"/>
                  </a:cxn>
                  <a:cxn ang="0">
                    <a:pos x="63" y="15"/>
                  </a:cxn>
                  <a:cxn ang="0">
                    <a:pos x="53" y="12"/>
                  </a:cxn>
                  <a:cxn ang="0">
                    <a:pos x="41" y="9"/>
                  </a:cxn>
                  <a:cxn ang="0">
                    <a:pos x="30" y="7"/>
                  </a:cxn>
                  <a:cxn ang="0">
                    <a:pos x="19" y="5"/>
                  </a:cxn>
                  <a:cxn ang="0">
                    <a:pos x="9" y="2"/>
                  </a:cxn>
                  <a:cxn ang="0">
                    <a:pos x="0" y="0"/>
                  </a:cxn>
                  <a:cxn ang="0">
                    <a:pos x="2" y="4"/>
                  </a:cxn>
                  <a:cxn ang="0">
                    <a:pos x="6" y="8"/>
                  </a:cxn>
                  <a:cxn ang="0">
                    <a:pos x="9" y="13"/>
                  </a:cxn>
                  <a:cxn ang="0">
                    <a:pos x="13" y="17"/>
                  </a:cxn>
                  <a:cxn ang="0">
                    <a:pos x="16" y="23"/>
                  </a:cxn>
                  <a:cxn ang="0">
                    <a:pos x="21" y="30"/>
                  </a:cxn>
                  <a:cxn ang="0">
                    <a:pos x="25" y="38"/>
                  </a:cxn>
                  <a:cxn ang="0">
                    <a:pos x="31" y="46"/>
                  </a:cxn>
                  <a:cxn ang="0">
                    <a:pos x="37" y="57"/>
                  </a:cxn>
                  <a:cxn ang="0">
                    <a:pos x="42" y="68"/>
                  </a:cxn>
                  <a:cxn ang="0">
                    <a:pos x="49" y="82"/>
                  </a:cxn>
                  <a:cxn ang="0">
                    <a:pos x="57" y="98"/>
                  </a:cxn>
                  <a:cxn ang="0">
                    <a:pos x="63" y="111"/>
                  </a:cxn>
                  <a:cxn ang="0">
                    <a:pos x="69" y="124"/>
                  </a:cxn>
                  <a:cxn ang="0">
                    <a:pos x="75" y="139"/>
                  </a:cxn>
                  <a:cxn ang="0">
                    <a:pos x="79" y="156"/>
                  </a:cxn>
                  <a:cxn ang="0">
                    <a:pos x="84" y="171"/>
                  </a:cxn>
                  <a:cxn ang="0">
                    <a:pos x="89" y="184"/>
                  </a:cxn>
                  <a:cxn ang="0">
                    <a:pos x="92" y="197"/>
                  </a:cxn>
                  <a:cxn ang="0">
                    <a:pos x="95" y="207"/>
                  </a:cxn>
                  <a:cxn ang="0">
                    <a:pos x="214" y="177"/>
                  </a:cxn>
                  <a:cxn ang="0">
                    <a:pos x="211" y="172"/>
                  </a:cxn>
                  <a:cxn ang="0">
                    <a:pos x="200" y="157"/>
                  </a:cxn>
                  <a:cxn ang="0">
                    <a:pos x="186" y="136"/>
                  </a:cxn>
                  <a:cxn ang="0">
                    <a:pos x="168" y="110"/>
                  </a:cxn>
                  <a:cxn ang="0">
                    <a:pos x="146" y="83"/>
                  </a:cxn>
                  <a:cxn ang="0">
                    <a:pos x="124" y="58"/>
                  </a:cxn>
                  <a:cxn ang="0">
                    <a:pos x="101" y="36"/>
                  </a:cxn>
                  <a:cxn ang="0">
                    <a:pos x="79" y="21"/>
                  </a:cxn>
                </a:cxnLst>
                <a:rect l="0" t="0" r="r" b="b"/>
                <a:pathLst>
                  <a:path w="214" h="207">
                    <a:moveTo>
                      <a:pt x="79" y="21"/>
                    </a:moveTo>
                    <a:lnTo>
                      <a:pt x="72" y="17"/>
                    </a:lnTo>
                    <a:lnTo>
                      <a:pt x="63" y="15"/>
                    </a:lnTo>
                    <a:lnTo>
                      <a:pt x="53" y="12"/>
                    </a:lnTo>
                    <a:lnTo>
                      <a:pt x="41" y="9"/>
                    </a:lnTo>
                    <a:lnTo>
                      <a:pt x="30" y="7"/>
                    </a:lnTo>
                    <a:lnTo>
                      <a:pt x="19" y="5"/>
                    </a:lnTo>
                    <a:lnTo>
                      <a:pt x="9" y="2"/>
                    </a:lnTo>
                    <a:lnTo>
                      <a:pt x="0" y="0"/>
                    </a:lnTo>
                    <a:lnTo>
                      <a:pt x="2" y="4"/>
                    </a:lnTo>
                    <a:lnTo>
                      <a:pt x="6" y="8"/>
                    </a:lnTo>
                    <a:lnTo>
                      <a:pt x="9" y="13"/>
                    </a:lnTo>
                    <a:lnTo>
                      <a:pt x="13" y="17"/>
                    </a:lnTo>
                    <a:lnTo>
                      <a:pt x="16" y="23"/>
                    </a:lnTo>
                    <a:lnTo>
                      <a:pt x="21" y="30"/>
                    </a:lnTo>
                    <a:lnTo>
                      <a:pt x="25" y="38"/>
                    </a:lnTo>
                    <a:lnTo>
                      <a:pt x="31" y="46"/>
                    </a:lnTo>
                    <a:lnTo>
                      <a:pt x="37" y="57"/>
                    </a:lnTo>
                    <a:lnTo>
                      <a:pt x="42" y="68"/>
                    </a:lnTo>
                    <a:lnTo>
                      <a:pt x="49" y="82"/>
                    </a:lnTo>
                    <a:lnTo>
                      <a:pt x="57" y="98"/>
                    </a:lnTo>
                    <a:lnTo>
                      <a:pt x="63" y="111"/>
                    </a:lnTo>
                    <a:lnTo>
                      <a:pt x="69" y="124"/>
                    </a:lnTo>
                    <a:lnTo>
                      <a:pt x="75" y="139"/>
                    </a:lnTo>
                    <a:lnTo>
                      <a:pt x="79" y="156"/>
                    </a:lnTo>
                    <a:lnTo>
                      <a:pt x="84" y="171"/>
                    </a:lnTo>
                    <a:lnTo>
                      <a:pt x="89" y="184"/>
                    </a:lnTo>
                    <a:lnTo>
                      <a:pt x="92" y="197"/>
                    </a:lnTo>
                    <a:lnTo>
                      <a:pt x="95" y="207"/>
                    </a:lnTo>
                    <a:lnTo>
                      <a:pt x="214" y="177"/>
                    </a:lnTo>
                    <a:lnTo>
                      <a:pt x="211" y="172"/>
                    </a:lnTo>
                    <a:lnTo>
                      <a:pt x="200" y="157"/>
                    </a:lnTo>
                    <a:lnTo>
                      <a:pt x="186" y="136"/>
                    </a:lnTo>
                    <a:lnTo>
                      <a:pt x="168" y="110"/>
                    </a:lnTo>
                    <a:lnTo>
                      <a:pt x="146" y="83"/>
                    </a:lnTo>
                    <a:lnTo>
                      <a:pt x="124" y="58"/>
                    </a:lnTo>
                    <a:lnTo>
                      <a:pt x="101" y="36"/>
                    </a:lnTo>
                    <a:lnTo>
                      <a:pt x="7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4" name="Freeform 26"/>
              <p:cNvSpPr>
                <a:spLocks/>
              </p:cNvSpPr>
              <p:nvPr/>
            </p:nvSpPr>
            <p:spPr bwMode="auto">
              <a:xfrm>
                <a:off x="7515225" y="1455738"/>
                <a:ext cx="73025" cy="73025"/>
              </a:xfrm>
              <a:custGeom>
                <a:avLst/>
                <a:gdLst/>
                <a:ahLst/>
                <a:cxnLst>
                  <a:cxn ang="0">
                    <a:pos x="46" y="92"/>
                  </a:cxn>
                  <a:cxn ang="0">
                    <a:pos x="56" y="91"/>
                  </a:cxn>
                  <a:cxn ang="0">
                    <a:pos x="65" y="89"/>
                  </a:cxn>
                  <a:cxn ang="0">
                    <a:pos x="72" y="84"/>
                  </a:cxn>
                  <a:cxn ang="0">
                    <a:pos x="79" y="78"/>
                  </a:cxn>
                  <a:cxn ang="0">
                    <a:pos x="84" y="71"/>
                  </a:cxn>
                  <a:cxn ang="0">
                    <a:pos x="89" y="64"/>
                  </a:cxn>
                  <a:cxn ang="0">
                    <a:pos x="91" y="55"/>
                  </a:cxn>
                  <a:cxn ang="0">
                    <a:pos x="93" y="46"/>
                  </a:cxn>
                  <a:cxn ang="0">
                    <a:pos x="91" y="37"/>
                  </a:cxn>
                  <a:cxn ang="0">
                    <a:pos x="89" y="27"/>
                  </a:cxn>
                  <a:cxn ang="0">
                    <a:pos x="84" y="21"/>
                  </a:cxn>
                  <a:cxn ang="0">
                    <a:pos x="79" y="14"/>
                  </a:cxn>
                  <a:cxn ang="0">
                    <a:pos x="72" y="8"/>
                  </a:cxn>
                  <a:cxn ang="0">
                    <a:pos x="65" y="3"/>
                  </a:cxn>
                  <a:cxn ang="0">
                    <a:pos x="56" y="1"/>
                  </a:cxn>
                  <a:cxn ang="0">
                    <a:pos x="46" y="0"/>
                  </a:cxn>
                  <a:cxn ang="0">
                    <a:pos x="37" y="1"/>
                  </a:cxn>
                  <a:cxn ang="0">
                    <a:pos x="28" y="3"/>
                  </a:cxn>
                  <a:cxn ang="0">
                    <a:pos x="21" y="8"/>
                  </a:cxn>
                  <a:cxn ang="0">
                    <a:pos x="14" y="14"/>
                  </a:cxn>
                  <a:cxn ang="0">
                    <a:pos x="8" y="21"/>
                  </a:cxn>
                  <a:cxn ang="0">
                    <a:pos x="4" y="27"/>
                  </a:cxn>
                  <a:cxn ang="0">
                    <a:pos x="1" y="37"/>
                  </a:cxn>
                  <a:cxn ang="0">
                    <a:pos x="0" y="46"/>
                  </a:cxn>
                  <a:cxn ang="0">
                    <a:pos x="1" y="55"/>
                  </a:cxn>
                  <a:cxn ang="0">
                    <a:pos x="4" y="64"/>
                  </a:cxn>
                  <a:cxn ang="0">
                    <a:pos x="8" y="71"/>
                  </a:cxn>
                  <a:cxn ang="0">
                    <a:pos x="14" y="78"/>
                  </a:cxn>
                  <a:cxn ang="0">
                    <a:pos x="21" y="84"/>
                  </a:cxn>
                  <a:cxn ang="0">
                    <a:pos x="28" y="89"/>
                  </a:cxn>
                  <a:cxn ang="0">
                    <a:pos x="37" y="91"/>
                  </a:cxn>
                  <a:cxn ang="0">
                    <a:pos x="46" y="92"/>
                  </a:cxn>
                </a:cxnLst>
                <a:rect l="0" t="0" r="r" b="b"/>
                <a:pathLst>
                  <a:path w="93" h="92">
                    <a:moveTo>
                      <a:pt x="46" y="92"/>
                    </a:moveTo>
                    <a:lnTo>
                      <a:pt x="56" y="91"/>
                    </a:lnTo>
                    <a:lnTo>
                      <a:pt x="65" y="89"/>
                    </a:lnTo>
                    <a:lnTo>
                      <a:pt x="72" y="84"/>
                    </a:lnTo>
                    <a:lnTo>
                      <a:pt x="79" y="78"/>
                    </a:lnTo>
                    <a:lnTo>
                      <a:pt x="84" y="71"/>
                    </a:lnTo>
                    <a:lnTo>
                      <a:pt x="89" y="64"/>
                    </a:lnTo>
                    <a:lnTo>
                      <a:pt x="91" y="55"/>
                    </a:lnTo>
                    <a:lnTo>
                      <a:pt x="93" y="46"/>
                    </a:lnTo>
                    <a:lnTo>
                      <a:pt x="91" y="37"/>
                    </a:lnTo>
                    <a:lnTo>
                      <a:pt x="89" y="27"/>
                    </a:lnTo>
                    <a:lnTo>
                      <a:pt x="84" y="21"/>
                    </a:lnTo>
                    <a:lnTo>
                      <a:pt x="79" y="14"/>
                    </a:lnTo>
                    <a:lnTo>
                      <a:pt x="72" y="8"/>
                    </a:lnTo>
                    <a:lnTo>
                      <a:pt x="65" y="3"/>
                    </a:lnTo>
                    <a:lnTo>
                      <a:pt x="56" y="1"/>
                    </a:lnTo>
                    <a:lnTo>
                      <a:pt x="46" y="0"/>
                    </a:lnTo>
                    <a:lnTo>
                      <a:pt x="37" y="1"/>
                    </a:lnTo>
                    <a:lnTo>
                      <a:pt x="28" y="3"/>
                    </a:lnTo>
                    <a:lnTo>
                      <a:pt x="21" y="8"/>
                    </a:lnTo>
                    <a:lnTo>
                      <a:pt x="14" y="14"/>
                    </a:lnTo>
                    <a:lnTo>
                      <a:pt x="8" y="21"/>
                    </a:lnTo>
                    <a:lnTo>
                      <a:pt x="4" y="27"/>
                    </a:lnTo>
                    <a:lnTo>
                      <a:pt x="1" y="37"/>
                    </a:lnTo>
                    <a:lnTo>
                      <a:pt x="0" y="46"/>
                    </a:lnTo>
                    <a:lnTo>
                      <a:pt x="1" y="55"/>
                    </a:lnTo>
                    <a:lnTo>
                      <a:pt x="4" y="64"/>
                    </a:lnTo>
                    <a:lnTo>
                      <a:pt x="8" y="71"/>
                    </a:lnTo>
                    <a:lnTo>
                      <a:pt x="14" y="78"/>
                    </a:lnTo>
                    <a:lnTo>
                      <a:pt x="21" y="84"/>
                    </a:lnTo>
                    <a:lnTo>
                      <a:pt x="28" y="89"/>
                    </a:lnTo>
                    <a:lnTo>
                      <a:pt x="37" y="91"/>
                    </a:lnTo>
                    <a:lnTo>
                      <a:pt x="46"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pic>
          <p:nvPicPr>
            <p:cNvPr id="299" name="Picture 3" descr="C:\Documents and Settings\mat\Local Settings\Temporary Internet Files\Content.IE5\1CSF598L\MCj03398680000[1].wmf"/>
            <p:cNvPicPr>
              <a:picLocks noChangeAspect="1" noChangeArrowheads="1"/>
            </p:cNvPicPr>
            <p:nvPr/>
          </p:nvPicPr>
          <p:blipFill>
            <a:blip r:embed="rId4"/>
            <a:srcRect/>
            <a:stretch>
              <a:fillRect/>
            </a:stretch>
          </p:blipFill>
          <p:spPr bwMode="auto">
            <a:xfrm>
              <a:off x="6357950" y="3214686"/>
              <a:ext cx="571504" cy="471394"/>
            </a:xfrm>
            <a:prstGeom prst="rect">
              <a:avLst/>
            </a:prstGeom>
            <a:noFill/>
            <a:effectLst>
              <a:glow rad="228600">
                <a:schemeClr val="accent1">
                  <a:satMod val="175000"/>
                  <a:alpha val="40000"/>
                </a:schemeClr>
              </a:glow>
            </a:effectLst>
          </p:spPr>
        </p:pic>
        <p:pic>
          <p:nvPicPr>
            <p:cNvPr id="300" name="Picture 3" descr="C:\Documents and Settings\mat\Local Settings\Temporary Internet Files\Content.IE5\1CSF598L\MCj03398680000[1].wmf"/>
            <p:cNvPicPr>
              <a:picLocks noChangeAspect="1" noChangeArrowheads="1"/>
            </p:cNvPicPr>
            <p:nvPr/>
          </p:nvPicPr>
          <p:blipFill>
            <a:blip r:embed="rId4"/>
            <a:srcRect/>
            <a:stretch>
              <a:fillRect/>
            </a:stretch>
          </p:blipFill>
          <p:spPr bwMode="auto">
            <a:xfrm>
              <a:off x="6786578" y="3286124"/>
              <a:ext cx="433047" cy="357190"/>
            </a:xfrm>
            <a:prstGeom prst="rect">
              <a:avLst/>
            </a:prstGeom>
            <a:noFill/>
            <a:effectLst>
              <a:glow rad="228600">
                <a:schemeClr val="accent1">
                  <a:satMod val="175000"/>
                  <a:alpha val="40000"/>
                </a:schemeClr>
              </a:glow>
            </a:effectLst>
          </p:spPr>
        </p:pic>
        <p:pic>
          <p:nvPicPr>
            <p:cNvPr id="301" name="Picture 2" descr="C:\Documents and Settings\mat\Local Settings\Temporary Internet Files\Content.IE5\AB8HMFSD\MCj03397360000[1].wmf"/>
            <p:cNvPicPr>
              <a:picLocks noChangeAspect="1" noChangeArrowheads="1"/>
            </p:cNvPicPr>
            <p:nvPr/>
          </p:nvPicPr>
          <p:blipFill>
            <a:blip r:embed="rId3"/>
            <a:srcRect/>
            <a:stretch>
              <a:fillRect/>
            </a:stretch>
          </p:blipFill>
          <p:spPr bwMode="auto">
            <a:xfrm>
              <a:off x="6692802" y="3071810"/>
              <a:ext cx="236652" cy="285752"/>
            </a:xfrm>
            <a:prstGeom prst="rect">
              <a:avLst/>
            </a:prstGeom>
            <a:noFill/>
            <a:effectLst>
              <a:glow rad="228600">
                <a:schemeClr val="accent3">
                  <a:satMod val="175000"/>
                  <a:alpha val="40000"/>
                </a:schemeClr>
              </a:glow>
            </a:effectLst>
          </p:spPr>
        </p:pic>
        <p:pic>
          <p:nvPicPr>
            <p:cNvPr id="302" name="Picture 2" descr="C:\Documents and Settings\mat\Local Settings\Temporary Internet Files\Content.IE5\AB8HMFSD\MCj03397360000[1].wmf"/>
            <p:cNvPicPr>
              <a:picLocks noChangeAspect="1" noChangeArrowheads="1"/>
            </p:cNvPicPr>
            <p:nvPr/>
          </p:nvPicPr>
          <p:blipFill>
            <a:blip r:embed="rId3"/>
            <a:srcRect/>
            <a:stretch>
              <a:fillRect/>
            </a:stretch>
          </p:blipFill>
          <p:spPr bwMode="auto">
            <a:xfrm>
              <a:off x="6500826" y="3000372"/>
              <a:ext cx="236652" cy="285752"/>
            </a:xfrm>
            <a:prstGeom prst="rect">
              <a:avLst/>
            </a:prstGeom>
            <a:noFill/>
            <a:effectLst>
              <a:glow rad="228600">
                <a:schemeClr val="accent3">
                  <a:satMod val="175000"/>
                  <a:alpha val="40000"/>
                </a:schemeClr>
              </a:glow>
            </a:effectLst>
          </p:spPr>
        </p:pic>
        <p:pic>
          <p:nvPicPr>
            <p:cNvPr id="303" name="Picture 2" descr="C:\Documents and Settings\mat\Local Settings\Temporary Internet Files\Content.IE5\AB8HMFSD\MCj03397360000[1].wmf"/>
            <p:cNvPicPr>
              <a:picLocks noChangeAspect="1" noChangeArrowheads="1"/>
            </p:cNvPicPr>
            <p:nvPr/>
          </p:nvPicPr>
          <p:blipFill>
            <a:blip r:embed="rId3"/>
            <a:srcRect/>
            <a:stretch>
              <a:fillRect/>
            </a:stretch>
          </p:blipFill>
          <p:spPr bwMode="auto">
            <a:xfrm>
              <a:off x="6643702" y="2857496"/>
              <a:ext cx="236652" cy="285752"/>
            </a:xfrm>
            <a:prstGeom prst="rect">
              <a:avLst/>
            </a:prstGeom>
            <a:noFill/>
            <a:effectLst>
              <a:glow rad="228600">
                <a:schemeClr val="accent3">
                  <a:satMod val="175000"/>
                  <a:alpha val="40000"/>
                </a:schemeClr>
              </a:glow>
            </a:effectLst>
          </p:spPr>
        </p:pic>
      </p:grpSp>
      <p:sp>
        <p:nvSpPr>
          <p:cNvPr id="327" name="Text Box 72"/>
          <p:cNvSpPr txBox="1">
            <a:spLocks noChangeArrowheads="1"/>
          </p:cNvSpPr>
          <p:nvPr/>
        </p:nvSpPr>
        <p:spPr bwMode="auto">
          <a:xfrm>
            <a:off x="6215074" y="3643314"/>
            <a:ext cx="646331" cy="369332"/>
          </a:xfrm>
          <a:prstGeom prst="rect">
            <a:avLst/>
          </a:prstGeom>
          <a:noFill/>
          <a:ln w="9525">
            <a:noFill/>
            <a:miter lim="800000"/>
            <a:headEnd/>
            <a:tailEnd/>
          </a:ln>
          <a:effectLst/>
        </p:spPr>
        <p:txBody>
          <a:bodyPr wrap="none">
            <a:spAutoFit/>
          </a:bodyPr>
          <a:lstStyle/>
          <a:p>
            <a:r>
              <a:rPr lang="ja-JP" altLang="en-US" sz="1800" b="0" dirty="0" smtClean="0"/>
              <a:t>出荷</a:t>
            </a:r>
            <a:endParaRPr lang="ja-JP" altLang="en-US" sz="1800" b="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角丸四角形 278"/>
          <p:cNvSpPr/>
          <p:nvPr/>
        </p:nvSpPr>
        <p:spPr>
          <a:xfrm>
            <a:off x="857224" y="1857364"/>
            <a:ext cx="8072494" cy="1143008"/>
          </a:xfrm>
          <a:prstGeom prst="roundRect">
            <a:avLst/>
          </a:prstGeom>
          <a:gradFill flip="none" rotWithShape="1">
            <a:gsLst>
              <a:gs pos="60000">
                <a:schemeClr val="bg1">
                  <a:alpha val="0"/>
                </a:schemeClr>
              </a:gs>
              <a:gs pos="100000">
                <a:srgbClr val="006464"/>
              </a:gs>
            </a:gsLst>
            <a:lin ang="0" scaled="1"/>
            <a:tileRect/>
          </a:gradFill>
          <a:ln w="28575">
            <a:solidFill>
              <a:srgbClr val="00C8C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脆弱性が入り込まないように</a:t>
            </a:r>
          </a:p>
          <a:p>
            <a:pPr algn="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注意してつくる</a:t>
            </a:r>
          </a:p>
        </p:txBody>
      </p:sp>
      <p:sp>
        <p:nvSpPr>
          <p:cNvPr id="280" name="角丸四角形 279"/>
          <p:cNvSpPr/>
          <p:nvPr/>
        </p:nvSpPr>
        <p:spPr>
          <a:xfrm>
            <a:off x="857224" y="5357826"/>
            <a:ext cx="8072494" cy="1143008"/>
          </a:xfrm>
          <a:prstGeom prst="roundRect">
            <a:avLst/>
          </a:prstGeom>
          <a:gradFill>
            <a:gsLst>
              <a:gs pos="60000">
                <a:schemeClr val="bg1">
                  <a:alpha val="0"/>
                </a:schemeClr>
              </a:gs>
              <a:gs pos="100000">
                <a:srgbClr val="640064"/>
              </a:gs>
            </a:gsLst>
            <a:lin ang="0" scaled="1"/>
          </a:gradFill>
          <a:ln w="28575">
            <a:solidFill>
              <a:srgbClr val="C800C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入ってしまった</a:t>
            </a:r>
          </a:p>
          <a:p>
            <a:pPr algn="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脆弱性を見つけて</a:t>
            </a:r>
          </a:p>
          <a:p>
            <a:pPr algn="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修正する</a:t>
            </a:r>
          </a:p>
        </p:txBody>
      </p:sp>
      <p:grpSp>
        <p:nvGrpSpPr>
          <p:cNvPr id="2" name="グループ化 593"/>
          <p:cNvGrpSpPr/>
          <p:nvPr/>
        </p:nvGrpSpPr>
        <p:grpSpPr>
          <a:xfrm>
            <a:off x="642910" y="3932455"/>
            <a:ext cx="6072230" cy="714380"/>
            <a:chOff x="1357290" y="2725723"/>
            <a:chExt cx="6072230" cy="714380"/>
          </a:xfrm>
        </p:grpSpPr>
        <p:sp>
          <p:nvSpPr>
            <p:cNvPr id="595" name="正方形/長方形 594"/>
            <p:cNvSpPr/>
            <p:nvPr/>
          </p:nvSpPr>
          <p:spPr bwMode="auto">
            <a:xfrm>
              <a:off x="4857752" y="2725723"/>
              <a:ext cx="2571768" cy="7143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rPr>
                <a:t>検証 　</a:t>
              </a:r>
            </a:p>
          </p:txBody>
        </p:sp>
        <p:sp>
          <p:nvSpPr>
            <p:cNvPr id="597" name="正方形/長方形 596"/>
            <p:cNvSpPr/>
            <p:nvPr/>
          </p:nvSpPr>
          <p:spPr bwMode="auto">
            <a:xfrm>
              <a:off x="1357290" y="2725723"/>
              <a:ext cx="3500462" cy="71438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ja-JP" altLang="en-US" sz="2000" dirty="0" smtClean="0">
                  <a:solidFill>
                    <a:schemeClr val="bg1"/>
                  </a:solidFill>
                  <a:latin typeface="Arial" charset="0"/>
                </a:rPr>
                <a:t>　　計画～設計</a:t>
              </a:r>
            </a:p>
          </p:txBody>
        </p:sp>
        <p:sp>
          <p:nvSpPr>
            <p:cNvPr id="598" name="平行四辺形 597"/>
            <p:cNvSpPr/>
            <p:nvPr/>
          </p:nvSpPr>
          <p:spPr bwMode="auto">
            <a:xfrm flipH="1">
              <a:off x="3714744" y="2725723"/>
              <a:ext cx="2428892" cy="714380"/>
            </a:xfrm>
            <a:prstGeom prst="parallelogram">
              <a:avLst>
                <a:gd name="adj" fmla="val 7003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ja-JP" altLang="en-US" sz="2000" dirty="0" smtClean="0">
                  <a:solidFill>
                    <a:schemeClr val="bg1"/>
                  </a:solidFill>
                  <a:latin typeface="Arial" charset="0"/>
                </a:rPr>
                <a:t>実装</a:t>
              </a:r>
            </a:p>
          </p:txBody>
        </p:sp>
      </p:grpSp>
      <p:sp>
        <p:nvSpPr>
          <p:cNvPr id="4" name="タイトル 3"/>
          <p:cNvSpPr>
            <a:spLocks noGrp="1"/>
          </p:cNvSpPr>
          <p:nvPr>
            <p:ph type="title"/>
          </p:nvPr>
        </p:nvSpPr>
        <p:spPr/>
        <p:txBody>
          <a:bodyPr>
            <a:normAutofit/>
          </a:bodyPr>
          <a:lstStyle/>
          <a:p>
            <a:r>
              <a:rPr lang="ja-JP" altLang="en-US" dirty="0" smtClean="0"/>
              <a:t>脆弱性を予防する５つの活動</a:t>
            </a:r>
            <a:endParaRPr kumimoji="1" lang="ja-JP" altLang="en-US" dirty="0"/>
          </a:p>
        </p:txBody>
      </p:sp>
      <p:grpSp>
        <p:nvGrpSpPr>
          <p:cNvPr id="3" name="Group 24"/>
          <p:cNvGrpSpPr>
            <a:grpSpLocks/>
          </p:cNvGrpSpPr>
          <p:nvPr/>
        </p:nvGrpSpPr>
        <p:grpSpPr bwMode="auto">
          <a:xfrm>
            <a:off x="1941145" y="3345081"/>
            <a:ext cx="790575" cy="736600"/>
            <a:chOff x="2807" y="3282"/>
            <a:chExt cx="971" cy="905"/>
          </a:xfrm>
        </p:grpSpPr>
        <p:sp>
          <p:nvSpPr>
            <p:cNvPr id="308" name="Freeform 25"/>
            <p:cNvSpPr>
              <a:spLocks/>
            </p:cNvSpPr>
            <p:nvPr/>
          </p:nvSpPr>
          <p:spPr bwMode="auto">
            <a:xfrm>
              <a:off x="2807" y="3740"/>
              <a:ext cx="971" cy="447"/>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11" name="Freeform 26"/>
            <p:cNvSpPr>
              <a:spLocks/>
            </p:cNvSpPr>
            <p:nvPr/>
          </p:nvSpPr>
          <p:spPr bwMode="auto">
            <a:xfrm>
              <a:off x="2835" y="3752"/>
              <a:ext cx="916" cy="423"/>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12" name="Freeform 27"/>
            <p:cNvSpPr>
              <a:spLocks/>
            </p:cNvSpPr>
            <p:nvPr/>
          </p:nvSpPr>
          <p:spPr bwMode="auto">
            <a:xfrm>
              <a:off x="2807" y="3682"/>
              <a:ext cx="971" cy="448"/>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13" name="Freeform 28"/>
            <p:cNvSpPr>
              <a:spLocks/>
            </p:cNvSpPr>
            <p:nvPr/>
          </p:nvSpPr>
          <p:spPr bwMode="auto">
            <a:xfrm>
              <a:off x="2835" y="3695"/>
              <a:ext cx="916" cy="422"/>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14" name="Freeform 29"/>
            <p:cNvSpPr>
              <a:spLocks/>
            </p:cNvSpPr>
            <p:nvPr/>
          </p:nvSpPr>
          <p:spPr bwMode="auto">
            <a:xfrm>
              <a:off x="2807" y="3625"/>
              <a:ext cx="971" cy="448"/>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15" name="Freeform 30"/>
            <p:cNvSpPr>
              <a:spLocks/>
            </p:cNvSpPr>
            <p:nvPr/>
          </p:nvSpPr>
          <p:spPr bwMode="auto">
            <a:xfrm>
              <a:off x="2835" y="3637"/>
              <a:ext cx="916" cy="423"/>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16" name="Freeform 31"/>
            <p:cNvSpPr>
              <a:spLocks/>
            </p:cNvSpPr>
            <p:nvPr/>
          </p:nvSpPr>
          <p:spPr bwMode="auto">
            <a:xfrm>
              <a:off x="2807" y="3568"/>
              <a:ext cx="971" cy="448"/>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17" name="Freeform 32"/>
            <p:cNvSpPr>
              <a:spLocks/>
            </p:cNvSpPr>
            <p:nvPr/>
          </p:nvSpPr>
          <p:spPr bwMode="auto">
            <a:xfrm>
              <a:off x="2835" y="3580"/>
              <a:ext cx="916" cy="423"/>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18" name="Freeform 33"/>
            <p:cNvSpPr>
              <a:spLocks/>
            </p:cNvSpPr>
            <p:nvPr/>
          </p:nvSpPr>
          <p:spPr bwMode="auto">
            <a:xfrm>
              <a:off x="2807" y="3511"/>
              <a:ext cx="971" cy="448"/>
            </a:xfrm>
            <a:custGeom>
              <a:avLst/>
              <a:gdLst>
                <a:gd name="T0" fmla="*/ 6583 w 14562"/>
                <a:gd name="T1" fmla="*/ 0 h 6719"/>
                <a:gd name="T2" fmla="*/ 14562 w 14562"/>
                <a:gd name="T3" fmla="*/ 3447 h 6719"/>
                <a:gd name="T4" fmla="*/ 7815 w 14562"/>
                <a:gd name="T5" fmla="*/ 6719 h 6719"/>
                <a:gd name="T6" fmla="*/ 0 w 14562"/>
                <a:gd name="T7" fmla="*/ 2345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20" name="Freeform 34"/>
            <p:cNvSpPr>
              <a:spLocks/>
            </p:cNvSpPr>
            <p:nvPr/>
          </p:nvSpPr>
          <p:spPr bwMode="auto">
            <a:xfrm>
              <a:off x="2835" y="3523"/>
              <a:ext cx="916" cy="423"/>
            </a:xfrm>
            <a:custGeom>
              <a:avLst/>
              <a:gdLst>
                <a:gd name="T0" fmla="*/ 6166 w 13743"/>
                <a:gd name="T1" fmla="*/ 0 h 6343"/>
                <a:gd name="T2" fmla="*/ 0 w 13743"/>
                <a:gd name="T3" fmla="*/ 2197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7"/>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21" name="Freeform 35"/>
            <p:cNvSpPr>
              <a:spLocks/>
            </p:cNvSpPr>
            <p:nvPr/>
          </p:nvSpPr>
          <p:spPr bwMode="auto">
            <a:xfrm>
              <a:off x="2807" y="3397"/>
              <a:ext cx="971" cy="448"/>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22" name="Freeform 36"/>
            <p:cNvSpPr>
              <a:spLocks/>
            </p:cNvSpPr>
            <p:nvPr/>
          </p:nvSpPr>
          <p:spPr bwMode="auto">
            <a:xfrm>
              <a:off x="2835" y="3409"/>
              <a:ext cx="916" cy="423"/>
            </a:xfrm>
            <a:custGeom>
              <a:avLst/>
              <a:gdLst>
                <a:gd name="T0" fmla="*/ 6166 w 13743"/>
                <a:gd name="T1" fmla="*/ 0 h 6343"/>
                <a:gd name="T2" fmla="*/ 0 w 13743"/>
                <a:gd name="T3" fmla="*/ 2196 h 6343"/>
                <a:gd name="T4" fmla="*/ 7410 w 13743"/>
                <a:gd name="T5" fmla="*/ 6343 h 6343"/>
                <a:gd name="T6" fmla="*/ 13743 w 13743"/>
                <a:gd name="T7" fmla="*/ 3272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23" name="Freeform 37"/>
            <p:cNvSpPr>
              <a:spLocks/>
            </p:cNvSpPr>
            <p:nvPr/>
          </p:nvSpPr>
          <p:spPr bwMode="auto">
            <a:xfrm>
              <a:off x="3307" y="3874"/>
              <a:ext cx="51" cy="31"/>
            </a:xfrm>
            <a:custGeom>
              <a:avLst/>
              <a:gdLst>
                <a:gd name="T0" fmla="*/ 183 w 756"/>
                <a:gd name="T1" fmla="*/ 0 h 458"/>
                <a:gd name="T2" fmla="*/ 756 w 756"/>
                <a:gd name="T3" fmla="*/ 369 h 458"/>
                <a:gd name="T4" fmla="*/ 571 w 756"/>
                <a:gd name="T5" fmla="*/ 458 h 458"/>
                <a:gd name="T6" fmla="*/ 0 w 756"/>
                <a:gd name="T7" fmla="*/ 83 h 458"/>
                <a:gd name="T8" fmla="*/ 183 w 756"/>
                <a:gd name="T9" fmla="*/ 0 h 458"/>
                <a:gd name="T10" fmla="*/ 0 60000 65536"/>
                <a:gd name="T11" fmla="*/ 0 60000 65536"/>
                <a:gd name="T12" fmla="*/ 0 60000 65536"/>
                <a:gd name="T13" fmla="*/ 0 60000 65536"/>
                <a:gd name="T14" fmla="*/ 0 60000 65536"/>
                <a:gd name="T15" fmla="*/ 0 w 756"/>
                <a:gd name="T16" fmla="*/ 0 h 458"/>
                <a:gd name="T17" fmla="*/ 756 w 756"/>
                <a:gd name="T18" fmla="*/ 458 h 458"/>
              </a:gdLst>
              <a:ahLst/>
              <a:cxnLst>
                <a:cxn ang="T10">
                  <a:pos x="T0" y="T1"/>
                </a:cxn>
                <a:cxn ang="T11">
                  <a:pos x="T2" y="T3"/>
                </a:cxn>
                <a:cxn ang="T12">
                  <a:pos x="T4" y="T5"/>
                </a:cxn>
                <a:cxn ang="T13">
                  <a:pos x="T6" y="T7"/>
                </a:cxn>
                <a:cxn ang="T14">
                  <a:pos x="T8" y="T9"/>
                </a:cxn>
              </a:cxnLst>
              <a:rect l="T15" t="T16" r="T17" b="T18"/>
              <a:pathLst>
                <a:path w="756" h="458">
                  <a:moveTo>
                    <a:pt x="183" y="0"/>
                  </a:moveTo>
                  <a:lnTo>
                    <a:pt x="756" y="369"/>
                  </a:lnTo>
                  <a:lnTo>
                    <a:pt x="571" y="458"/>
                  </a:lnTo>
                  <a:lnTo>
                    <a:pt x="0" y="83"/>
                  </a:lnTo>
                  <a:lnTo>
                    <a:pt x="183"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24" name="Freeform 38"/>
            <p:cNvSpPr>
              <a:spLocks noEditPoints="1"/>
            </p:cNvSpPr>
            <p:nvPr/>
          </p:nvSpPr>
          <p:spPr bwMode="auto">
            <a:xfrm>
              <a:off x="3348" y="3848"/>
              <a:ext cx="68" cy="36"/>
            </a:xfrm>
            <a:custGeom>
              <a:avLst/>
              <a:gdLst>
                <a:gd name="T0" fmla="*/ 272 w 1030"/>
                <a:gd name="T1" fmla="*/ 50 h 538"/>
                <a:gd name="T2" fmla="*/ 364 w 1030"/>
                <a:gd name="T3" fmla="*/ 23 h 538"/>
                <a:gd name="T4" fmla="*/ 460 w 1030"/>
                <a:gd name="T5" fmla="*/ 7 h 538"/>
                <a:gd name="T6" fmla="*/ 558 w 1030"/>
                <a:gd name="T7" fmla="*/ 0 h 538"/>
                <a:gd name="T8" fmla="*/ 652 w 1030"/>
                <a:gd name="T9" fmla="*/ 2 h 538"/>
                <a:gd name="T10" fmla="*/ 744 w 1030"/>
                <a:gd name="T11" fmla="*/ 13 h 538"/>
                <a:gd name="T12" fmla="*/ 828 w 1030"/>
                <a:gd name="T13" fmla="*/ 35 h 538"/>
                <a:gd name="T14" fmla="*/ 901 w 1030"/>
                <a:gd name="T15" fmla="*/ 65 h 538"/>
                <a:gd name="T16" fmla="*/ 962 w 1030"/>
                <a:gd name="T17" fmla="*/ 106 h 538"/>
                <a:gd name="T18" fmla="*/ 1003 w 1030"/>
                <a:gd name="T19" fmla="*/ 151 h 538"/>
                <a:gd name="T20" fmla="*/ 1026 w 1030"/>
                <a:gd name="T21" fmla="*/ 200 h 538"/>
                <a:gd name="T22" fmla="*/ 1029 w 1030"/>
                <a:gd name="T23" fmla="*/ 251 h 538"/>
                <a:gd name="T24" fmla="*/ 1014 w 1030"/>
                <a:gd name="T25" fmla="*/ 302 h 538"/>
                <a:gd name="T26" fmla="*/ 979 w 1030"/>
                <a:gd name="T27" fmla="*/ 353 h 538"/>
                <a:gd name="T28" fmla="*/ 927 w 1030"/>
                <a:gd name="T29" fmla="*/ 402 h 538"/>
                <a:gd name="T30" fmla="*/ 857 w 1030"/>
                <a:gd name="T31" fmla="*/ 446 h 538"/>
                <a:gd name="T32" fmla="*/ 769 w 1030"/>
                <a:gd name="T33" fmla="*/ 484 h 538"/>
                <a:gd name="T34" fmla="*/ 674 w 1030"/>
                <a:gd name="T35" fmla="*/ 513 h 538"/>
                <a:gd name="T36" fmla="*/ 574 w 1030"/>
                <a:gd name="T37" fmla="*/ 531 h 538"/>
                <a:gd name="T38" fmla="*/ 474 w 1030"/>
                <a:gd name="T39" fmla="*/ 538 h 538"/>
                <a:gd name="T40" fmla="*/ 374 w 1030"/>
                <a:gd name="T41" fmla="*/ 536 h 538"/>
                <a:gd name="T42" fmla="*/ 280 w 1030"/>
                <a:gd name="T43" fmla="*/ 523 h 538"/>
                <a:gd name="T44" fmla="*/ 194 w 1030"/>
                <a:gd name="T45" fmla="*/ 500 h 538"/>
                <a:gd name="T46" fmla="*/ 119 w 1030"/>
                <a:gd name="T47" fmla="*/ 466 h 538"/>
                <a:gd name="T48" fmla="*/ 59 w 1030"/>
                <a:gd name="T49" fmla="*/ 424 h 538"/>
                <a:gd name="T50" fmla="*/ 21 w 1030"/>
                <a:gd name="T51" fmla="*/ 378 h 538"/>
                <a:gd name="T52" fmla="*/ 2 w 1030"/>
                <a:gd name="T53" fmla="*/ 328 h 538"/>
                <a:gd name="T54" fmla="*/ 2 w 1030"/>
                <a:gd name="T55" fmla="*/ 277 h 538"/>
                <a:gd name="T56" fmla="*/ 22 w 1030"/>
                <a:gd name="T57" fmla="*/ 225 h 538"/>
                <a:gd name="T58" fmla="*/ 59 w 1030"/>
                <a:gd name="T59" fmla="*/ 175 h 538"/>
                <a:gd name="T60" fmla="*/ 114 w 1030"/>
                <a:gd name="T61" fmla="*/ 128 h 538"/>
                <a:gd name="T62" fmla="*/ 187 w 1030"/>
                <a:gd name="T63" fmla="*/ 85 h 538"/>
                <a:gd name="T64" fmla="*/ 292 w 1030"/>
                <a:gd name="T65" fmla="*/ 177 h 538"/>
                <a:gd name="T66" fmla="*/ 235 w 1030"/>
                <a:gd name="T67" fmla="*/ 232 h 538"/>
                <a:gd name="T68" fmla="*/ 221 w 1030"/>
                <a:gd name="T69" fmla="*/ 262 h 538"/>
                <a:gd name="T70" fmla="*/ 219 w 1030"/>
                <a:gd name="T71" fmla="*/ 292 h 538"/>
                <a:gd name="T72" fmla="*/ 227 w 1030"/>
                <a:gd name="T73" fmla="*/ 320 h 538"/>
                <a:gd name="T74" fmla="*/ 247 w 1030"/>
                <a:gd name="T75" fmla="*/ 347 h 538"/>
                <a:gd name="T76" fmla="*/ 278 w 1030"/>
                <a:gd name="T77" fmla="*/ 371 h 538"/>
                <a:gd name="T78" fmla="*/ 368 w 1030"/>
                <a:gd name="T79" fmla="*/ 406 h 538"/>
                <a:gd name="T80" fmla="*/ 476 w 1030"/>
                <a:gd name="T81" fmla="*/ 418 h 538"/>
                <a:gd name="T82" fmla="*/ 591 w 1030"/>
                <a:gd name="T83" fmla="*/ 406 h 538"/>
                <a:gd name="T84" fmla="*/ 697 w 1030"/>
                <a:gd name="T85" fmla="*/ 371 h 538"/>
                <a:gd name="T86" fmla="*/ 773 w 1030"/>
                <a:gd name="T87" fmla="*/ 320 h 538"/>
                <a:gd name="T88" fmla="*/ 803 w 1030"/>
                <a:gd name="T89" fmla="*/ 277 h 538"/>
                <a:gd name="T90" fmla="*/ 810 w 1030"/>
                <a:gd name="T91" fmla="*/ 247 h 538"/>
                <a:gd name="T92" fmla="*/ 806 w 1030"/>
                <a:gd name="T93" fmla="*/ 218 h 538"/>
                <a:gd name="T94" fmla="*/ 791 w 1030"/>
                <a:gd name="T95" fmla="*/ 190 h 538"/>
                <a:gd name="T96" fmla="*/ 747 w 1030"/>
                <a:gd name="T97" fmla="*/ 153 h 538"/>
                <a:gd name="T98" fmla="*/ 659 w 1030"/>
                <a:gd name="T99" fmla="*/ 120 h 538"/>
                <a:gd name="T100" fmla="*/ 552 w 1030"/>
                <a:gd name="T101" fmla="*/ 109 h 538"/>
                <a:gd name="T102" fmla="*/ 441 w 1030"/>
                <a:gd name="T103" fmla="*/ 120 h 538"/>
                <a:gd name="T104" fmla="*/ 336 w 1030"/>
                <a:gd name="T105" fmla="*/ 153 h 5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0"/>
                <a:gd name="T160" fmla="*/ 0 h 538"/>
                <a:gd name="T161" fmla="*/ 1030 w 1030"/>
                <a:gd name="T162" fmla="*/ 538 h 5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0" h="538">
                  <a:moveTo>
                    <a:pt x="207" y="75"/>
                  </a:moveTo>
                  <a:lnTo>
                    <a:pt x="228" y="65"/>
                  </a:lnTo>
                  <a:lnTo>
                    <a:pt x="251" y="57"/>
                  </a:lnTo>
                  <a:lnTo>
                    <a:pt x="272" y="50"/>
                  </a:lnTo>
                  <a:lnTo>
                    <a:pt x="295" y="42"/>
                  </a:lnTo>
                  <a:lnTo>
                    <a:pt x="318" y="35"/>
                  </a:lnTo>
                  <a:lnTo>
                    <a:pt x="341" y="29"/>
                  </a:lnTo>
                  <a:lnTo>
                    <a:pt x="364" y="23"/>
                  </a:lnTo>
                  <a:lnTo>
                    <a:pt x="388" y="19"/>
                  </a:lnTo>
                  <a:lnTo>
                    <a:pt x="412" y="13"/>
                  </a:lnTo>
                  <a:lnTo>
                    <a:pt x="436" y="10"/>
                  </a:lnTo>
                  <a:lnTo>
                    <a:pt x="460" y="7"/>
                  </a:lnTo>
                  <a:lnTo>
                    <a:pt x="484" y="4"/>
                  </a:lnTo>
                  <a:lnTo>
                    <a:pt x="509" y="2"/>
                  </a:lnTo>
                  <a:lnTo>
                    <a:pt x="533" y="1"/>
                  </a:lnTo>
                  <a:lnTo>
                    <a:pt x="558" y="0"/>
                  </a:lnTo>
                  <a:lnTo>
                    <a:pt x="581" y="0"/>
                  </a:lnTo>
                  <a:lnTo>
                    <a:pt x="606" y="0"/>
                  </a:lnTo>
                  <a:lnTo>
                    <a:pt x="629" y="1"/>
                  </a:lnTo>
                  <a:lnTo>
                    <a:pt x="652" y="2"/>
                  </a:lnTo>
                  <a:lnTo>
                    <a:pt x="676" y="4"/>
                  </a:lnTo>
                  <a:lnTo>
                    <a:pt x="699" y="7"/>
                  </a:lnTo>
                  <a:lnTo>
                    <a:pt x="722" y="10"/>
                  </a:lnTo>
                  <a:lnTo>
                    <a:pt x="744" y="13"/>
                  </a:lnTo>
                  <a:lnTo>
                    <a:pt x="765" y="19"/>
                  </a:lnTo>
                  <a:lnTo>
                    <a:pt x="786" y="23"/>
                  </a:lnTo>
                  <a:lnTo>
                    <a:pt x="808" y="29"/>
                  </a:lnTo>
                  <a:lnTo>
                    <a:pt x="828" y="35"/>
                  </a:lnTo>
                  <a:lnTo>
                    <a:pt x="847" y="42"/>
                  </a:lnTo>
                  <a:lnTo>
                    <a:pt x="866" y="50"/>
                  </a:lnTo>
                  <a:lnTo>
                    <a:pt x="884" y="57"/>
                  </a:lnTo>
                  <a:lnTo>
                    <a:pt x="901" y="65"/>
                  </a:lnTo>
                  <a:lnTo>
                    <a:pt x="918" y="75"/>
                  </a:lnTo>
                  <a:lnTo>
                    <a:pt x="934" y="85"/>
                  </a:lnTo>
                  <a:lnTo>
                    <a:pt x="949" y="95"/>
                  </a:lnTo>
                  <a:lnTo>
                    <a:pt x="962" y="106"/>
                  </a:lnTo>
                  <a:lnTo>
                    <a:pt x="975" y="116"/>
                  </a:lnTo>
                  <a:lnTo>
                    <a:pt x="985" y="128"/>
                  </a:lnTo>
                  <a:lnTo>
                    <a:pt x="995" y="139"/>
                  </a:lnTo>
                  <a:lnTo>
                    <a:pt x="1003" y="151"/>
                  </a:lnTo>
                  <a:lnTo>
                    <a:pt x="1011" y="163"/>
                  </a:lnTo>
                  <a:lnTo>
                    <a:pt x="1017" y="175"/>
                  </a:lnTo>
                  <a:lnTo>
                    <a:pt x="1022" y="188"/>
                  </a:lnTo>
                  <a:lnTo>
                    <a:pt x="1026" y="200"/>
                  </a:lnTo>
                  <a:lnTo>
                    <a:pt x="1029" y="212"/>
                  </a:lnTo>
                  <a:lnTo>
                    <a:pt x="1030" y="225"/>
                  </a:lnTo>
                  <a:lnTo>
                    <a:pt x="1030" y="239"/>
                  </a:lnTo>
                  <a:lnTo>
                    <a:pt x="1029" y="251"/>
                  </a:lnTo>
                  <a:lnTo>
                    <a:pt x="1027" y="264"/>
                  </a:lnTo>
                  <a:lnTo>
                    <a:pt x="1023" y="277"/>
                  </a:lnTo>
                  <a:lnTo>
                    <a:pt x="1019" y="290"/>
                  </a:lnTo>
                  <a:lnTo>
                    <a:pt x="1014" y="302"/>
                  </a:lnTo>
                  <a:lnTo>
                    <a:pt x="1006" y="315"/>
                  </a:lnTo>
                  <a:lnTo>
                    <a:pt x="999" y="328"/>
                  </a:lnTo>
                  <a:lnTo>
                    <a:pt x="989" y="341"/>
                  </a:lnTo>
                  <a:lnTo>
                    <a:pt x="979" y="353"/>
                  </a:lnTo>
                  <a:lnTo>
                    <a:pt x="968" y="366"/>
                  </a:lnTo>
                  <a:lnTo>
                    <a:pt x="955" y="378"/>
                  </a:lnTo>
                  <a:lnTo>
                    <a:pt x="942" y="390"/>
                  </a:lnTo>
                  <a:lnTo>
                    <a:pt x="927" y="402"/>
                  </a:lnTo>
                  <a:lnTo>
                    <a:pt x="911" y="413"/>
                  </a:lnTo>
                  <a:lnTo>
                    <a:pt x="894" y="424"/>
                  </a:lnTo>
                  <a:lnTo>
                    <a:pt x="876" y="435"/>
                  </a:lnTo>
                  <a:lnTo>
                    <a:pt x="857" y="446"/>
                  </a:lnTo>
                  <a:lnTo>
                    <a:pt x="835" y="456"/>
                  </a:lnTo>
                  <a:lnTo>
                    <a:pt x="814" y="466"/>
                  </a:lnTo>
                  <a:lnTo>
                    <a:pt x="792" y="475"/>
                  </a:lnTo>
                  <a:lnTo>
                    <a:pt x="769" y="484"/>
                  </a:lnTo>
                  <a:lnTo>
                    <a:pt x="746" y="492"/>
                  </a:lnTo>
                  <a:lnTo>
                    <a:pt x="723" y="500"/>
                  </a:lnTo>
                  <a:lnTo>
                    <a:pt x="698" y="506"/>
                  </a:lnTo>
                  <a:lnTo>
                    <a:pt x="674" y="513"/>
                  </a:lnTo>
                  <a:lnTo>
                    <a:pt x="649" y="518"/>
                  </a:lnTo>
                  <a:lnTo>
                    <a:pt x="625" y="523"/>
                  </a:lnTo>
                  <a:lnTo>
                    <a:pt x="599" y="528"/>
                  </a:lnTo>
                  <a:lnTo>
                    <a:pt x="574" y="531"/>
                  </a:lnTo>
                  <a:lnTo>
                    <a:pt x="549" y="534"/>
                  </a:lnTo>
                  <a:lnTo>
                    <a:pt x="524" y="536"/>
                  </a:lnTo>
                  <a:lnTo>
                    <a:pt x="498" y="537"/>
                  </a:lnTo>
                  <a:lnTo>
                    <a:pt x="474" y="538"/>
                  </a:lnTo>
                  <a:lnTo>
                    <a:pt x="448" y="538"/>
                  </a:lnTo>
                  <a:lnTo>
                    <a:pt x="424" y="538"/>
                  </a:lnTo>
                  <a:lnTo>
                    <a:pt x="398" y="537"/>
                  </a:lnTo>
                  <a:lnTo>
                    <a:pt x="374" y="536"/>
                  </a:lnTo>
                  <a:lnTo>
                    <a:pt x="350" y="534"/>
                  </a:lnTo>
                  <a:lnTo>
                    <a:pt x="326" y="531"/>
                  </a:lnTo>
                  <a:lnTo>
                    <a:pt x="303" y="528"/>
                  </a:lnTo>
                  <a:lnTo>
                    <a:pt x="280" y="523"/>
                  </a:lnTo>
                  <a:lnTo>
                    <a:pt x="258" y="518"/>
                  </a:lnTo>
                  <a:lnTo>
                    <a:pt x="236" y="513"/>
                  </a:lnTo>
                  <a:lnTo>
                    <a:pt x="214" y="506"/>
                  </a:lnTo>
                  <a:lnTo>
                    <a:pt x="194" y="500"/>
                  </a:lnTo>
                  <a:lnTo>
                    <a:pt x="174" y="492"/>
                  </a:lnTo>
                  <a:lnTo>
                    <a:pt x="155" y="484"/>
                  </a:lnTo>
                  <a:lnTo>
                    <a:pt x="136" y="475"/>
                  </a:lnTo>
                  <a:lnTo>
                    <a:pt x="119" y="466"/>
                  </a:lnTo>
                  <a:lnTo>
                    <a:pt x="102" y="456"/>
                  </a:lnTo>
                  <a:lnTo>
                    <a:pt x="86" y="446"/>
                  </a:lnTo>
                  <a:lnTo>
                    <a:pt x="72" y="435"/>
                  </a:lnTo>
                  <a:lnTo>
                    <a:pt x="59" y="424"/>
                  </a:lnTo>
                  <a:lnTo>
                    <a:pt x="48" y="413"/>
                  </a:lnTo>
                  <a:lnTo>
                    <a:pt x="38" y="402"/>
                  </a:lnTo>
                  <a:lnTo>
                    <a:pt x="28" y="390"/>
                  </a:lnTo>
                  <a:lnTo>
                    <a:pt x="21" y="378"/>
                  </a:lnTo>
                  <a:lnTo>
                    <a:pt x="15" y="366"/>
                  </a:lnTo>
                  <a:lnTo>
                    <a:pt x="9" y="353"/>
                  </a:lnTo>
                  <a:lnTo>
                    <a:pt x="5" y="341"/>
                  </a:lnTo>
                  <a:lnTo>
                    <a:pt x="2" y="328"/>
                  </a:lnTo>
                  <a:lnTo>
                    <a:pt x="1" y="315"/>
                  </a:lnTo>
                  <a:lnTo>
                    <a:pt x="0" y="302"/>
                  </a:lnTo>
                  <a:lnTo>
                    <a:pt x="1" y="290"/>
                  </a:lnTo>
                  <a:lnTo>
                    <a:pt x="2" y="277"/>
                  </a:lnTo>
                  <a:lnTo>
                    <a:pt x="5" y="264"/>
                  </a:lnTo>
                  <a:lnTo>
                    <a:pt x="9" y="251"/>
                  </a:lnTo>
                  <a:lnTo>
                    <a:pt x="15" y="239"/>
                  </a:lnTo>
                  <a:lnTo>
                    <a:pt x="22" y="225"/>
                  </a:lnTo>
                  <a:lnTo>
                    <a:pt x="29" y="212"/>
                  </a:lnTo>
                  <a:lnTo>
                    <a:pt x="38" y="200"/>
                  </a:lnTo>
                  <a:lnTo>
                    <a:pt x="48" y="188"/>
                  </a:lnTo>
                  <a:lnTo>
                    <a:pt x="59" y="175"/>
                  </a:lnTo>
                  <a:lnTo>
                    <a:pt x="71" y="163"/>
                  </a:lnTo>
                  <a:lnTo>
                    <a:pt x="85" y="151"/>
                  </a:lnTo>
                  <a:lnTo>
                    <a:pt x="99" y="139"/>
                  </a:lnTo>
                  <a:lnTo>
                    <a:pt x="114" y="128"/>
                  </a:lnTo>
                  <a:lnTo>
                    <a:pt x="130" y="116"/>
                  </a:lnTo>
                  <a:lnTo>
                    <a:pt x="148" y="106"/>
                  </a:lnTo>
                  <a:lnTo>
                    <a:pt x="167" y="95"/>
                  </a:lnTo>
                  <a:lnTo>
                    <a:pt x="187" y="85"/>
                  </a:lnTo>
                  <a:lnTo>
                    <a:pt x="207" y="75"/>
                  </a:lnTo>
                  <a:close/>
                  <a:moveTo>
                    <a:pt x="336" y="153"/>
                  </a:moveTo>
                  <a:lnTo>
                    <a:pt x="313" y="164"/>
                  </a:lnTo>
                  <a:lnTo>
                    <a:pt x="292" y="177"/>
                  </a:lnTo>
                  <a:lnTo>
                    <a:pt x="274" y="190"/>
                  </a:lnTo>
                  <a:lnTo>
                    <a:pt x="258" y="204"/>
                  </a:lnTo>
                  <a:lnTo>
                    <a:pt x="245" y="218"/>
                  </a:lnTo>
                  <a:lnTo>
                    <a:pt x="235" y="232"/>
                  </a:lnTo>
                  <a:lnTo>
                    <a:pt x="230" y="240"/>
                  </a:lnTo>
                  <a:lnTo>
                    <a:pt x="226" y="247"/>
                  </a:lnTo>
                  <a:lnTo>
                    <a:pt x="224" y="255"/>
                  </a:lnTo>
                  <a:lnTo>
                    <a:pt x="221" y="262"/>
                  </a:lnTo>
                  <a:lnTo>
                    <a:pt x="220" y="269"/>
                  </a:lnTo>
                  <a:lnTo>
                    <a:pt x="219" y="277"/>
                  </a:lnTo>
                  <a:lnTo>
                    <a:pt x="219" y="284"/>
                  </a:lnTo>
                  <a:lnTo>
                    <a:pt x="219" y="292"/>
                  </a:lnTo>
                  <a:lnTo>
                    <a:pt x="220" y="299"/>
                  </a:lnTo>
                  <a:lnTo>
                    <a:pt x="222" y="307"/>
                  </a:lnTo>
                  <a:lnTo>
                    <a:pt x="224" y="313"/>
                  </a:lnTo>
                  <a:lnTo>
                    <a:pt x="227" y="320"/>
                  </a:lnTo>
                  <a:lnTo>
                    <a:pt x="231" y="327"/>
                  </a:lnTo>
                  <a:lnTo>
                    <a:pt x="236" y="334"/>
                  </a:lnTo>
                  <a:lnTo>
                    <a:pt x="241" y="341"/>
                  </a:lnTo>
                  <a:lnTo>
                    <a:pt x="247" y="347"/>
                  </a:lnTo>
                  <a:lnTo>
                    <a:pt x="254" y="353"/>
                  </a:lnTo>
                  <a:lnTo>
                    <a:pt x="261" y="360"/>
                  </a:lnTo>
                  <a:lnTo>
                    <a:pt x="269" y="366"/>
                  </a:lnTo>
                  <a:lnTo>
                    <a:pt x="278" y="371"/>
                  </a:lnTo>
                  <a:lnTo>
                    <a:pt x="297" y="383"/>
                  </a:lnTo>
                  <a:lnTo>
                    <a:pt x="320" y="393"/>
                  </a:lnTo>
                  <a:lnTo>
                    <a:pt x="343" y="400"/>
                  </a:lnTo>
                  <a:lnTo>
                    <a:pt x="368" y="406"/>
                  </a:lnTo>
                  <a:lnTo>
                    <a:pt x="393" y="412"/>
                  </a:lnTo>
                  <a:lnTo>
                    <a:pt x="420" y="415"/>
                  </a:lnTo>
                  <a:lnTo>
                    <a:pt x="447" y="418"/>
                  </a:lnTo>
                  <a:lnTo>
                    <a:pt x="476" y="418"/>
                  </a:lnTo>
                  <a:lnTo>
                    <a:pt x="505" y="418"/>
                  </a:lnTo>
                  <a:lnTo>
                    <a:pt x="533" y="415"/>
                  </a:lnTo>
                  <a:lnTo>
                    <a:pt x="562" y="412"/>
                  </a:lnTo>
                  <a:lnTo>
                    <a:pt x="591" y="406"/>
                  </a:lnTo>
                  <a:lnTo>
                    <a:pt x="618" y="400"/>
                  </a:lnTo>
                  <a:lnTo>
                    <a:pt x="645" y="393"/>
                  </a:lnTo>
                  <a:lnTo>
                    <a:pt x="672" y="383"/>
                  </a:lnTo>
                  <a:lnTo>
                    <a:pt x="697" y="371"/>
                  </a:lnTo>
                  <a:lnTo>
                    <a:pt x="719" y="360"/>
                  </a:lnTo>
                  <a:lnTo>
                    <a:pt x="740" y="347"/>
                  </a:lnTo>
                  <a:lnTo>
                    <a:pt x="758" y="334"/>
                  </a:lnTo>
                  <a:lnTo>
                    <a:pt x="773" y="320"/>
                  </a:lnTo>
                  <a:lnTo>
                    <a:pt x="785" y="307"/>
                  </a:lnTo>
                  <a:lnTo>
                    <a:pt x="796" y="292"/>
                  </a:lnTo>
                  <a:lnTo>
                    <a:pt x="799" y="284"/>
                  </a:lnTo>
                  <a:lnTo>
                    <a:pt x="803" y="277"/>
                  </a:lnTo>
                  <a:lnTo>
                    <a:pt x="806" y="269"/>
                  </a:lnTo>
                  <a:lnTo>
                    <a:pt x="808" y="262"/>
                  </a:lnTo>
                  <a:lnTo>
                    <a:pt x="809" y="255"/>
                  </a:lnTo>
                  <a:lnTo>
                    <a:pt x="810" y="247"/>
                  </a:lnTo>
                  <a:lnTo>
                    <a:pt x="810" y="240"/>
                  </a:lnTo>
                  <a:lnTo>
                    <a:pt x="809" y="232"/>
                  </a:lnTo>
                  <a:lnTo>
                    <a:pt x="808" y="225"/>
                  </a:lnTo>
                  <a:lnTo>
                    <a:pt x="806" y="218"/>
                  </a:lnTo>
                  <a:lnTo>
                    <a:pt x="802" y="211"/>
                  </a:lnTo>
                  <a:lnTo>
                    <a:pt x="799" y="204"/>
                  </a:lnTo>
                  <a:lnTo>
                    <a:pt x="795" y="197"/>
                  </a:lnTo>
                  <a:lnTo>
                    <a:pt x="791" y="190"/>
                  </a:lnTo>
                  <a:lnTo>
                    <a:pt x="785" y="183"/>
                  </a:lnTo>
                  <a:lnTo>
                    <a:pt x="779" y="177"/>
                  </a:lnTo>
                  <a:lnTo>
                    <a:pt x="764" y="164"/>
                  </a:lnTo>
                  <a:lnTo>
                    <a:pt x="747" y="153"/>
                  </a:lnTo>
                  <a:lnTo>
                    <a:pt x="727" y="143"/>
                  </a:lnTo>
                  <a:lnTo>
                    <a:pt x="706" y="133"/>
                  </a:lnTo>
                  <a:lnTo>
                    <a:pt x="683" y="126"/>
                  </a:lnTo>
                  <a:lnTo>
                    <a:pt x="659" y="120"/>
                  </a:lnTo>
                  <a:lnTo>
                    <a:pt x="633" y="115"/>
                  </a:lnTo>
                  <a:lnTo>
                    <a:pt x="607" y="111"/>
                  </a:lnTo>
                  <a:lnTo>
                    <a:pt x="580" y="109"/>
                  </a:lnTo>
                  <a:lnTo>
                    <a:pt x="552" y="109"/>
                  </a:lnTo>
                  <a:lnTo>
                    <a:pt x="524" y="109"/>
                  </a:lnTo>
                  <a:lnTo>
                    <a:pt x="496" y="111"/>
                  </a:lnTo>
                  <a:lnTo>
                    <a:pt x="468" y="115"/>
                  </a:lnTo>
                  <a:lnTo>
                    <a:pt x="441" y="120"/>
                  </a:lnTo>
                  <a:lnTo>
                    <a:pt x="413" y="126"/>
                  </a:lnTo>
                  <a:lnTo>
                    <a:pt x="387" y="133"/>
                  </a:lnTo>
                  <a:lnTo>
                    <a:pt x="361" y="143"/>
                  </a:lnTo>
                  <a:lnTo>
                    <a:pt x="336" y="153"/>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25" name="Freeform 39"/>
            <p:cNvSpPr>
              <a:spLocks/>
            </p:cNvSpPr>
            <p:nvPr/>
          </p:nvSpPr>
          <p:spPr bwMode="auto">
            <a:xfrm>
              <a:off x="3404" y="3831"/>
              <a:ext cx="50" cy="27"/>
            </a:xfrm>
            <a:custGeom>
              <a:avLst/>
              <a:gdLst>
                <a:gd name="T0" fmla="*/ 164 w 746"/>
                <a:gd name="T1" fmla="*/ 0 h 409"/>
                <a:gd name="T2" fmla="*/ 746 w 746"/>
                <a:gd name="T3" fmla="*/ 330 h 409"/>
                <a:gd name="T4" fmla="*/ 581 w 746"/>
                <a:gd name="T5" fmla="*/ 409 h 409"/>
                <a:gd name="T6" fmla="*/ 0 w 746"/>
                <a:gd name="T7" fmla="*/ 76 h 409"/>
                <a:gd name="T8" fmla="*/ 164 w 746"/>
                <a:gd name="T9" fmla="*/ 0 h 409"/>
                <a:gd name="T10" fmla="*/ 0 60000 65536"/>
                <a:gd name="T11" fmla="*/ 0 60000 65536"/>
                <a:gd name="T12" fmla="*/ 0 60000 65536"/>
                <a:gd name="T13" fmla="*/ 0 60000 65536"/>
                <a:gd name="T14" fmla="*/ 0 60000 65536"/>
                <a:gd name="T15" fmla="*/ 0 w 746"/>
                <a:gd name="T16" fmla="*/ 0 h 409"/>
                <a:gd name="T17" fmla="*/ 746 w 746"/>
                <a:gd name="T18" fmla="*/ 409 h 409"/>
              </a:gdLst>
              <a:ahLst/>
              <a:cxnLst>
                <a:cxn ang="T10">
                  <a:pos x="T0" y="T1"/>
                </a:cxn>
                <a:cxn ang="T11">
                  <a:pos x="T2" y="T3"/>
                </a:cxn>
                <a:cxn ang="T12">
                  <a:pos x="T4" y="T5"/>
                </a:cxn>
                <a:cxn ang="T13">
                  <a:pos x="T6" y="T7"/>
                </a:cxn>
                <a:cxn ang="T14">
                  <a:pos x="T8" y="T9"/>
                </a:cxn>
              </a:cxnLst>
              <a:rect l="T15" t="T16" r="T17" b="T18"/>
              <a:pathLst>
                <a:path w="746" h="409">
                  <a:moveTo>
                    <a:pt x="164" y="0"/>
                  </a:moveTo>
                  <a:lnTo>
                    <a:pt x="746" y="330"/>
                  </a:lnTo>
                  <a:lnTo>
                    <a:pt x="581" y="409"/>
                  </a:lnTo>
                  <a:lnTo>
                    <a:pt x="0" y="76"/>
                  </a:lnTo>
                  <a:lnTo>
                    <a:pt x="164"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26" name="Freeform 40"/>
            <p:cNvSpPr>
              <a:spLocks noEditPoints="1"/>
            </p:cNvSpPr>
            <p:nvPr/>
          </p:nvSpPr>
          <p:spPr bwMode="auto">
            <a:xfrm>
              <a:off x="3441" y="3808"/>
              <a:ext cx="64" cy="32"/>
            </a:xfrm>
            <a:custGeom>
              <a:avLst/>
              <a:gdLst>
                <a:gd name="T0" fmla="*/ 230 w 968"/>
                <a:gd name="T1" fmla="*/ 44 h 482"/>
                <a:gd name="T2" fmla="*/ 381 w 968"/>
                <a:gd name="T3" fmla="*/ 9 h 482"/>
                <a:gd name="T4" fmla="*/ 563 w 968"/>
                <a:gd name="T5" fmla="*/ 1 h 482"/>
                <a:gd name="T6" fmla="*/ 714 w 968"/>
                <a:gd name="T7" fmla="*/ 21 h 482"/>
                <a:gd name="T8" fmla="*/ 793 w 968"/>
                <a:gd name="T9" fmla="*/ 44 h 482"/>
                <a:gd name="T10" fmla="*/ 861 w 968"/>
                <a:gd name="T11" fmla="*/ 76 h 482"/>
                <a:gd name="T12" fmla="*/ 914 w 968"/>
                <a:gd name="T13" fmla="*/ 114 h 482"/>
                <a:gd name="T14" fmla="*/ 949 w 968"/>
                <a:gd name="T15" fmla="*/ 157 h 482"/>
                <a:gd name="T16" fmla="*/ 966 w 968"/>
                <a:gd name="T17" fmla="*/ 203 h 482"/>
                <a:gd name="T18" fmla="*/ 966 w 968"/>
                <a:gd name="T19" fmla="*/ 248 h 482"/>
                <a:gd name="T20" fmla="*/ 948 w 968"/>
                <a:gd name="T21" fmla="*/ 294 h 482"/>
                <a:gd name="T22" fmla="*/ 913 w 968"/>
                <a:gd name="T23" fmla="*/ 339 h 482"/>
                <a:gd name="T24" fmla="*/ 860 w 968"/>
                <a:gd name="T25" fmla="*/ 380 h 482"/>
                <a:gd name="T26" fmla="*/ 789 w 968"/>
                <a:gd name="T27" fmla="*/ 417 h 482"/>
                <a:gd name="T28" fmla="*/ 706 w 968"/>
                <a:gd name="T29" fmla="*/ 448 h 482"/>
                <a:gd name="T30" fmla="*/ 615 w 968"/>
                <a:gd name="T31" fmla="*/ 468 h 482"/>
                <a:gd name="T32" fmla="*/ 522 w 968"/>
                <a:gd name="T33" fmla="*/ 480 h 482"/>
                <a:gd name="T34" fmla="*/ 427 w 968"/>
                <a:gd name="T35" fmla="*/ 482 h 482"/>
                <a:gd name="T36" fmla="*/ 335 w 968"/>
                <a:gd name="T37" fmla="*/ 475 h 482"/>
                <a:gd name="T38" fmla="*/ 248 w 968"/>
                <a:gd name="T39" fmla="*/ 459 h 482"/>
                <a:gd name="T40" fmla="*/ 168 w 968"/>
                <a:gd name="T41" fmla="*/ 434 h 482"/>
                <a:gd name="T42" fmla="*/ 99 w 968"/>
                <a:gd name="T43" fmla="*/ 399 h 482"/>
                <a:gd name="T44" fmla="*/ 48 w 968"/>
                <a:gd name="T45" fmla="*/ 360 h 482"/>
                <a:gd name="T46" fmla="*/ 15 w 968"/>
                <a:gd name="T47" fmla="*/ 316 h 482"/>
                <a:gd name="T48" fmla="*/ 1 w 968"/>
                <a:gd name="T49" fmla="*/ 272 h 482"/>
                <a:gd name="T50" fmla="*/ 4 w 968"/>
                <a:gd name="T51" fmla="*/ 225 h 482"/>
                <a:gd name="T52" fmla="*/ 25 w 968"/>
                <a:gd name="T53" fmla="*/ 179 h 482"/>
                <a:gd name="T54" fmla="*/ 64 w 968"/>
                <a:gd name="T55" fmla="*/ 136 h 482"/>
                <a:gd name="T56" fmla="*/ 120 w 968"/>
                <a:gd name="T57" fmla="*/ 95 h 482"/>
                <a:gd name="T58" fmla="*/ 303 w 968"/>
                <a:gd name="T59" fmla="*/ 138 h 482"/>
                <a:gd name="T60" fmla="*/ 235 w 968"/>
                <a:gd name="T61" fmla="*/ 182 h 482"/>
                <a:gd name="T62" fmla="*/ 209 w 968"/>
                <a:gd name="T63" fmla="*/ 222 h 482"/>
                <a:gd name="T64" fmla="*/ 205 w 968"/>
                <a:gd name="T65" fmla="*/ 248 h 482"/>
                <a:gd name="T66" fmla="*/ 211 w 968"/>
                <a:gd name="T67" fmla="*/ 275 h 482"/>
                <a:gd name="T68" fmla="*/ 239 w 968"/>
                <a:gd name="T69" fmla="*/ 311 h 482"/>
                <a:gd name="T70" fmla="*/ 313 w 968"/>
                <a:gd name="T71" fmla="*/ 351 h 482"/>
                <a:gd name="T72" fmla="*/ 410 w 968"/>
                <a:gd name="T73" fmla="*/ 373 h 482"/>
                <a:gd name="T74" fmla="*/ 518 w 968"/>
                <a:gd name="T75" fmla="*/ 373 h 482"/>
                <a:gd name="T76" fmla="*/ 621 w 968"/>
                <a:gd name="T77" fmla="*/ 351 h 482"/>
                <a:gd name="T78" fmla="*/ 706 w 968"/>
                <a:gd name="T79" fmla="*/ 311 h 482"/>
                <a:gd name="T80" fmla="*/ 752 w 968"/>
                <a:gd name="T81" fmla="*/ 261 h 482"/>
                <a:gd name="T82" fmla="*/ 761 w 968"/>
                <a:gd name="T83" fmla="*/ 235 h 482"/>
                <a:gd name="T84" fmla="*/ 759 w 968"/>
                <a:gd name="T85" fmla="*/ 209 h 482"/>
                <a:gd name="T86" fmla="*/ 724 w 968"/>
                <a:gd name="T87" fmla="*/ 159 h 482"/>
                <a:gd name="T88" fmla="*/ 650 w 968"/>
                <a:gd name="T89" fmla="*/ 120 h 482"/>
                <a:gd name="T90" fmla="*/ 554 w 968"/>
                <a:gd name="T91" fmla="*/ 101 h 482"/>
                <a:gd name="T92" fmla="*/ 449 w 968"/>
                <a:gd name="T93" fmla="*/ 101 h 482"/>
                <a:gd name="T94" fmla="*/ 347 w 968"/>
                <a:gd name="T95" fmla="*/ 120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8"/>
                <a:gd name="T145" fmla="*/ 0 h 482"/>
                <a:gd name="T146" fmla="*/ 968 w 968"/>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8" h="482">
                  <a:moveTo>
                    <a:pt x="172" y="68"/>
                  </a:moveTo>
                  <a:lnTo>
                    <a:pt x="191" y="59"/>
                  </a:lnTo>
                  <a:lnTo>
                    <a:pt x="210" y="52"/>
                  </a:lnTo>
                  <a:lnTo>
                    <a:pt x="230" y="44"/>
                  </a:lnTo>
                  <a:lnTo>
                    <a:pt x="251" y="38"/>
                  </a:lnTo>
                  <a:lnTo>
                    <a:pt x="293" y="26"/>
                  </a:lnTo>
                  <a:lnTo>
                    <a:pt x="337" y="17"/>
                  </a:lnTo>
                  <a:lnTo>
                    <a:pt x="381" y="9"/>
                  </a:lnTo>
                  <a:lnTo>
                    <a:pt x="426" y="4"/>
                  </a:lnTo>
                  <a:lnTo>
                    <a:pt x="472" y="1"/>
                  </a:lnTo>
                  <a:lnTo>
                    <a:pt x="518" y="0"/>
                  </a:lnTo>
                  <a:lnTo>
                    <a:pt x="563" y="1"/>
                  </a:lnTo>
                  <a:lnTo>
                    <a:pt x="608" y="4"/>
                  </a:lnTo>
                  <a:lnTo>
                    <a:pt x="651" y="9"/>
                  </a:lnTo>
                  <a:lnTo>
                    <a:pt x="694" y="17"/>
                  </a:lnTo>
                  <a:lnTo>
                    <a:pt x="714" y="21"/>
                  </a:lnTo>
                  <a:lnTo>
                    <a:pt x="735" y="26"/>
                  </a:lnTo>
                  <a:lnTo>
                    <a:pt x="755" y="32"/>
                  </a:lnTo>
                  <a:lnTo>
                    <a:pt x="774" y="38"/>
                  </a:lnTo>
                  <a:lnTo>
                    <a:pt x="793" y="44"/>
                  </a:lnTo>
                  <a:lnTo>
                    <a:pt x="811" y="52"/>
                  </a:lnTo>
                  <a:lnTo>
                    <a:pt x="828" y="59"/>
                  </a:lnTo>
                  <a:lnTo>
                    <a:pt x="845" y="68"/>
                  </a:lnTo>
                  <a:lnTo>
                    <a:pt x="861" y="76"/>
                  </a:lnTo>
                  <a:lnTo>
                    <a:pt x="876" y="86"/>
                  </a:lnTo>
                  <a:lnTo>
                    <a:pt x="890" y="95"/>
                  </a:lnTo>
                  <a:lnTo>
                    <a:pt x="902" y="105"/>
                  </a:lnTo>
                  <a:lnTo>
                    <a:pt x="914" y="114"/>
                  </a:lnTo>
                  <a:lnTo>
                    <a:pt x="925" y="125"/>
                  </a:lnTo>
                  <a:lnTo>
                    <a:pt x="934" y="136"/>
                  </a:lnTo>
                  <a:lnTo>
                    <a:pt x="942" y="146"/>
                  </a:lnTo>
                  <a:lnTo>
                    <a:pt x="949" y="157"/>
                  </a:lnTo>
                  <a:lnTo>
                    <a:pt x="956" y="169"/>
                  </a:lnTo>
                  <a:lnTo>
                    <a:pt x="960" y="179"/>
                  </a:lnTo>
                  <a:lnTo>
                    <a:pt x="964" y="191"/>
                  </a:lnTo>
                  <a:lnTo>
                    <a:pt x="966" y="203"/>
                  </a:lnTo>
                  <a:lnTo>
                    <a:pt x="968" y="213"/>
                  </a:lnTo>
                  <a:lnTo>
                    <a:pt x="968" y="225"/>
                  </a:lnTo>
                  <a:lnTo>
                    <a:pt x="968" y="237"/>
                  </a:lnTo>
                  <a:lnTo>
                    <a:pt x="966" y="248"/>
                  </a:lnTo>
                  <a:lnTo>
                    <a:pt x="963" y="260"/>
                  </a:lnTo>
                  <a:lnTo>
                    <a:pt x="960" y="272"/>
                  </a:lnTo>
                  <a:lnTo>
                    <a:pt x="954" y="282"/>
                  </a:lnTo>
                  <a:lnTo>
                    <a:pt x="948" y="294"/>
                  </a:lnTo>
                  <a:lnTo>
                    <a:pt x="941" y="306"/>
                  </a:lnTo>
                  <a:lnTo>
                    <a:pt x="932" y="316"/>
                  </a:lnTo>
                  <a:lnTo>
                    <a:pt x="924" y="328"/>
                  </a:lnTo>
                  <a:lnTo>
                    <a:pt x="913" y="339"/>
                  </a:lnTo>
                  <a:lnTo>
                    <a:pt x="901" y="349"/>
                  </a:lnTo>
                  <a:lnTo>
                    <a:pt x="889" y="360"/>
                  </a:lnTo>
                  <a:lnTo>
                    <a:pt x="875" y="370"/>
                  </a:lnTo>
                  <a:lnTo>
                    <a:pt x="860" y="380"/>
                  </a:lnTo>
                  <a:lnTo>
                    <a:pt x="844" y="390"/>
                  </a:lnTo>
                  <a:lnTo>
                    <a:pt x="826" y="399"/>
                  </a:lnTo>
                  <a:lnTo>
                    <a:pt x="808" y="409"/>
                  </a:lnTo>
                  <a:lnTo>
                    <a:pt x="789" y="417"/>
                  </a:lnTo>
                  <a:lnTo>
                    <a:pt x="768" y="426"/>
                  </a:lnTo>
                  <a:lnTo>
                    <a:pt x="748" y="434"/>
                  </a:lnTo>
                  <a:lnTo>
                    <a:pt x="727" y="441"/>
                  </a:lnTo>
                  <a:lnTo>
                    <a:pt x="706" y="448"/>
                  </a:lnTo>
                  <a:lnTo>
                    <a:pt x="683" y="453"/>
                  </a:lnTo>
                  <a:lnTo>
                    <a:pt x="661" y="459"/>
                  </a:lnTo>
                  <a:lnTo>
                    <a:pt x="639" y="464"/>
                  </a:lnTo>
                  <a:lnTo>
                    <a:pt x="615" y="468"/>
                  </a:lnTo>
                  <a:lnTo>
                    <a:pt x="592" y="472"/>
                  </a:lnTo>
                  <a:lnTo>
                    <a:pt x="569" y="475"/>
                  </a:lnTo>
                  <a:lnTo>
                    <a:pt x="545" y="478"/>
                  </a:lnTo>
                  <a:lnTo>
                    <a:pt x="522" y="480"/>
                  </a:lnTo>
                  <a:lnTo>
                    <a:pt x="498" y="481"/>
                  </a:lnTo>
                  <a:lnTo>
                    <a:pt x="475" y="482"/>
                  </a:lnTo>
                  <a:lnTo>
                    <a:pt x="451" y="482"/>
                  </a:lnTo>
                  <a:lnTo>
                    <a:pt x="427" y="482"/>
                  </a:lnTo>
                  <a:lnTo>
                    <a:pt x="404" y="481"/>
                  </a:lnTo>
                  <a:lnTo>
                    <a:pt x="380" y="480"/>
                  </a:lnTo>
                  <a:lnTo>
                    <a:pt x="358" y="478"/>
                  </a:lnTo>
                  <a:lnTo>
                    <a:pt x="335" y="475"/>
                  </a:lnTo>
                  <a:lnTo>
                    <a:pt x="312" y="472"/>
                  </a:lnTo>
                  <a:lnTo>
                    <a:pt x="290" y="468"/>
                  </a:lnTo>
                  <a:lnTo>
                    <a:pt x="269" y="464"/>
                  </a:lnTo>
                  <a:lnTo>
                    <a:pt x="248" y="459"/>
                  </a:lnTo>
                  <a:lnTo>
                    <a:pt x="226" y="453"/>
                  </a:lnTo>
                  <a:lnTo>
                    <a:pt x="206" y="448"/>
                  </a:lnTo>
                  <a:lnTo>
                    <a:pt x="187" y="441"/>
                  </a:lnTo>
                  <a:lnTo>
                    <a:pt x="168" y="434"/>
                  </a:lnTo>
                  <a:lnTo>
                    <a:pt x="149" y="426"/>
                  </a:lnTo>
                  <a:lnTo>
                    <a:pt x="132" y="417"/>
                  </a:lnTo>
                  <a:lnTo>
                    <a:pt x="115" y="409"/>
                  </a:lnTo>
                  <a:lnTo>
                    <a:pt x="99" y="399"/>
                  </a:lnTo>
                  <a:lnTo>
                    <a:pt x="84" y="390"/>
                  </a:lnTo>
                  <a:lnTo>
                    <a:pt x="71" y="380"/>
                  </a:lnTo>
                  <a:lnTo>
                    <a:pt x="58" y="370"/>
                  </a:lnTo>
                  <a:lnTo>
                    <a:pt x="48" y="360"/>
                  </a:lnTo>
                  <a:lnTo>
                    <a:pt x="38" y="349"/>
                  </a:lnTo>
                  <a:lnTo>
                    <a:pt x="28" y="339"/>
                  </a:lnTo>
                  <a:lnTo>
                    <a:pt x="21" y="328"/>
                  </a:lnTo>
                  <a:lnTo>
                    <a:pt x="15" y="316"/>
                  </a:lnTo>
                  <a:lnTo>
                    <a:pt x="9" y="306"/>
                  </a:lnTo>
                  <a:lnTo>
                    <a:pt x="5" y="294"/>
                  </a:lnTo>
                  <a:lnTo>
                    <a:pt x="3" y="282"/>
                  </a:lnTo>
                  <a:lnTo>
                    <a:pt x="1" y="272"/>
                  </a:lnTo>
                  <a:lnTo>
                    <a:pt x="0" y="260"/>
                  </a:lnTo>
                  <a:lnTo>
                    <a:pt x="1" y="248"/>
                  </a:lnTo>
                  <a:lnTo>
                    <a:pt x="2" y="237"/>
                  </a:lnTo>
                  <a:lnTo>
                    <a:pt x="4" y="225"/>
                  </a:lnTo>
                  <a:lnTo>
                    <a:pt x="8" y="213"/>
                  </a:lnTo>
                  <a:lnTo>
                    <a:pt x="13" y="203"/>
                  </a:lnTo>
                  <a:lnTo>
                    <a:pt x="19" y="191"/>
                  </a:lnTo>
                  <a:lnTo>
                    <a:pt x="25" y="179"/>
                  </a:lnTo>
                  <a:lnTo>
                    <a:pt x="34" y="169"/>
                  </a:lnTo>
                  <a:lnTo>
                    <a:pt x="42" y="157"/>
                  </a:lnTo>
                  <a:lnTo>
                    <a:pt x="53" y="146"/>
                  </a:lnTo>
                  <a:lnTo>
                    <a:pt x="64" y="136"/>
                  </a:lnTo>
                  <a:lnTo>
                    <a:pt x="76" y="125"/>
                  </a:lnTo>
                  <a:lnTo>
                    <a:pt x="89" y="114"/>
                  </a:lnTo>
                  <a:lnTo>
                    <a:pt x="104" y="105"/>
                  </a:lnTo>
                  <a:lnTo>
                    <a:pt x="120" y="95"/>
                  </a:lnTo>
                  <a:lnTo>
                    <a:pt x="136" y="86"/>
                  </a:lnTo>
                  <a:lnTo>
                    <a:pt x="153" y="76"/>
                  </a:lnTo>
                  <a:lnTo>
                    <a:pt x="172" y="68"/>
                  </a:lnTo>
                  <a:close/>
                  <a:moveTo>
                    <a:pt x="303" y="138"/>
                  </a:moveTo>
                  <a:lnTo>
                    <a:pt x="282" y="148"/>
                  </a:lnTo>
                  <a:lnTo>
                    <a:pt x="263" y="159"/>
                  </a:lnTo>
                  <a:lnTo>
                    <a:pt x="248" y="171"/>
                  </a:lnTo>
                  <a:lnTo>
                    <a:pt x="235" y="182"/>
                  </a:lnTo>
                  <a:lnTo>
                    <a:pt x="223" y="195"/>
                  </a:lnTo>
                  <a:lnTo>
                    <a:pt x="215" y="209"/>
                  </a:lnTo>
                  <a:lnTo>
                    <a:pt x="211" y="215"/>
                  </a:lnTo>
                  <a:lnTo>
                    <a:pt x="209" y="222"/>
                  </a:lnTo>
                  <a:lnTo>
                    <a:pt x="207" y="228"/>
                  </a:lnTo>
                  <a:lnTo>
                    <a:pt x="206" y="235"/>
                  </a:lnTo>
                  <a:lnTo>
                    <a:pt x="205" y="242"/>
                  </a:lnTo>
                  <a:lnTo>
                    <a:pt x="205" y="248"/>
                  </a:lnTo>
                  <a:lnTo>
                    <a:pt x="205" y="255"/>
                  </a:lnTo>
                  <a:lnTo>
                    <a:pt x="207" y="261"/>
                  </a:lnTo>
                  <a:lnTo>
                    <a:pt x="208" y="269"/>
                  </a:lnTo>
                  <a:lnTo>
                    <a:pt x="211" y="275"/>
                  </a:lnTo>
                  <a:lnTo>
                    <a:pt x="213" y="281"/>
                  </a:lnTo>
                  <a:lnTo>
                    <a:pt x="218" y="288"/>
                  </a:lnTo>
                  <a:lnTo>
                    <a:pt x="227" y="299"/>
                  </a:lnTo>
                  <a:lnTo>
                    <a:pt x="239" y="311"/>
                  </a:lnTo>
                  <a:lnTo>
                    <a:pt x="254" y="323"/>
                  </a:lnTo>
                  <a:lnTo>
                    <a:pt x="272" y="333"/>
                  </a:lnTo>
                  <a:lnTo>
                    <a:pt x="291" y="343"/>
                  </a:lnTo>
                  <a:lnTo>
                    <a:pt x="313" y="351"/>
                  </a:lnTo>
                  <a:lnTo>
                    <a:pt x="336" y="359"/>
                  </a:lnTo>
                  <a:lnTo>
                    <a:pt x="360" y="364"/>
                  </a:lnTo>
                  <a:lnTo>
                    <a:pt x="385" y="369"/>
                  </a:lnTo>
                  <a:lnTo>
                    <a:pt x="410" y="373"/>
                  </a:lnTo>
                  <a:lnTo>
                    <a:pt x="437" y="375"/>
                  </a:lnTo>
                  <a:lnTo>
                    <a:pt x="463" y="375"/>
                  </a:lnTo>
                  <a:lnTo>
                    <a:pt x="491" y="375"/>
                  </a:lnTo>
                  <a:lnTo>
                    <a:pt x="518" y="373"/>
                  </a:lnTo>
                  <a:lnTo>
                    <a:pt x="544" y="369"/>
                  </a:lnTo>
                  <a:lnTo>
                    <a:pt x="571" y="364"/>
                  </a:lnTo>
                  <a:lnTo>
                    <a:pt x="596" y="359"/>
                  </a:lnTo>
                  <a:lnTo>
                    <a:pt x="621" y="351"/>
                  </a:lnTo>
                  <a:lnTo>
                    <a:pt x="645" y="343"/>
                  </a:lnTo>
                  <a:lnTo>
                    <a:pt x="667" y="333"/>
                  </a:lnTo>
                  <a:lnTo>
                    <a:pt x="688" y="323"/>
                  </a:lnTo>
                  <a:lnTo>
                    <a:pt x="706" y="311"/>
                  </a:lnTo>
                  <a:lnTo>
                    <a:pt x="721" y="299"/>
                  </a:lnTo>
                  <a:lnTo>
                    <a:pt x="734" y="288"/>
                  </a:lnTo>
                  <a:lnTo>
                    <a:pt x="744" y="275"/>
                  </a:lnTo>
                  <a:lnTo>
                    <a:pt x="752" y="261"/>
                  </a:lnTo>
                  <a:lnTo>
                    <a:pt x="756" y="255"/>
                  </a:lnTo>
                  <a:lnTo>
                    <a:pt x="758" y="248"/>
                  </a:lnTo>
                  <a:lnTo>
                    <a:pt x="759" y="242"/>
                  </a:lnTo>
                  <a:lnTo>
                    <a:pt x="761" y="235"/>
                  </a:lnTo>
                  <a:lnTo>
                    <a:pt x="761" y="228"/>
                  </a:lnTo>
                  <a:lnTo>
                    <a:pt x="761" y="222"/>
                  </a:lnTo>
                  <a:lnTo>
                    <a:pt x="760" y="215"/>
                  </a:lnTo>
                  <a:lnTo>
                    <a:pt x="759" y="209"/>
                  </a:lnTo>
                  <a:lnTo>
                    <a:pt x="754" y="195"/>
                  </a:lnTo>
                  <a:lnTo>
                    <a:pt x="746" y="182"/>
                  </a:lnTo>
                  <a:lnTo>
                    <a:pt x="737" y="171"/>
                  </a:lnTo>
                  <a:lnTo>
                    <a:pt x="724" y="159"/>
                  </a:lnTo>
                  <a:lnTo>
                    <a:pt x="709" y="148"/>
                  </a:lnTo>
                  <a:lnTo>
                    <a:pt x="691" y="138"/>
                  </a:lnTo>
                  <a:lnTo>
                    <a:pt x="672" y="128"/>
                  </a:lnTo>
                  <a:lnTo>
                    <a:pt x="650" y="120"/>
                  </a:lnTo>
                  <a:lnTo>
                    <a:pt x="628" y="113"/>
                  </a:lnTo>
                  <a:lnTo>
                    <a:pt x="604" y="108"/>
                  </a:lnTo>
                  <a:lnTo>
                    <a:pt x="579" y="104"/>
                  </a:lnTo>
                  <a:lnTo>
                    <a:pt x="554" y="101"/>
                  </a:lnTo>
                  <a:lnTo>
                    <a:pt x="528" y="99"/>
                  </a:lnTo>
                  <a:lnTo>
                    <a:pt x="503" y="97"/>
                  </a:lnTo>
                  <a:lnTo>
                    <a:pt x="476" y="99"/>
                  </a:lnTo>
                  <a:lnTo>
                    <a:pt x="449" y="101"/>
                  </a:lnTo>
                  <a:lnTo>
                    <a:pt x="423" y="104"/>
                  </a:lnTo>
                  <a:lnTo>
                    <a:pt x="397" y="108"/>
                  </a:lnTo>
                  <a:lnTo>
                    <a:pt x="372" y="113"/>
                  </a:lnTo>
                  <a:lnTo>
                    <a:pt x="347" y="120"/>
                  </a:lnTo>
                  <a:lnTo>
                    <a:pt x="324" y="128"/>
                  </a:lnTo>
                  <a:lnTo>
                    <a:pt x="303" y="138"/>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27" name="Freeform 41"/>
            <p:cNvSpPr>
              <a:spLocks/>
            </p:cNvSpPr>
            <p:nvPr/>
          </p:nvSpPr>
          <p:spPr bwMode="auto">
            <a:xfrm>
              <a:off x="3491" y="3792"/>
              <a:ext cx="49" cy="24"/>
            </a:xfrm>
            <a:custGeom>
              <a:avLst/>
              <a:gdLst>
                <a:gd name="T0" fmla="*/ 148 w 735"/>
                <a:gd name="T1" fmla="*/ 0 h 366"/>
                <a:gd name="T2" fmla="*/ 735 w 735"/>
                <a:gd name="T3" fmla="*/ 295 h 366"/>
                <a:gd name="T4" fmla="*/ 587 w 735"/>
                <a:gd name="T5" fmla="*/ 366 h 366"/>
                <a:gd name="T6" fmla="*/ 0 w 735"/>
                <a:gd name="T7" fmla="*/ 67 h 366"/>
                <a:gd name="T8" fmla="*/ 148 w 735"/>
                <a:gd name="T9" fmla="*/ 0 h 366"/>
                <a:gd name="T10" fmla="*/ 0 60000 65536"/>
                <a:gd name="T11" fmla="*/ 0 60000 65536"/>
                <a:gd name="T12" fmla="*/ 0 60000 65536"/>
                <a:gd name="T13" fmla="*/ 0 60000 65536"/>
                <a:gd name="T14" fmla="*/ 0 60000 65536"/>
                <a:gd name="T15" fmla="*/ 0 w 735"/>
                <a:gd name="T16" fmla="*/ 0 h 366"/>
                <a:gd name="T17" fmla="*/ 735 w 735"/>
                <a:gd name="T18" fmla="*/ 366 h 366"/>
              </a:gdLst>
              <a:ahLst/>
              <a:cxnLst>
                <a:cxn ang="T10">
                  <a:pos x="T0" y="T1"/>
                </a:cxn>
                <a:cxn ang="T11">
                  <a:pos x="T2" y="T3"/>
                </a:cxn>
                <a:cxn ang="T12">
                  <a:pos x="T4" y="T5"/>
                </a:cxn>
                <a:cxn ang="T13">
                  <a:pos x="T6" y="T7"/>
                </a:cxn>
                <a:cxn ang="T14">
                  <a:pos x="T8" y="T9"/>
                </a:cxn>
              </a:cxnLst>
              <a:rect l="T15" t="T16" r="T17" b="T18"/>
              <a:pathLst>
                <a:path w="735" h="366">
                  <a:moveTo>
                    <a:pt x="148" y="0"/>
                  </a:moveTo>
                  <a:lnTo>
                    <a:pt x="735" y="295"/>
                  </a:lnTo>
                  <a:lnTo>
                    <a:pt x="587" y="366"/>
                  </a:lnTo>
                  <a:lnTo>
                    <a:pt x="0" y="67"/>
                  </a:lnTo>
                  <a:lnTo>
                    <a:pt x="148"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28" name="Freeform 42"/>
            <p:cNvSpPr>
              <a:spLocks noEditPoints="1"/>
            </p:cNvSpPr>
            <p:nvPr/>
          </p:nvSpPr>
          <p:spPr bwMode="auto">
            <a:xfrm>
              <a:off x="3524" y="3771"/>
              <a:ext cx="62" cy="29"/>
            </a:xfrm>
            <a:custGeom>
              <a:avLst/>
              <a:gdLst>
                <a:gd name="T0" fmla="*/ 179 w 918"/>
                <a:gd name="T1" fmla="*/ 46 h 434"/>
                <a:gd name="T2" fmla="*/ 255 w 918"/>
                <a:gd name="T3" fmla="*/ 24 h 434"/>
                <a:gd name="T4" fmla="*/ 380 w 918"/>
                <a:gd name="T5" fmla="*/ 4 h 434"/>
                <a:gd name="T6" fmla="*/ 508 w 918"/>
                <a:gd name="T7" fmla="*/ 1 h 434"/>
                <a:gd name="T8" fmla="*/ 635 w 918"/>
                <a:gd name="T9" fmla="*/ 14 h 434"/>
                <a:gd name="T10" fmla="*/ 732 w 918"/>
                <a:gd name="T11" fmla="*/ 40 h 434"/>
                <a:gd name="T12" fmla="*/ 784 w 918"/>
                <a:gd name="T13" fmla="*/ 61 h 434"/>
                <a:gd name="T14" fmla="*/ 828 w 918"/>
                <a:gd name="T15" fmla="*/ 86 h 434"/>
                <a:gd name="T16" fmla="*/ 865 w 918"/>
                <a:gd name="T17" fmla="*/ 113 h 434"/>
                <a:gd name="T18" fmla="*/ 891 w 918"/>
                <a:gd name="T19" fmla="*/ 142 h 434"/>
                <a:gd name="T20" fmla="*/ 909 w 918"/>
                <a:gd name="T21" fmla="*/ 172 h 434"/>
                <a:gd name="T22" fmla="*/ 917 w 918"/>
                <a:gd name="T23" fmla="*/ 202 h 434"/>
                <a:gd name="T24" fmla="*/ 916 w 918"/>
                <a:gd name="T25" fmla="*/ 234 h 434"/>
                <a:gd name="T26" fmla="*/ 905 w 918"/>
                <a:gd name="T27" fmla="*/ 265 h 434"/>
                <a:gd name="T28" fmla="*/ 885 w 918"/>
                <a:gd name="T29" fmla="*/ 295 h 434"/>
                <a:gd name="T30" fmla="*/ 854 w 918"/>
                <a:gd name="T31" fmla="*/ 325 h 434"/>
                <a:gd name="T32" fmla="*/ 815 w 918"/>
                <a:gd name="T33" fmla="*/ 351 h 434"/>
                <a:gd name="T34" fmla="*/ 766 w 918"/>
                <a:gd name="T35" fmla="*/ 376 h 434"/>
                <a:gd name="T36" fmla="*/ 709 w 918"/>
                <a:gd name="T37" fmla="*/ 397 h 434"/>
                <a:gd name="T38" fmla="*/ 650 w 918"/>
                <a:gd name="T39" fmla="*/ 413 h 434"/>
                <a:gd name="T40" fmla="*/ 541 w 918"/>
                <a:gd name="T41" fmla="*/ 430 h 434"/>
                <a:gd name="T42" fmla="*/ 407 w 918"/>
                <a:gd name="T43" fmla="*/ 433 h 434"/>
                <a:gd name="T44" fmla="*/ 278 w 918"/>
                <a:gd name="T45" fmla="*/ 417 h 434"/>
                <a:gd name="T46" fmla="*/ 217 w 918"/>
                <a:gd name="T47" fmla="*/ 403 h 434"/>
                <a:gd name="T48" fmla="*/ 161 w 918"/>
                <a:gd name="T49" fmla="*/ 383 h 434"/>
                <a:gd name="T50" fmla="*/ 110 w 918"/>
                <a:gd name="T51" fmla="*/ 360 h 434"/>
                <a:gd name="T52" fmla="*/ 68 w 918"/>
                <a:gd name="T53" fmla="*/ 333 h 434"/>
                <a:gd name="T54" fmla="*/ 37 w 918"/>
                <a:gd name="T55" fmla="*/ 305 h 434"/>
                <a:gd name="T56" fmla="*/ 15 w 918"/>
                <a:gd name="T57" fmla="*/ 275 h 434"/>
                <a:gd name="T58" fmla="*/ 3 w 918"/>
                <a:gd name="T59" fmla="*/ 244 h 434"/>
                <a:gd name="T60" fmla="*/ 1 w 918"/>
                <a:gd name="T61" fmla="*/ 213 h 434"/>
                <a:gd name="T62" fmla="*/ 8 w 918"/>
                <a:gd name="T63" fmla="*/ 182 h 434"/>
                <a:gd name="T64" fmla="*/ 24 w 918"/>
                <a:gd name="T65" fmla="*/ 151 h 434"/>
                <a:gd name="T66" fmla="*/ 49 w 918"/>
                <a:gd name="T67" fmla="*/ 122 h 434"/>
                <a:gd name="T68" fmla="*/ 84 w 918"/>
                <a:gd name="T69" fmla="*/ 94 h 434"/>
                <a:gd name="T70" fmla="*/ 128 w 918"/>
                <a:gd name="T71" fmla="*/ 69 h 434"/>
                <a:gd name="T72" fmla="*/ 256 w 918"/>
                <a:gd name="T73" fmla="*/ 133 h 434"/>
                <a:gd name="T74" fmla="*/ 216 w 918"/>
                <a:gd name="T75" fmla="*/ 165 h 434"/>
                <a:gd name="T76" fmla="*/ 198 w 918"/>
                <a:gd name="T77" fmla="*/ 194 h 434"/>
                <a:gd name="T78" fmla="*/ 194 w 918"/>
                <a:gd name="T79" fmla="*/ 212 h 434"/>
                <a:gd name="T80" fmla="*/ 196 w 918"/>
                <a:gd name="T81" fmla="*/ 229 h 434"/>
                <a:gd name="T82" fmla="*/ 211 w 918"/>
                <a:gd name="T83" fmla="*/ 259 h 434"/>
                <a:gd name="T84" fmla="*/ 249 w 918"/>
                <a:gd name="T85" fmla="*/ 291 h 434"/>
                <a:gd name="T86" fmla="*/ 309 w 918"/>
                <a:gd name="T87" fmla="*/ 316 h 434"/>
                <a:gd name="T88" fmla="*/ 378 w 918"/>
                <a:gd name="T89" fmla="*/ 332 h 434"/>
                <a:gd name="T90" fmla="*/ 453 w 918"/>
                <a:gd name="T91" fmla="*/ 337 h 434"/>
                <a:gd name="T92" fmla="*/ 530 w 918"/>
                <a:gd name="T93" fmla="*/ 332 h 434"/>
                <a:gd name="T94" fmla="*/ 600 w 918"/>
                <a:gd name="T95" fmla="*/ 316 h 434"/>
                <a:gd name="T96" fmla="*/ 660 w 918"/>
                <a:gd name="T97" fmla="*/ 291 h 434"/>
                <a:gd name="T98" fmla="*/ 701 w 918"/>
                <a:gd name="T99" fmla="*/ 259 h 434"/>
                <a:gd name="T100" fmla="*/ 718 w 918"/>
                <a:gd name="T101" fmla="*/ 229 h 434"/>
                <a:gd name="T102" fmla="*/ 720 w 918"/>
                <a:gd name="T103" fmla="*/ 212 h 434"/>
                <a:gd name="T104" fmla="*/ 710 w 918"/>
                <a:gd name="T105" fmla="*/ 176 h 434"/>
                <a:gd name="T106" fmla="*/ 677 w 918"/>
                <a:gd name="T107" fmla="*/ 143 h 434"/>
                <a:gd name="T108" fmla="*/ 625 w 918"/>
                <a:gd name="T109" fmla="*/ 115 h 434"/>
                <a:gd name="T110" fmla="*/ 559 w 918"/>
                <a:gd name="T111" fmla="*/ 97 h 434"/>
                <a:gd name="T112" fmla="*/ 486 w 918"/>
                <a:gd name="T113" fmla="*/ 89 h 434"/>
                <a:gd name="T114" fmla="*/ 412 w 918"/>
                <a:gd name="T115" fmla="*/ 90 h 434"/>
                <a:gd name="T116" fmla="*/ 339 w 918"/>
                <a:gd name="T117" fmla="*/ 103 h 434"/>
                <a:gd name="T118" fmla="*/ 276 w 918"/>
                <a:gd name="T119" fmla="*/ 124 h 4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8"/>
                <a:gd name="T181" fmla="*/ 0 h 434"/>
                <a:gd name="T182" fmla="*/ 918 w 918"/>
                <a:gd name="T183" fmla="*/ 434 h 4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8" h="434">
                  <a:moveTo>
                    <a:pt x="145" y="61"/>
                  </a:moveTo>
                  <a:lnTo>
                    <a:pt x="162" y="54"/>
                  </a:lnTo>
                  <a:lnTo>
                    <a:pt x="179" y="46"/>
                  </a:lnTo>
                  <a:lnTo>
                    <a:pt x="198" y="40"/>
                  </a:lnTo>
                  <a:lnTo>
                    <a:pt x="216" y="34"/>
                  </a:lnTo>
                  <a:lnTo>
                    <a:pt x="255" y="24"/>
                  </a:lnTo>
                  <a:lnTo>
                    <a:pt x="296" y="14"/>
                  </a:lnTo>
                  <a:lnTo>
                    <a:pt x="337" y="8"/>
                  </a:lnTo>
                  <a:lnTo>
                    <a:pt x="380" y="4"/>
                  </a:lnTo>
                  <a:lnTo>
                    <a:pt x="422" y="1"/>
                  </a:lnTo>
                  <a:lnTo>
                    <a:pt x="466" y="0"/>
                  </a:lnTo>
                  <a:lnTo>
                    <a:pt x="508" y="1"/>
                  </a:lnTo>
                  <a:lnTo>
                    <a:pt x="552" y="4"/>
                  </a:lnTo>
                  <a:lnTo>
                    <a:pt x="594" y="8"/>
                  </a:lnTo>
                  <a:lnTo>
                    <a:pt x="635" y="14"/>
                  </a:lnTo>
                  <a:lnTo>
                    <a:pt x="674" y="24"/>
                  </a:lnTo>
                  <a:lnTo>
                    <a:pt x="713" y="34"/>
                  </a:lnTo>
                  <a:lnTo>
                    <a:pt x="732" y="40"/>
                  </a:lnTo>
                  <a:lnTo>
                    <a:pt x="749" y="46"/>
                  </a:lnTo>
                  <a:lnTo>
                    <a:pt x="767" y="54"/>
                  </a:lnTo>
                  <a:lnTo>
                    <a:pt x="784" y="61"/>
                  </a:lnTo>
                  <a:lnTo>
                    <a:pt x="800" y="69"/>
                  </a:lnTo>
                  <a:lnTo>
                    <a:pt x="815" y="77"/>
                  </a:lnTo>
                  <a:lnTo>
                    <a:pt x="828" y="86"/>
                  </a:lnTo>
                  <a:lnTo>
                    <a:pt x="842" y="94"/>
                  </a:lnTo>
                  <a:lnTo>
                    <a:pt x="854" y="104"/>
                  </a:lnTo>
                  <a:lnTo>
                    <a:pt x="865" y="113"/>
                  </a:lnTo>
                  <a:lnTo>
                    <a:pt x="875" y="122"/>
                  </a:lnTo>
                  <a:lnTo>
                    <a:pt x="884" y="131"/>
                  </a:lnTo>
                  <a:lnTo>
                    <a:pt x="891" y="142"/>
                  </a:lnTo>
                  <a:lnTo>
                    <a:pt x="899" y="151"/>
                  </a:lnTo>
                  <a:lnTo>
                    <a:pt x="904" y="162"/>
                  </a:lnTo>
                  <a:lnTo>
                    <a:pt x="909" y="172"/>
                  </a:lnTo>
                  <a:lnTo>
                    <a:pt x="912" y="182"/>
                  </a:lnTo>
                  <a:lnTo>
                    <a:pt x="916" y="192"/>
                  </a:lnTo>
                  <a:lnTo>
                    <a:pt x="917" y="202"/>
                  </a:lnTo>
                  <a:lnTo>
                    <a:pt x="918" y="213"/>
                  </a:lnTo>
                  <a:lnTo>
                    <a:pt x="917" y="224"/>
                  </a:lnTo>
                  <a:lnTo>
                    <a:pt x="916" y="234"/>
                  </a:lnTo>
                  <a:lnTo>
                    <a:pt x="914" y="244"/>
                  </a:lnTo>
                  <a:lnTo>
                    <a:pt x="909" y="254"/>
                  </a:lnTo>
                  <a:lnTo>
                    <a:pt x="905" y="265"/>
                  </a:lnTo>
                  <a:lnTo>
                    <a:pt x="899" y="275"/>
                  </a:lnTo>
                  <a:lnTo>
                    <a:pt x="892" y="285"/>
                  </a:lnTo>
                  <a:lnTo>
                    <a:pt x="885" y="295"/>
                  </a:lnTo>
                  <a:lnTo>
                    <a:pt x="875" y="305"/>
                  </a:lnTo>
                  <a:lnTo>
                    <a:pt x="866" y="315"/>
                  </a:lnTo>
                  <a:lnTo>
                    <a:pt x="854" y="325"/>
                  </a:lnTo>
                  <a:lnTo>
                    <a:pt x="842" y="333"/>
                  </a:lnTo>
                  <a:lnTo>
                    <a:pt x="830" y="343"/>
                  </a:lnTo>
                  <a:lnTo>
                    <a:pt x="815" y="351"/>
                  </a:lnTo>
                  <a:lnTo>
                    <a:pt x="800" y="360"/>
                  </a:lnTo>
                  <a:lnTo>
                    <a:pt x="784" y="368"/>
                  </a:lnTo>
                  <a:lnTo>
                    <a:pt x="766" y="376"/>
                  </a:lnTo>
                  <a:lnTo>
                    <a:pt x="748" y="383"/>
                  </a:lnTo>
                  <a:lnTo>
                    <a:pt x="730" y="390"/>
                  </a:lnTo>
                  <a:lnTo>
                    <a:pt x="709" y="397"/>
                  </a:lnTo>
                  <a:lnTo>
                    <a:pt x="690" y="403"/>
                  </a:lnTo>
                  <a:lnTo>
                    <a:pt x="670" y="409"/>
                  </a:lnTo>
                  <a:lnTo>
                    <a:pt x="650" y="413"/>
                  </a:lnTo>
                  <a:lnTo>
                    <a:pt x="629" y="417"/>
                  </a:lnTo>
                  <a:lnTo>
                    <a:pt x="586" y="424"/>
                  </a:lnTo>
                  <a:lnTo>
                    <a:pt x="541" y="430"/>
                  </a:lnTo>
                  <a:lnTo>
                    <a:pt x="498" y="433"/>
                  </a:lnTo>
                  <a:lnTo>
                    <a:pt x="452" y="434"/>
                  </a:lnTo>
                  <a:lnTo>
                    <a:pt x="407" y="433"/>
                  </a:lnTo>
                  <a:lnTo>
                    <a:pt x="364" y="430"/>
                  </a:lnTo>
                  <a:lnTo>
                    <a:pt x="320" y="424"/>
                  </a:lnTo>
                  <a:lnTo>
                    <a:pt x="278" y="417"/>
                  </a:lnTo>
                  <a:lnTo>
                    <a:pt x="258" y="413"/>
                  </a:lnTo>
                  <a:lnTo>
                    <a:pt x="236" y="409"/>
                  </a:lnTo>
                  <a:lnTo>
                    <a:pt x="217" y="403"/>
                  </a:lnTo>
                  <a:lnTo>
                    <a:pt x="198" y="397"/>
                  </a:lnTo>
                  <a:lnTo>
                    <a:pt x="179" y="390"/>
                  </a:lnTo>
                  <a:lnTo>
                    <a:pt x="161" y="383"/>
                  </a:lnTo>
                  <a:lnTo>
                    <a:pt x="143" y="376"/>
                  </a:lnTo>
                  <a:lnTo>
                    <a:pt x="126" y="368"/>
                  </a:lnTo>
                  <a:lnTo>
                    <a:pt x="110" y="360"/>
                  </a:lnTo>
                  <a:lnTo>
                    <a:pt x="95" y="351"/>
                  </a:lnTo>
                  <a:lnTo>
                    <a:pt x="81" y="343"/>
                  </a:lnTo>
                  <a:lnTo>
                    <a:pt x="68" y="333"/>
                  </a:lnTo>
                  <a:lnTo>
                    <a:pt x="58" y="325"/>
                  </a:lnTo>
                  <a:lnTo>
                    <a:pt x="47" y="315"/>
                  </a:lnTo>
                  <a:lnTo>
                    <a:pt x="37" y="305"/>
                  </a:lnTo>
                  <a:lnTo>
                    <a:pt x="29" y="295"/>
                  </a:lnTo>
                  <a:lnTo>
                    <a:pt x="22" y="285"/>
                  </a:lnTo>
                  <a:lnTo>
                    <a:pt x="15" y="275"/>
                  </a:lnTo>
                  <a:lnTo>
                    <a:pt x="11" y="265"/>
                  </a:lnTo>
                  <a:lnTo>
                    <a:pt x="7" y="254"/>
                  </a:lnTo>
                  <a:lnTo>
                    <a:pt x="3" y="244"/>
                  </a:lnTo>
                  <a:lnTo>
                    <a:pt x="1" y="234"/>
                  </a:lnTo>
                  <a:lnTo>
                    <a:pt x="0" y="224"/>
                  </a:lnTo>
                  <a:lnTo>
                    <a:pt x="1" y="213"/>
                  </a:lnTo>
                  <a:lnTo>
                    <a:pt x="2" y="202"/>
                  </a:lnTo>
                  <a:lnTo>
                    <a:pt x="5" y="192"/>
                  </a:lnTo>
                  <a:lnTo>
                    <a:pt x="8" y="182"/>
                  </a:lnTo>
                  <a:lnTo>
                    <a:pt x="12" y="172"/>
                  </a:lnTo>
                  <a:lnTo>
                    <a:pt x="17" y="162"/>
                  </a:lnTo>
                  <a:lnTo>
                    <a:pt x="24" y="151"/>
                  </a:lnTo>
                  <a:lnTo>
                    <a:pt x="31" y="142"/>
                  </a:lnTo>
                  <a:lnTo>
                    <a:pt x="40" y="131"/>
                  </a:lnTo>
                  <a:lnTo>
                    <a:pt x="49" y="122"/>
                  </a:lnTo>
                  <a:lnTo>
                    <a:pt x="60" y="113"/>
                  </a:lnTo>
                  <a:lnTo>
                    <a:pt x="72" y="104"/>
                  </a:lnTo>
                  <a:lnTo>
                    <a:pt x="84" y="94"/>
                  </a:lnTo>
                  <a:lnTo>
                    <a:pt x="97" y="86"/>
                  </a:lnTo>
                  <a:lnTo>
                    <a:pt x="112" y="77"/>
                  </a:lnTo>
                  <a:lnTo>
                    <a:pt x="128" y="69"/>
                  </a:lnTo>
                  <a:lnTo>
                    <a:pt x="145" y="61"/>
                  </a:lnTo>
                  <a:close/>
                  <a:moveTo>
                    <a:pt x="276" y="124"/>
                  </a:moveTo>
                  <a:lnTo>
                    <a:pt x="256" y="133"/>
                  </a:lnTo>
                  <a:lnTo>
                    <a:pt x="241" y="143"/>
                  </a:lnTo>
                  <a:lnTo>
                    <a:pt x="227" y="154"/>
                  </a:lnTo>
                  <a:lnTo>
                    <a:pt x="216" y="165"/>
                  </a:lnTo>
                  <a:lnTo>
                    <a:pt x="207" y="176"/>
                  </a:lnTo>
                  <a:lnTo>
                    <a:pt x="200" y="188"/>
                  </a:lnTo>
                  <a:lnTo>
                    <a:pt x="198" y="194"/>
                  </a:lnTo>
                  <a:lnTo>
                    <a:pt x="196" y="199"/>
                  </a:lnTo>
                  <a:lnTo>
                    <a:pt x="195" y="206"/>
                  </a:lnTo>
                  <a:lnTo>
                    <a:pt x="194" y="212"/>
                  </a:lnTo>
                  <a:lnTo>
                    <a:pt x="194" y="217"/>
                  </a:lnTo>
                  <a:lnTo>
                    <a:pt x="195" y="224"/>
                  </a:lnTo>
                  <a:lnTo>
                    <a:pt x="196" y="229"/>
                  </a:lnTo>
                  <a:lnTo>
                    <a:pt x="198" y="235"/>
                  </a:lnTo>
                  <a:lnTo>
                    <a:pt x="203" y="247"/>
                  </a:lnTo>
                  <a:lnTo>
                    <a:pt x="211" y="259"/>
                  </a:lnTo>
                  <a:lnTo>
                    <a:pt x="221" y="269"/>
                  </a:lnTo>
                  <a:lnTo>
                    <a:pt x="234" y="280"/>
                  </a:lnTo>
                  <a:lnTo>
                    <a:pt x="249" y="291"/>
                  </a:lnTo>
                  <a:lnTo>
                    <a:pt x="267" y="300"/>
                  </a:lnTo>
                  <a:lnTo>
                    <a:pt x="287" y="309"/>
                  </a:lnTo>
                  <a:lnTo>
                    <a:pt x="309" y="316"/>
                  </a:lnTo>
                  <a:lnTo>
                    <a:pt x="331" y="322"/>
                  </a:lnTo>
                  <a:lnTo>
                    <a:pt x="354" y="328"/>
                  </a:lnTo>
                  <a:lnTo>
                    <a:pt x="378" y="332"/>
                  </a:lnTo>
                  <a:lnTo>
                    <a:pt x="403" y="335"/>
                  </a:lnTo>
                  <a:lnTo>
                    <a:pt x="428" y="337"/>
                  </a:lnTo>
                  <a:lnTo>
                    <a:pt x="453" y="337"/>
                  </a:lnTo>
                  <a:lnTo>
                    <a:pt x="479" y="337"/>
                  </a:lnTo>
                  <a:lnTo>
                    <a:pt x="504" y="335"/>
                  </a:lnTo>
                  <a:lnTo>
                    <a:pt x="530" y="332"/>
                  </a:lnTo>
                  <a:lnTo>
                    <a:pt x="554" y="328"/>
                  </a:lnTo>
                  <a:lnTo>
                    <a:pt x="578" y="322"/>
                  </a:lnTo>
                  <a:lnTo>
                    <a:pt x="600" y="316"/>
                  </a:lnTo>
                  <a:lnTo>
                    <a:pt x="622" y="309"/>
                  </a:lnTo>
                  <a:lnTo>
                    <a:pt x="642" y="300"/>
                  </a:lnTo>
                  <a:lnTo>
                    <a:pt x="660" y="291"/>
                  </a:lnTo>
                  <a:lnTo>
                    <a:pt x="676" y="280"/>
                  </a:lnTo>
                  <a:lnTo>
                    <a:pt x="690" y="269"/>
                  </a:lnTo>
                  <a:lnTo>
                    <a:pt x="701" y="259"/>
                  </a:lnTo>
                  <a:lnTo>
                    <a:pt x="709" y="247"/>
                  </a:lnTo>
                  <a:lnTo>
                    <a:pt x="716" y="235"/>
                  </a:lnTo>
                  <a:lnTo>
                    <a:pt x="718" y="229"/>
                  </a:lnTo>
                  <a:lnTo>
                    <a:pt x="719" y="224"/>
                  </a:lnTo>
                  <a:lnTo>
                    <a:pt x="720" y="217"/>
                  </a:lnTo>
                  <a:lnTo>
                    <a:pt x="720" y="212"/>
                  </a:lnTo>
                  <a:lnTo>
                    <a:pt x="719" y="199"/>
                  </a:lnTo>
                  <a:lnTo>
                    <a:pt x="716" y="188"/>
                  </a:lnTo>
                  <a:lnTo>
                    <a:pt x="710" y="176"/>
                  </a:lnTo>
                  <a:lnTo>
                    <a:pt x="702" y="165"/>
                  </a:lnTo>
                  <a:lnTo>
                    <a:pt x="691" y="154"/>
                  </a:lnTo>
                  <a:lnTo>
                    <a:pt x="677" y="143"/>
                  </a:lnTo>
                  <a:lnTo>
                    <a:pt x="663" y="133"/>
                  </a:lnTo>
                  <a:lnTo>
                    <a:pt x="645" y="124"/>
                  </a:lnTo>
                  <a:lnTo>
                    <a:pt x="625" y="115"/>
                  </a:lnTo>
                  <a:lnTo>
                    <a:pt x="604" y="108"/>
                  </a:lnTo>
                  <a:lnTo>
                    <a:pt x="582" y="103"/>
                  </a:lnTo>
                  <a:lnTo>
                    <a:pt x="559" y="97"/>
                  </a:lnTo>
                  <a:lnTo>
                    <a:pt x="535" y="93"/>
                  </a:lnTo>
                  <a:lnTo>
                    <a:pt x="511" y="90"/>
                  </a:lnTo>
                  <a:lnTo>
                    <a:pt x="486" y="89"/>
                  </a:lnTo>
                  <a:lnTo>
                    <a:pt x="461" y="88"/>
                  </a:lnTo>
                  <a:lnTo>
                    <a:pt x="436" y="89"/>
                  </a:lnTo>
                  <a:lnTo>
                    <a:pt x="412" y="90"/>
                  </a:lnTo>
                  <a:lnTo>
                    <a:pt x="386" y="93"/>
                  </a:lnTo>
                  <a:lnTo>
                    <a:pt x="363" y="97"/>
                  </a:lnTo>
                  <a:lnTo>
                    <a:pt x="339" y="103"/>
                  </a:lnTo>
                  <a:lnTo>
                    <a:pt x="317" y="108"/>
                  </a:lnTo>
                  <a:lnTo>
                    <a:pt x="296" y="115"/>
                  </a:lnTo>
                  <a:lnTo>
                    <a:pt x="276" y="124"/>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29" name="Freeform 43"/>
            <p:cNvSpPr>
              <a:spLocks/>
            </p:cNvSpPr>
            <p:nvPr/>
          </p:nvSpPr>
          <p:spPr bwMode="auto">
            <a:xfrm>
              <a:off x="3569" y="3757"/>
              <a:ext cx="48" cy="22"/>
            </a:xfrm>
            <a:custGeom>
              <a:avLst/>
              <a:gdLst>
                <a:gd name="T0" fmla="*/ 133 w 721"/>
                <a:gd name="T1" fmla="*/ 0 h 330"/>
                <a:gd name="T2" fmla="*/ 721 w 721"/>
                <a:gd name="T3" fmla="*/ 267 h 330"/>
                <a:gd name="T4" fmla="*/ 588 w 721"/>
                <a:gd name="T5" fmla="*/ 330 h 330"/>
                <a:gd name="T6" fmla="*/ 0 w 721"/>
                <a:gd name="T7" fmla="*/ 61 h 330"/>
                <a:gd name="T8" fmla="*/ 133 w 721"/>
                <a:gd name="T9" fmla="*/ 0 h 330"/>
                <a:gd name="T10" fmla="*/ 0 60000 65536"/>
                <a:gd name="T11" fmla="*/ 0 60000 65536"/>
                <a:gd name="T12" fmla="*/ 0 60000 65536"/>
                <a:gd name="T13" fmla="*/ 0 60000 65536"/>
                <a:gd name="T14" fmla="*/ 0 60000 65536"/>
                <a:gd name="T15" fmla="*/ 0 w 721"/>
                <a:gd name="T16" fmla="*/ 0 h 330"/>
                <a:gd name="T17" fmla="*/ 721 w 721"/>
                <a:gd name="T18" fmla="*/ 330 h 330"/>
              </a:gdLst>
              <a:ahLst/>
              <a:cxnLst>
                <a:cxn ang="T10">
                  <a:pos x="T0" y="T1"/>
                </a:cxn>
                <a:cxn ang="T11">
                  <a:pos x="T2" y="T3"/>
                </a:cxn>
                <a:cxn ang="T12">
                  <a:pos x="T4" y="T5"/>
                </a:cxn>
                <a:cxn ang="T13">
                  <a:pos x="T6" y="T7"/>
                </a:cxn>
                <a:cxn ang="T14">
                  <a:pos x="T8" y="T9"/>
                </a:cxn>
              </a:cxnLst>
              <a:rect l="T15" t="T16" r="T17" b="T18"/>
              <a:pathLst>
                <a:path w="721" h="330">
                  <a:moveTo>
                    <a:pt x="133" y="0"/>
                  </a:moveTo>
                  <a:lnTo>
                    <a:pt x="721" y="267"/>
                  </a:lnTo>
                  <a:lnTo>
                    <a:pt x="588" y="330"/>
                  </a:lnTo>
                  <a:lnTo>
                    <a:pt x="0" y="61"/>
                  </a:lnTo>
                  <a:lnTo>
                    <a:pt x="133"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30" name="Freeform 44"/>
            <p:cNvSpPr>
              <a:spLocks noEditPoints="1"/>
            </p:cNvSpPr>
            <p:nvPr/>
          </p:nvSpPr>
          <p:spPr bwMode="auto">
            <a:xfrm>
              <a:off x="3600" y="3738"/>
              <a:ext cx="58" cy="26"/>
            </a:xfrm>
            <a:custGeom>
              <a:avLst/>
              <a:gdLst>
                <a:gd name="T0" fmla="*/ 188 w 873"/>
                <a:gd name="T1" fmla="*/ 31 h 393"/>
                <a:gd name="T2" fmla="*/ 300 w 873"/>
                <a:gd name="T3" fmla="*/ 8 h 393"/>
                <a:gd name="T4" fmla="*/ 421 w 873"/>
                <a:gd name="T5" fmla="*/ 0 h 393"/>
                <a:gd name="T6" fmla="*/ 545 w 873"/>
                <a:gd name="T7" fmla="*/ 8 h 393"/>
                <a:gd name="T8" fmla="*/ 661 w 873"/>
                <a:gd name="T9" fmla="*/ 31 h 393"/>
                <a:gd name="T10" fmla="*/ 746 w 873"/>
                <a:gd name="T11" fmla="*/ 63 h 393"/>
                <a:gd name="T12" fmla="*/ 789 w 873"/>
                <a:gd name="T13" fmla="*/ 86 h 393"/>
                <a:gd name="T14" fmla="*/ 823 w 873"/>
                <a:gd name="T15" fmla="*/ 111 h 393"/>
                <a:gd name="T16" fmla="*/ 849 w 873"/>
                <a:gd name="T17" fmla="*/ 137 h 393"/>
                <a:gd name="T18" fmla="*/ 865 w 873"/>
                <a:gd name="T19" fmla="*/ 165 h 393"/>
                <a:gd name="T20" fmla="*/ 873 w 873"/>
                <a:gd name="T21" fmla="*/ 194 h 393"/>
                <a:gd name="T22" fmla="*/ 871 w 873"/>
                <a:gd name="T23" fmla="*/ 221 h 393"/>
                <a:gd name="T24" fmla="*/ 862 w 873"/>
                <a:gd name="T25" fmla="*/ 250 h 393"/>
                <a:gd name="T26" fmla="*/ 841 w 873"/>
                <a:gd name="T27" fmla="*/ 277 h 393"/>
                <a:gd name="T28" fmla="*/ 813 w 873"/>
                <a:gd name="T29" fmla="*/ 302 h 393"/>
                <a:gd name="T30" fmla="*/ 775 w 873"/>
                <a:gd name="T31" fmla="*/ 327 h 393"/>
                <a:gd name="T32" fmla="*/ 728 w 873"/>
                <a:gd name="T33" fmla="*/ 348 h 393"/>
                <a:gd name="T34" fmla="*/ 656 w 873"/>
                <a:gd name="T35" fmla="*/ 370 h 393"/>
                <a:gd name="T36" fmla="*/ 536 w 873"/>
                <a:gd name="T37" fmla="*/ 389 h 393"/>
                <a:gd name="T38" fmla="*/ 410 w 873"/>
                <a:gd name="T39" fmla="*/ 392 h 393"/>
                <a:gd name="T40" fmla="*/ 284 w 873"/>
                <a:gd name="T41" fmla="*/ 379 h 393"/>
                <a:gd name="T42" fmla="*/ 188 w 873"/>
                <a:gd name="T43" fmla="*/ 354 h 393"/>
                <a:gd name="T44" fmla="*/ 135 w 873"/>
                <a:gd name="T45" fmla="*/ 334 h 393"/>
                <a:gd name="T46" fmla="*/ 91 w 873"/>
                <a:gd name="T47" fmla="*/ 311 h 393"/>
                <a:gd name="T48" fmla="*/ 55 w 873"/>
                <a:gd name="T49" fmla="*/ 285 h 393"/>
                <a:gd name="T50" fmla="*/ 28 w 873"/>
                <a:gd name="T51" fmla="*/ 259 h 393"/>
                <a:gd name="T52" fmla="*/ 10 w 873"/>
                <a:gd name="T53" fmla="*/ 231 h 393"/>
                <a:gd name="T54" fmla="*/ 2 w 873"/>
                <a:gd name="T55" fmla="*/ 203 h 393"/>
                <a:gd name="T56" fmla="*/ 2 w 873"/>
                <a:gd name="T57" fmla="*/ 175 h 393"/>
                <a:gd name="T58" fmla="*/ 11 w 873"/>
                <a:gd name="T59" fmla="*/ 147 h 393"/>
                <a:gd name="T60" fmla="*/ 29 w 873"/>
                <a:gd name="T61" fmla="*/ 119 h 393"/>
                <a:gd name="T62" fmla="*/ 57 w 873"/>
                <a:gd name="T63" fmla="*/ 94 h 393"/>
                <a:gd name="T64" fmla="*/ 93 w 873"/>
                <a:gd name="T65" fmla="*/ 71 h 393"/>
                <a:gd name="T66" fmla="*/ 253 w 873"/>
                <a:gd name="T67" fmla="*/ 113 h 393"/>
                <a:gd name="T68" fmla="*/ 210 w 873"/>
                <a:gd name="T69" fmla="*/ 140 h 393"/>
                <a:gd name="T70" fmla="*/ 188 w 873"/>
                <a:gd name="T71" fmla="*/ 170 h 393"/>
                <a:gd name="T72" fmla="*/ 186 w 873"/>
                <a:gd name="T73" fmla="*/ 203 h 393"/>
                <a:gd name="T74" fmla="*/ 206 w 873"/>
                <a:gd name="T75" fmla="*/ 234 h 393"/>
                <a:gd name="T76" fmla="*/ 245 w 873"/>
                <a:gd name="T77" fmla="*/ 264 h 393"/>
                <a:gd name="T78" fmla="*/ 303 w 873"/>
                <a:gd name="T79" fmla="*/ 287 h 393"/>
                <a:gd name="T80" fmla="*/ 371 w 873"/>
                <a:gd name="T81" fmla="*/ 301 h 393"/>
                <a:gd name="T82" fmla="*/ 444 w 873"/>
                <a:gd name="T83" fmla="*/ 306 h 393"/>
                <a:gd name="T84" fmla="*/ 515 w 873"/>
                <a:gd name="T85" fmla="*/ 301 h 393"/>
                <a:gd name="T86" fmla="*/ 581 w 873"/>
                <a:gd name="T87" fmla="*/ 287 h 393"/>
                <a:gd name="T88" fmla="*/ 636 w 873"/>
                <a:gd name="T89" fmla="*/ 264 h 393"/>
                <a:gd name="T90" fmla="*/ 671 w 873"/>
                <a:gd name="T91" fmla="*/ 234 h 393"/>
                <a:gd name="T92" fmla="*/ 685 w 873"/>
                <a:gd name="T93" fmla="*/ 203 h 393"/>
                <a:gd name="T94" fmla="*/ 679 w 873"/>
                <a:gd name="T95" fmla="*/ 170 h 393"/>
                <a:gd name="T96" fmla="*/ 651 w 873"/>
                <a:gd name="T97" fmla="*/ 140 h 393"/>
                <a:gd name="T98" fmla="*/ 604 w 873"/>
                <a:gd name="T99" fmla="*/ 113 h 393"/>
                <a:gd name="T100" fmla="*/ 543 w 873"/>
                <a:gd name="T101" fmla="*/ 93 h 393"/>
                <a:gd name="T102" fmla="*/ 474 w 873"/>
                <a:gd name="T103" fmla="*/ 82 h 393"/>
                <a:gd name="T104" fmla="*/ 402 w 873"/>
                <a:gd name="T105" fmla="*/ 81 h 393"/>
                <a:gd name="T106" fmla="*/ 333 w 873"/>
                <a:gd name="T107" fmla="*/ 89 h 393"/>
                <a:gd name="T108" fmla="*/ 272 w 873"/>
                <a:gd name="T109" fmla="*/ 106 h 3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3"/>
                <a:gd name="T166" fmla="*/ 0 h 393"/>
                <a:gd name="T167" fmla="*/ 873 w 873"/>
                <a:gd name="T168" fmla="*/ 393 h 3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3" h="393">
                  <a:moveTo>
                    <a:pt x="122" y="56"/>
                  </a:moveTo>
                  <a:lnTo>
                    <a:pt x="154" y="43"/>
                  </a:lnTo>
                  <a:lnTo>
                    <a:pt x="188" y="31"/>
                  </a:lnTo>
                  <a:lnTo>
                    <a:pt x="224" y="22"/>
                  </a:lnTo>
                  <a:lnTo>
                    <a:pt x="261" y="14"/>
                  </a:lnTo>
                  <a:lnTo>
                    <a:pt x="300" y="8"/>
                  </a:lnTo>
                  <a:lnTo>
                    <a:pt x="340" y="4"/>
                  </a:lnTo>
                  <a:lnTo>
                    <a:pt x="381" y="2"/>
                  </a:lnTo>
                  <a:lnTo>
                    <a:pt x="421" y="0"/>
                  </a:lnTo>
                  <a:lnTo>
                    <a:pt x="463" y="2"/>
                  </a:lnTo>
                  <a:lnTo>
                    <a:pt x="503" y="4"/>
                  </a:lnTo>
                  <a:lnTo>
                    <a:pt x="545" y="8"/>
                  </a:lnTo>
                  <a:lnTo>
                    <a:pt x="584" y="14"/>
                  </a:lnTo>
                  <a:lnTo>
                    <a:pt x="623" y="22"/>
                  </a:lnTo>
                  <a:lnTo>
                    <a:pt x="661" y="31"/>
                  </a:lnTo>
                  <a:lnTo>
                    <a:pt x="696" y="43"/>
                  </a:lnTo>
                  <a:lnTo>
                    <a:pt x="730" y="56"/>
                  </a:lnTo>
                  <a:lnTo>
                    <a:pt x="746" y="63"/>
                  </a:lnTo>
                  <a:lnTo>
                    <a:pt x="762" y="71"/>
                  </a:lnTo>
                  <a:lnTo>
                    <a:pt x="775" y="78"/>
                  </a:lnTo>
                  <a:lnTo>
                    <a:pt x="789" y="86"/>
                  </a:lnTo>
                  <a:lnTo>
                    <a:pt x="801" y="94"/>
                  </a:lnTo>
                  <a:lnTo>
                    <a:pt x="813" y="102"/>
                  </a:lnTo>
                  <a:lnTo>
                    <a:pt x="823" y="111"/>
                  </a:lnTo>
                  <a:lnTo>
                    <a:pt x="833" y="119"/>
                  </a:lnTo>
                  <a:lnTo>
                    <a:pt x="841" y="129"/>
                  </a:lnTo>
                  <a:lnTo>
                    <a:pt x="849" y="137"/>
                  </a:lnTo>
                  <a:lnTo>
                    <a:pt x="855" y="147"/>
                  </a:lnTo>
                  <a:lnTo>
                    <a:pt x="861" y="156"/>
                  </a:lnTo>
                  <a:lnTo>
                    <a:pt x="865" y="165"/>
                  </a:lnTo>
                  <a:lnTo>
                    <a:pt x="869" y="175"/>
                  </a:lnTo>
                  <a:lnTo>
                    <a:pt x="871" y="184"/>
                  </a:lnTo>
                  <a:lnTo>
                    <a:pt x="873" y="194"/>
                  </a:lnTo>
                  <a:lnTo>
                    <a:pt x="873" y="203"/>
                  </a:lnTo>
                  <a:lnTo>
                    <a:pt x="873" y="212"/>
                  </a:lnTo>
                  <a:lnTo>
                    <a:pt x="871" y="221"/>
                  </a:lnTo>
                  <a:lnTo>
                    <a:pt x="869" y="231"/>
                  </a:lnTo>
                  <a:lnTo>
                    <a:pt x="866" y="241"/>
                  </a:lnTo>
                  <a:lnTo>
                    <a:pt x="862" y="250"/>
                  </a:lnTo>
                  <a:lnTo>
                    <a:pt x="855" y="259"/>
                  </a:lnTo>
                  <a:lnTo>
                    <a:pt x="849" y="268"/>
                  </a:lnTo>
                  <a:lnTo>
                    <a:pt x="841" y="277"/>
                  </a:lnTo>
                  <a:lnTo>
                    <a:pt x="833" y="285"/>
                  </a:lnTo>
                  <a:lnTo>
                    <a:pt x="823" y="294"/>
                  </a:lnTo>
                  <a:lnTo>
                    <a:pt x="813" y="302"/>
                  </a:lnTo>
                  <a:lnTo>
                    <a:pt x="801" y="311"/>
                  </a:lnTo>
                  <a:lnTo>
                    <a:pt x="788" y="318"/>
                  </a:lnTo>
                  <a:lnTo>
                    <a:pt x="775" y="327"/>
                  </a:lnTo>
                  <a:lnTo>
                    <a:pt x="761" y="334"/>
                  </a:lnTo>
                  <a:lnTo>
                    <a:pt x="745" y="340"/>
                  </a:lnTo>
                  <a:lnTo>
                    <a:pt x="728" y="348"/>
                  </a:lnTo>
                  <a:lnTo>
                    <a:pt x="711" y="354"/>
                  </a:lnTo>
                  <a:lnTo>
                    <a:pt x="694" y="359"/>
                  </a:lnTo>
                  <a:lnTo>
                    <a:pt x="656" y="370"/>
                  </a:lnTo>
                  <a:lnTo>
                    <a:pt x="618" y="379"/>
                  </a:lnTo>
                  <a:lnTo>
                    <a:pt x="578" y="385"/>
                  </a:lnTo>
                  <a:lnTo>
                    <a:pt x="536" y="389"/>
                  </a:lnTo>
                  <a:lnTo>
                    <a:pt x="495" y="392"/>
                  </a:lnTo>
                  <a:lnTo>
                    <a:pt x="452" y="393"/>
                  </a:lnTo>
                  <a:lnTo>
                    <a:pt x="410" y="392"/>
                  </a:lnTo>
                  <a:lnTo>
                    <a:pt x="367" y="389"/>
                  </a:lnTo>
                  <a:lnTo>
                    <a:pt x="326" y="385"/>
                  </a:lnTo>
                  <a:lnTo>
                    <a:pt x="284" y="379"/>
                  </a:lnTo>
                  <a:lnTo>
                    <a:pt x="245" y="370"/>
                  </a:lnTo>
                  <a:lnTo>
                    <a:pt x="207" y="359"/>
                  </a:lnTo>
                  <a:lnTo>
                    <a:pt x="188" y="354"/>
                  </a:lnTo>
                  <a:lnTo>
                    <a:pt x="169" y="348"/>
                  </a:lnTo>
                  <a:lnTo>
                    <a:pt x="152" y="340"/>
                  </a:lnTo>
                  <a:lnTo>
                    <a:pt x="135" y="334"/>
                  </a:lnTo>
                  <a:lnTo>
                    <a:pt x="120" y="327"/>
                  </a:lnTo>
                  <a:lnTo>
                    <a:pt x="105" y="318"/>
                  </a:lnTo>
                  <a:lnTo>
                    <a:pt x="91" y="311"/>
                  </a:lnTo>
                  <a:lnTo>
                    <a:pt x="77" y="302"/>
                  </a:lnTo>
                  <a:lnTo>
                    <a:pt x="65" y="294"/>
                  </a:lnTo>
                  <a:lnTo>
                    <a:pt x="55" y="285"/>
                  </a:lnTo>
                  <a:lnTo>
                    <a:pt x="45" y="277"/>
                  </a:lnTo>
                  <a:lnTo>
                    <a:pt x="36" y="268"/>
                  </a:lnTo>
                  <a:lnTo>
                    <a:pt x="28" y="259"/>
                  </a:lnTo>
                  <a:lnTo>
                    <a:pt x="21" y="250"/>
                  </a:lnTo>
                  <a:lnTo>
                    <a:pt x="15" y="241"/>
                  </a:lnTo>
                  <a:lnTo>
                    <a:pt x="10" y="231"/>
                  </a:lnTo>
                  <a:lnTo>
                    <a:pt x="7" y="221"/>
                  </a:lnTo>
                  <a:lnTo>
                    <a:pt x="4" y="212"/>
                  </a:lnTo>
                  <a:lnTo>
                    <a:pt x="2" y="203"/>
                  </a:lnTo>
                  <a:lnTo>
                    <a:pt x="0" y="194"/>
                  </a:lnTo>
                  <a:lnTo>
                    <a:pt x="0" y="184"/>
                  </a:lnTo>
                  <a:lnTo>
                    <a:pt x="2" y="175"/>
                  </a:lnTo>
                  <a:lnTo>
                    <a:pt x="4" y="165"/>
                  </a:lnTo>
                  <a:lnTo>
                    <a:pt x="7" y="156"/>
                  </a:lnTo>
                  <a:lnTo>
                    <a:pt x="11" y="147"/>
                  </a:lnTo>
                  <a:lnTo>
                    <a:pt x="16" y="137"/>
                  </a:lnTo>
                  <a:lnTo>
                    <a:pt x="23" y="129"/>
                  </a:lnTo>
                  <a:lnTo>
                    <a:pt x="29" y="119"/>
                  </a:lnTo>
                  <a:lnTo>
                    <a:pt x="38" y="111"/>
                  </a:lnTo>
                  <a:lnTo>
                    <a:pt x="46" y="102"/>
                  </a:lnTo>
                  <a:lnTo>
                    <a:pt x="57" y="94"/>
                  </a:lnTo>
                  <a:lnTo>
                    <a:pt x="67" y="86"/>
                  </a:lnTo>
                  <a:lnTo>
                    <a:pt x="80" y="78"/>
                  </a:lnTo>
                  <a:lnTo>
                    <a:pt x="93" y="71"/>
                  </a:lnTo>
                  <a:lnTo>
                    <a:pt x="107" y="63"/>
                  </a:lnTo>
                  <a:lnTo>
                    <a:pt x="122" y="56"/>
                  </a:lnTo>
                  <a:close/>
                  <a:moveTo>
                    <a:pt x="253" y="113"/>
                  </a:moveTo>
                  <a:lnTo>
                    <a:pt x="236" y="122"/>
                  </a:lnTo>
                  <a:lnTo>
                    <a:pt x="222" y="130"/>
                  </a:lnTo>
                  <a:lnTo>
                    <a:pt x="210" y="140"/>
                  </a:lnTo>
                  <a:lnTo>
                    <a:pt x="200" y="150"/>
                  </a:lnTo>
                  <a:lnTo>
                    <a:pt x="193" y="160"/>
                  </a:lnTo>
                  <a:lnTo>
                    <a:pt x="188" y="170"/>
                  </a:lnTo>
                  <a:lnTo>
                    <a:pt x="185" y="181"/>
                  </a:lnTo>
                  <a:lnTo>
                    <a:pt x="184" y="192"/>
                  </a:lnTo>
                  <a:lnTo>
                    <a:pt x="186" y="203"/>
                  </a:lnTo>
                  <a:lnTo>
                    <a:pt x="191" y="214"/>
                  </a:lnTo>
                  <a:lnTo>
                    <a:pt x="196" y="225"/>
                  </a:lnTo>
                  <a:lnTo>
                    <a:pt x="206" y="234"/>
                  </a:lnTo>
                  <a:lnTo>
                    <a:pt x="216" y="245"/>
                  </a:lnTo>
                  <a:lnTo>
                    <a:pt x="229" y="254"/>
                  </a:lnTo>
                  <a:lnTo>
                    <a:pt x="245" y="264"/>
                  </a:lnTo>
                  <a:lnTo>
                    <a:pt x="263" y="272"/>
                  </a:lnTo>
                  <a:lnTo>
                    <a:pt x="282" y="280"/>
                  </a:lnTo>
                  <a:lnTo>
                    <a:pt x="303" y="287"/>
                  </a:lnTo>
                  <a:lnTo>
                    <a:pt x="325" y="293"/>
                  </a:lnTo>
                  <a:lnTo>
                    <a:pt x="348" y="298"/>
                  </a:lnTo>
                  <a:lnTo>
                    <a:pt x="371" y="301"/>
                  </a:lnTo>
                  <a:lnTo>
                    <a:pt x="395" y="304"/>
                  </a:lnTo>
                  <a:lnTo>
                    <a:pt x="419" y="305"/>
                  </a:lnTo>
                  <a:lnTo>
                    <a:pt x="444" y="306"/>
                  </a:lnTo>
                  <a:lnTo>
                    <a:pt x="468" y="305"/>
                  </a:lnTo>
                  <a:lnTo>
                    <a:pt x="492" y="304"/>
                  </a:lnTo>
                  <a:lnTo>
                    <a:pt x="515" y="301"/>
                  </a:lnTo>
                  <a:lnTo>
                    <a:pt x="538" y="298"/>
                  </a:lnTo>
                  <a:lnTo>
                    <a:pt x="560" y="293"/>
                  </a:lnTo>
                  <a:lnTo>
                    <a:pt x="581" y="287"/>
                  </a:lnTo>
                  <a:lnTo>
                    <a:pt x="601" y="280"/>
                  </a:lnTo>
                  <a:lnTo>
                    <a:pt x="619" y="272"/>
                  </a:lnTo>
                  <a:lnTo>
                    <a:pt x="636" y="264"/>
                  </a:lnTo>
                  <a:lnTo>
                    <a:pt x="650" y="254"/>
                  </a:lnTo>
                  <a:lnTo>
                    <a:pt x="662" y="245"/>
                  </a:lnTo>
                  <a:lnTo>
                    <a:pt x="671" y="234"/>
                  </a:lnTo>
                  <a:lnTo>
                    <a:pt x="678" y="225"/>
                  </a:lnTo>
                  <a:lnTo>
                    <a:pt x="683" y="214"/>
                  </a:lnTo>
                  <a:lnTo>
                    <a:pt x="685" y="203"/>
                  </a:lnTo>
                  <a:lnTo>
                    <a:pt x="685" y="192"/>
                  </a:lnTo>
                  <a:lnTo>
                    <a:pt x="683" y="181"/>
                  </a:lnTo>
                  <a:lnTo>
                    <a:pt x="679" y="170"/>
                  </a:lnTo>
                  <a:lnTo>
                    <a:pt x="671" y="160"/>
                  </a:lnTo>
                  <a:lnTo>
                    <a:pt x="663" y="150"/>
                  </a:lnTo>
                  <a:lnTo>
                    <a:pt x="651" y="140"/>
                  </a:lnTo>
                  <a:lnTo>
                    <a:pt x="638" y="130"/>
                  </a:lnTo>
                  <a:lnTo>
                    <a:pt x="622" y="122"/>
                  </a:lnTo>
                  <a:lnTo>
                    <a:pt x="604" y="113"/>
                  </a:lnTo>
                  <a:lnTo>
                    <a:pt x="585" y="106"/>
                  </a:lnTo>
                  <a:lnTo>
                    <a:pt x="564" y="98"/>
                  </a:lnTo>
                  <a:lnTo>
                    <a:pt x="543" y="93"/>
                  </a:lnTo>
                  <a:lnTo>
                    <a:pt x="520" y="89"/>
                  </a:lnTo>
                  <a:lnTo>
                    <a:pt x="497" y="85"/>
                  </a:lnTo>
                  <a:lnTo>
                    <a:pt x="474" y="82"/>
                  </a:lnTo>
                  <a:lnTo>
                    <a:pt x="450" y="81"/>
                  </a:lnTo>
                  <a:lnTo>
                    <a:pt x="426" y="80"/>
                  </a:lnTo>
                  <a:lnTo>
                    <a:pt x="402" y="81"/>
                  </a:lnTo>
                  <a:lnTo>
                    <a:pt x="379" y="82"/>
                  </a:lnTo>
                  <a:lnTo>
                    <a:pt x="356" y="85"/>
                  </a:lnTo>
                  <a:lnTo>
                    <a:pt x="333" y="89"/>
                  </a:lnTo>
                  <a:lnTo>
                    <a:pt x="312" y="93"/>
                  </a:lnTo>
                  <a:lnTo>
                    <a:pt x="291" y="98"/>
                  </a:lnTo>
                  <a:lnTo>
                    <a:pt x="272" y="106"/>
                  </a:lnTo>
                  <a:lnTo>
                    <a:pt x="253" y="113"/>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31" name="Freeform 45"/>
            <p:cNvSpPr>
              <a:spLocks/>
            </p:cNvSpPr>
            <p:nvPr/>
          </p:nvSpPr>
          <p:spPr bwMode="auto">
            <a:xfrm>
              <a:off x="3640" y="3725"/>
              <a:ext cx="47" cy="20"/>
            </a:xfrm>
            <a:custGeom>
              <a:avLst/>
              <a:gdLst>
                <a:gd name="T0" fmla="*/ 121 w 707"/>
                <a:gd name="T1" fmla="*/ 0 h 300"/>
                <a:gd name="T2" fmla="*/ 707 w 707"/>
                <a:gd name="T3" fmla="*/ 242 h 300"/>
                <a:gd name="T4" fmla="*/ 587 w 707"/>
                <a:gd name="T5" fmla="*/ 300 h 300"/>
                <a:gd name="T6" fmla="*/ 0 w 707"/>
                <a:gd name="T7" fmla="*/ 55 h 300"/>
                <a:gd name="T8" fmla="*/ 121 w 707"/>
                <a:gd name="T9" fmla="*/ 0 h 300"/>
                <a:gd name="T10" fmla="*/ 0 60000 65536"/>
                <a:gd name="T11" fmla="*/ 0 60000 65536"/>
                <a:gd name="T12" fmla="*/ 0 60000 65536"/>
                <a:gd name="T13" fmla="*/ 0 60000 65536"/>
                <a:gd name="T14" fmla="*/ 0 60000 65536"/>
                <a:gd name="T15" fmla="*/ 0 w 707"/>
                <a:gd name="T16" fmla="*/ 0 h 300"/>
                <a:gd name="T17" fmla="*/ 707 w 707"/>
                <a:gd name="T18" fmla="*/ 300 h 300"/>
              </a:gdLst>
              <a:ahLst/>
              <a:cxnLst>
                <a:cxn ang="T10">
                  <a:pos x="T0" y="T1"/>
                </a:cxn>
                <a:cxn ang="T11">
                  <a:pos x="T2" y="T3"/>
                </a:cxn>
                <a:cxn ang="T12">
                  <a:pos x="T4" y="T5"/>
                </a:cxn>
                <a:cxn ang="T13">
                  <a:pos x="T6" y="T7"/>
                </a:cxn>
                <a:cxn ang="T14">
                  <a:pos x="T8" y="T9"/>
                </a:cxn>
              </a:cxnLst>
              <a:rect l="T15" t="T16" r="T17" b="T18"/>
              <a:pathLst>
                <a:path w="707" h="300">
                  <a:moveTo>
                    <a:pt x="121" y="0"/>
                  </a:moveTo>
                  <a:lnTo>
                    <a:pt x="707" y="242"/>
                  </a:lnTo>
                  <a:lnTo>
                    <a:pt x="587" y="300"/>
                  </a:lnTo>
                  <a:lnTo>
                    <a:pt x="0" y="55"/>
                  </a:lnTo>
                  <a:lnTo>
                    <a:pt x="121"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32" name="Freeform 46"/>
            <p:cNvSpPr>
              <a:spLocks/>
            </p:cNvSpPr>
            <p:nvPr/>
          </p:nvSpPr>
          <p:spPr bwMode="auto">
            <a:xfrm>
              <a:off x="2930" y="3559"/>
              <a:ext cx="596" cy="280"/>
            </a:xfrm>
            <a:custGeom>
              <a:avLst/>
              <a:gdLst>
                <a:gd name="T0" fmla="*/ 4536 w 8952"/>
                <a:gd name="T1" fmla="*/ 0 h 4206"/>
                <a:gd name="T2" fmla="*/ 8952 w 8952"/>
                <a:gd name="T3" fmla="*/ 1947 h 4206"/>
                <a:gd name="T4" fmla="*/ 4306 w 8952"/>
                <a:gd name="T5" fmla="*/ 4206 h 4206"/>
                <a:gd name="T6" fmla="*/ 0 w 8952"/>
                <a:gd name="T7" fmla="*/ 1803 h 4206"/>
                <a:gd name="T8" fmla="*/ 4536 w 8952"/>
                <a:gd name="T9" fmla="*/ 0 h 4206"/>
                <a:gd name="T10" fmla="*/ 0 60000 65536"/>
                <a:gd name="T11" fmla="*/ 0 60000 65536"/>
                <a:gd name="T12" fmla="*/ 0 60000 65536"/>
                <a:gd name="T13" fmla="*/ 0 60000 65536"/>
                <a:gd name="T14" fmla="*/ 0 60000 65536"/>
                <a:gd name="T15" fmla="*/ 0 w 8952"/>
                <a:gd name="T16" fmla="*/ 0 h 4206"/>
                <a:gd name="T17" fmla="*/ 8952 w 8952"/>
                <a:gd name="T18" fmla="*/ 4206 h 4206"/>
              </a:gdLst>
              <a:ahLst/>
              <a:cxnLst>
                <a:cxn ang="T10">
                  <a:pos x="T0" y="T1"/>
                </a:cxn>
                <a:cxn ang="T11">
                  <a:pos x="T2" y="T3"/>
                </a:cxn>
                <a:cxn ang="T12">
                  <a:pos x="T4" y="T5"/>
                </a:cxn>
                <a:cxn ang="T13">
                  <a:pos x="T6" y="T7"/>
                </a:cxn>
                <a:cxn ang="T14">
                  <a:pos x="T8" y="T9"/>
                </a:cxn>
              </a:cxnLst>
              <a:rect l="T15" t="T16" r="T17" b="T18"/>
              <a:pathLst>
                <a:path w="8952" h="4206">
                  <a:moveTo>
                    <a:pt x="4536" y="0"/>
                  </a:moveTo>
                  <a:lnTo>
                    <a:pt x="8952" y="1947"/>
                  </a:lnTo>
                  <a:lnTo>
                    <a:pt x="4306" y="4206"/>
                  </a:lnTo>
                  <a:lnTo>
                    <a:pt x="0" y="1803"/>
                  </a:lnTo>
                  <a:lnTo>
                    <a:pt x="4536"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33" name="Freeform 47"/>
            <p:cNvSpPr>
              <a:spLocks/>
            </p:cNvSpPr>
            <p:nvPr/>
          </p:nvSpPr>
          <p:spPr bwMode="auto">
            <a:xfrm>
              <a:off x="2956" y="3571"/>
              <a:ext cx="340" cy="220"/>
            </a:xfrm>
            <a:custGeom>
              <a:avLst/>
              <a:gdLst>
                <a:gd name="T0" fmla="*/ 4136 w 5097"/>
                <a:gd name="T1" fmla="*/ 0 h 3296"/>
                <a:gd name="T2" fmla="*/ 0 w 5097"/>
                <a:gd name="T3" fmla="*/ 1644 h 3296"/>
                <a:gd name="T4" fmla="*/ 2962 w 5097"/>
                <a:gd name="T5" fmla="*/ 3296 h 3296"/>
                <a:gd name="T6" fmla="*/ 2908 w 5097"/>
                <a:gd name="T7" fmla="*/ 2418 h 3296"/>
                <a:gd name="T8" fmla="*/ 3452 w 5097"/>
                <a:gd name="T9" fmla="*/ 2300 h 3296"/>
                <a:gd name="T10" fmla="*/ 3300 w 5097"/>
                <a:gd name="T11" fmla="*/ 1523 h 3296"/>
                <a:gd name="T12" fmla="*/ 4372 w 5097"/>
                <a:gd name="T13" fmla="*/ 1448 h 3296"/>
                <a:gd name="T14" fmla="*/ 4266 w 5097"/>
                <a:gd name="T15" fmla="*/ 575 h 3296"/>
                <a:gd name="T16" fmla="*/ 5074 w 5097"/>
                <a:gd name="T17" fmla="*/ 545 h 3296"/>
                <a:gd name="T18" fmla="*/ 5058 w 5097"/>
                <a:gd name="T19" fmla="*/ 429 h 3296"/>
                <a:gd name="T20" fmla="*/ 5097 w 5097"/>
                <a:gd name="T21" fmla="*/ 424 h 3296"/>
                <a:gd name="T22" fmla="*/ 4136 w 5097"/>
                <a:gd name="T23" fmla="*/ 0 h 3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97"/>
                <a:gd name="T37" fmla="*/ 0 h 3296"/>
                <a:gd name="T38" fmla="*/ 5097 w 5097"/>
                <a:gd name="T39" fmla="*/ 3296 h 3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97" h="3296">
                  <a:moveTo>
                    <a:pt x="4136" y="0"/>
                  </a:moveTo>
                  <a:lnTo>
                    <a:pt x="0" y="1644"/>
                  </a:lnTo>
                  <a:lnTo>
                    <a:pt x="2962" y="3296"/>
                  </a:lnTo>
                  <a:lnTo>
                    <a:pt x="2908" y="2418"/>
                  </a:lnTo>
                  <a:lnTo>
                    <a:pt x="3452" y="2300"/>
                  </a:lnTo>
                  <a:lnTo>
                    <a:pt x="3300" y="1523"/>
                  </a:lnTo>
                  <a:lnTo>
                    <a:pt x="4372" y="1448"/>
                  </a:lnTo>
                  <a:lnTo>
                    <a:pt x="4266" y="575"/>
                  </a:lnTo>
                  <a:lnTo>
                    <a:pt x="5074" y="545"/>
                  </a:lnTo>
                  <a:lnTo>
                    <a:pt x="5058" y="429"/>
                  </a:lnTo>
                  <a:lnTo>
                    <a:pt x="5097" y="424"/>
                  </a:lnTo>
                  <a:lnTo>
                    <a:pt x="4136" y="0"/>
                  </a:lnTo>
                  <a:close/>
                </a:path>
              </a:pathLst>
            </a:custGeom>
            <a:solidFill>
              <a:srgbClr val="CCCCCC"/>
            </a:solidFill>
            <a:ln w="9525">
              <a:noFill/>
              <a:round/>
              <a:headEnd/>
              <a:tailEnd/>
            </a:ln>
          </p:spPr>
          <p:txBody>
            <a:bodyPr/>
            <a:lstStyle/>
            <a:p>
              <a:endParaRPr lang="ja-JP" altLang="en-US" dirty="0">
                <a:latin typeface="Calibri" pitchFamily="34" charset="0"/>
              </a:endParaRPr>
            </a:p>
          </p:txBody>
        </p:sp>
        <p:sp>
          <p:nvSpPr>
            <p:cNvPr id="334" name="Freeform 48"/>
            <p:cNvSpPr>
              <a:spLocks/>
            </p:cNvSpPr>
            <p:nvPr/>
          </p:nvSpPr>
          <p:spPr bwMode="auto">
            <a:xfrm>
              <a:off x="3162" y="3604"/>
              <a:ext cx="337" cy="222"/>
            </a:xfrm>
            <a:custGeom>
              <a:avLst/>
              <a:gdLst>
                <a:gd name="T0" fmla="*/ 52 w 5064"/>
                <a:gd name="T1" fmla="*/ 2909 h 3342"/>
                <a:gd name="T2" fmla="*/ 828 w 5064"/>
                <a:gd name="T3" fmla="*/ 3342 h 3342"/>
                <a:gd name="T4" fmla="*/ 5064 w 5064"/>
                <a:gd name="T5" fmla="*/ 1284 h 3342"/>
                <a:gd name="T6" fmla="*/ 2152 w 5064"/>
                <a:gd name="T7" fmla="*/ 0 h 3342"/>
                <a:gd name="T8" fmla="*/ 2184 w 5064"/>
                <a:gd name="T9" fmla="*/ 223 h 3342"/>
                <a:gd name="T10" fmla="*/ 1372 w 5064"/>
                <a:gd name="T11" fmla="*/ 252 h 3342"/>
                <a:gd name="T12" fmla="*/ 1477 w 5064"/>
                <a:gd name="T13" fmla="*/ 1119 h 3342"/>
                <a:gd name="T14" fmla="*/ 418 w 5064"/>
                <a:gd name="T15" fmla="*/ 1194 h 3342"/>
                <a:gd name="T16" fmla="*/ 566 w 5064"/>
                <a:gd name="T17" fmla="*/ 1946 h 3342"/>
                <a:gd name="T18" fmla="*/ 0 w 5064"/>
                <a:gd name="T19" fmla="*/ 2068 h 3342"/>
                <a:gd name="T20" fmla="*/ 52 w 5064"/>
                <a:gd name="T21" fmla="*/ 2909 h 3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64"/>
                <a:gd name="T34" fmla="*/ 0 h 3342"/>
                <a:gd name="T35" fmla="*/ 5064 w 5064"/>
                <a:gd name="T36" fmla="*/ 3342 h 3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64" h="3342">
                  <a:moveTo>
                    <a:pt x="52" y="2909"/>
                  </a:moveTo>
                  <a:lnTo>
                    <a:pt x="828" y="3342"/>
                  </a:lnTo>
                  <a:lnTo>
                    <a:pt x="5064" y="1284"/>
                  </a:lnTo>
                  <a:lnTo>
                    <a:pt x="2152" y="0"/>
                  </a:lnTo>
                  <a:lnTo>
                    <a:pt x="2184" y="223"/>
                  </a:lnTo>
                  <a:lnTo>
                    <a:pt x="1372" y="252"/>
                  </a:lnTo>
                  <a:lnTo>
                    <a:pt x="1477" y="1119"/>
                  </a:lnTo>
                  <a:lnTo>
                    <a:pt x="418" y="1194"/>
                  </a:lnTo>
                  <a:lnTo>
                    <a:pt x="566" y="1946"/>
                  </a:lnTo>
                  <a:lnTo>
                    <a:pt x="0" y="2068"/>
                  </a:lnTo>
                  <a:lnTo>
                    <a:pt x="52" y="2909"/>
                  </a:lnTo>
                  <a:close/>
                </a:path>
              </a:pathLst>
            </a:custGeom>
            <a:solidFill>
              <a:srgbClr val="666666"/>
            </a:solidFill>
            <a:ln w="9525">
              <a:noFill/>
              <a:round/>
              <a:headEnd/>
              <a:tailEnd/>
            </a:ln>
          </p:spPr>
          <p:txBody>
            <a:bodyPr/>
            <a:lstStyle/>
            <a:p>
              <a:endParaRPr lang="ja-JP" altLang="en-US" dirty="0">
                <a:latin typeface="Calibri" pitchFamily="34" charset="0"/>
              </a:endParaRPr>
            </a:p>
          </p:txBody>
        </p:sp>
        <p:sp>
          <p:nvSpPr>
            <p:cNvPr id="335" name="Freeform 49"/>
            <p:cNvSpPr>
              <a:spLocks/>
            </p:cNvSpPr>
            <p:nvPr/>
          </p:nvSpPr>
          <p:spPr bwMode="auto">
            <a:xfrm>
              <a:off x="2807" y="3282"/>
              <a:ext cx="971" cy="448"/>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36" name="Freeform 50"/>
            <p:cNvSpPr>
              <a:spLocks/>
            </p:cNvSpPr>
            <p:nvPr/>
          </p:nvSpPr>
          <p:spPr bwMode="auto">
            <a:xfrm>
              <a:off x="2835" y="3294"/>
              <a:ext cx="916" cy="423"/>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37" name="Freeform 51"/>
            <p:cNvSpPr>
              <a:spLocks noEditPoints="1"/>
            </p:cNvSpPr>
            <p:nvPr/>
          </p:nvSpPr>
          <p:spPr bwMode="auto">
            <a:xfrm>
              <a:off x="2981" y="3358"/>
              <a:ext cx="624" cy="287"/>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38" name="Freeform 52"/>
            <p:cNvSpPr>
              <a:spLocks/>
            </p:cNvSpPr>
            <p:nvPr/>
          </p:nvSpPr>
          <p:spPr bwMode="auto">
            <a:xfrm>
              <a:off x="3293" y="3282"/>
              <a:ext cx="316" cy="167"/>
            </a:xfrm>
            <a:custGeom>
              <a:avLst/>
              <a:gdLst>
                <a:gd name="T0" fmla="*/ 1007 w 4735"/>
                <a:gd name="T1" fmla="*/ 250 h 2509"/>
                <a:gd name="T2" fmla="*/ 1294 w 4735"/>
                <a:gd name="T3" fmla="*/ 154 h 2509"/>
                <a:gd name="T4" fmla="*/ 1599 w 4735"/>
                <a:gd name="T5" fmla="*/ 82 h 2509"/>
                <a:gd name="T6" fmla="*/ 1915 w 4735"/>
                <a:gd name="T7" fmla="*/ 32 h 2509"/>
                <a:gd name="T8" fmla="*/ 2238 w 4735"/>
                <a:gd name="T9" fmla="*/ 5 h 2509"/>
                <a:gd name="T10" fmla="*/ 2563 w 4735"/>
                <a:gd name="T11" fmla="*/ 1 h 2509"/>
                <a:gd name="T12" fmla="*/ 2884 w 4735"/>
                <a:gd name="T13" fmla="*/ 20 h 2509"/>
                <a:gd name="T14" fmla="*/ 3198 w 4735"/>
                <a:gd name="T15" fmla="*/ 62 h 2509"/>
                <a:gd name="T16" fmla="*/ 3498 w 4735"/>
                <a:gd name="T17" fmla="*/ 127 h 2509"/>
                <a:gd name="T18" fmla="*/ 3778 w 4735"/>
                <a:gd name="T19" fmla="*/ 216 h 2509"/>
                <a:gd name="T20" fmla="*/ 4037 w 4735"/>
                <a:gd name="T21" fmla="*/ 328 h 2509"/>
                <a:gd name="T22" fmla="*/ 4275 w 4735"/>
                <a:gd name="T23" fmla="*/ 469 h 2509"/>
                <a:gd name="T24" fmla="*/ 4464 w 4735"/>
                <a:gd name="T25" fmla="*/ 625 h 2509"/>
                <a:gd name="T26" fmla="*/ 4603 w 4735"/>
                <a:gd name="T27" fmla="*/ 794 h 2509"/>
                <a:gd name="T28" fmla="*/ 4694 w 4735"/>
                <a:gd name="T29" fmla="*/ 973 h 2509"/>
                <a:gd name="T30" fmla="*/ 4733 w 4735"/>
                <a:gd name="T31" fmla="*/ 1155 h 2509"/>
                <a:gd name="T32" fmla="*/ 4722 w 4735"/>
                <a:gd name="T33" fmla="*/ 1340 h 2509"/>
                <a:gd name="T34" fmla="*/ 4662 w 4735"/>
                <a:gd name="T35" fmla="*/ 1524 h 2509"/>
                <a:gd name="T36" fmla="*/ 4550 w 4735"/>
                <a:gd name="T37" fmla="*/ 1702 h 2509"/>
                <a:gd name="T38" fmla="*/ 4388 w 4735"/>
                <a:gd name="T39" fmla="*/ 1873 h 2509"/>
                <a:gd name="T40" fmla="*/ 4175 w 4735"/>
                <a:gd name="T41" fmla="*/ 2033 h 2509"/>
                <a:gd name="T42" fmla="*/ 3913 w 4735"/>
                <a:gd name="T43" fmla="*/ 2177 h 2509"/>
                <a:gd name="T44" fmla="*/ 3619 w 4735"/>
                <a:gd name="T45" fmla="*/ 2296 h 2509"/>
                <a:gd name="T46" fmla="*/ 3302 w 4735"/>
                <a:gd name="T47" fmla="*/ 2390 h 2509"/>
                <a:gd name="T48" fmla="*/ 2970 w 4735"/>
                <a:gd name="T49" fmla="*/ 2456 h 2509"/>
                <a:gd name="T50" fmla="*/ 2627 w 4735"/>
                <a:gd name="T51" fmla="*/ 2496 h 2509"/>
                <a:gd name="T52" fmla="*/ 2280 w 4735"/>
                <a:gd name="T53" fmla="*/ 2509 h 2509"/>
                <a:gd name="T54" fmla="*/ 1935 w 4735"/>
                <a:gd name="T55" fmla="*/ 2496 h 2509"/>
                <a:gd name="T56" fmla="*/ 1598 w 4735"/>
                <a:gd name="T57" fmla="*/ 2456 h 2509"/>
                <a:gd name="T58" fmla="*/ 1275 w 4735"/>
                <a:gd name="T59" fmla="*/ 2390 h 2509"/>
                <a:gd name="T60" fmla="*/ 971 w 4735"/>
                <a:gd name="T61" fmla="*/ 2296 h 2509"/>
                <a:gd name="T62" fmla="*/ 693 w 4735"/>
                <a:gd name="T63" fmla="*/ 2176 h 2509"/>
                <a:gd name="T64" fmla="*/ 448 w 4735"/>
                <a:gd name="T65" fmla="*/ 2030 h 2509"/>
                <a:gd name="T66" fmla="*/ 255 w 4735"/>
                <a:gd name="T67" fmla="*/ 1866 h 2509"/>
                <a:gd name="T68" fmla="*/ 117 w 4735"/>
                <a:gd name="T69" fmla="*/ 1693 h 2509"/>
                <a:gd name="T70" fmla="*/ 32 w 4735"/>
                <a:gd name="T71" fmla="*/ 1512 h 2509"/>
                <a:gd name="T72" fmla="*/ 0 w 4735"/>
                <a:gd name="T73" fmla="*/ 1328 h 2509"/>
                <a:gd name="T74" fmla="*/ 18 w 4735"/>
                <a:gd name="T75" fmla="*/ 1143 h 2509"/>
                <a:gd name="T76" fmla="*/ 86 w 4735"/>
                <a:gd name="T77" fmla="*/ 961 h 2509"/>
                <a:gd name="T78" fmla="*/ 202 w 4735"/>
                <a:gd name="T79" fmla="*/ 785 h 2509"/>
                <a:gd name="T80" fmla="*/ 366 w 4735"/>
                <a:gd name="T81" fmla="*/ 618 h 2509"/>
                <a:gd name="T82" fmla="*/ 574 w 4735"/>
                <a:gd name="T83" fmla="*/ 464 h 2509"/>
                <a:gd name="T84" fmla="*/ 827 w 4735"/>
                <a:gd name="T85" fmla="*/ 327 h 25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35"/>
                <a:gd name="T130" fmla="*/ 0 h 2509"/>
                <a:gd name="T131" fmla="*/ 4735 w 4735"/>
                <a:gd name="T132" fmla="*/ 2509 h 25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35" h="2509">
                  <a:moveTo>
                    <a:pt x="827" y="327"/>
                  </a:moveTo>
                  <a:lnTo>
                    <a:pt x="915" y="287"/>
                  </a:lnTo>
                  <a:lnTo>
                    <a:pt x="1007" y="250"/>
                  </a:lnTo>
                  <a:lnTo>
                    <a:pt x="1100" y="215"/>
                  </a:lnTo>
                  <a:lnTo>
                    <a:pt x="1196" y="184"/>
                  </a:lnTo>
                  <a:lnTo>
                    <a:pt x="1294" y="154"/>
                  </a:lnTo>
                  <a:lnTo>
                    <a:pt x="1394" y="127"/>
                  </a:lnTo>
                  <a:lnTo>
                    <a:pt x="1496" y="103"/>
                  </a:lnTo>
                  <a:lnTo>
                    <a:pt x="1599" y="82"/>
                  </a:lnTo>
                  <a:lnTo>
                    <a:pt x="1703" y="62"/>
                  </a:lnTo>
                  <a:lnTo>
                    <a:pt x="1808" y="45"/>
                  </a:lnTo>
                  <a:lnTo>
                    <a:pt x="1915" y="32"/>
                  </a:lnTo>
                  <a:lnTo>
                    <a:pt x="2022" y="20"/>
                  </a:lnTo>
                  <a:lnTo>
                    <a:pt x="2129" y="11"/>
                  </a:lnTo>
                  <a:lnTo>
                    <a:pt x="2238" y="5"/>
                  </a:lnTo>
                  <a:lnTo>
                    <a:pt x="2346" y="1"/>
                  </a:lnTo>
                  <a:lnTo>
                    <a:pt x="2455" y="0"/>
                  </a:lnTo>
                  <a:lnTo>
                    <a:pt x="2563" y="1"/>
                  </a:lnTo>
                  <a:lnTo>
                    <a:pt x="2671" y="5"/>
                  </a:lnTo>
                  <a:lnTo>
                    <a:pt x="2778" y="11"/>
                  </a:lnTo>
                  <a:lnTo>
                    <a:pt x="2884" y="20"/>
                  </a:lnTo>
                  <a:lnTo>
                    <a:pt x="2989" y="32"/>
                  </a:lnTo>
                  <a:lnTo>
                    <a:pt x="3095" y="45"/>
                  </a:lnTo>
                  <a:lnTo>
                    <a:pt x="3198" y="62"/>
                  </a:lnTo>
                  <a:lnTo>
                    <a:pt x="3299" y="82"/>
                  </a:lnTo>
                  <a:lnTo>
                    <a:pt x="3399" y="103"/>
                  </a:lnTo>
                  <a:lnTo>
                    <a:pt x="3498" y="127"/>
                  </a:lnTo>
                  <a:lnTo>
                    <a:pt x="3593" y="155"/>
                  </a:lnTo>
                  <a:lnTo>
                    <a:pt x="3687" y="184"/>
                  </a:lnTo>
                  <a:lnTo>
                    <a:pt x="3778" y="216"/>
                  </a:lnTo>
                  <a:lnTo>
                    <a:pt x="3868" y="250"/>
                  </a:lnTo>
                  <a:lnTo>
                    <a:pt x="3954" y="288"/>
                  </a:lnTo>
                  <a:lnTo>
                    <a:pt x="4037" y="328"/>
                  </a:lnTo>
                  <a:lnTo>
                    <a:pt x="4122" y="373"/>
                  </a:lnTo>
                  <a:lnTo>
                    <a:pt x="4201" y="420"/>
                  </a:lnTo>
                  <a:lnTo>
                    <a:pt x="4275" y="469"/>
                  </a:lnTo>
                  <a:lnTo>
                    <a:pt x="4344" y="519"/>
                  </a:lnTo>
                  <a:lnTo>
                    <a:pt x="4407" y="572"/>
                  </a:lnTo>
                  <a:lnTo>
                    <a:pt x="4464" y="625"/>
                  </a:lnTo>
                  <a:lnTo>
                    <a:pt x="4516" y="681"/>
                  </a:lnTo>
                  <a:lnTo>
                    <a:pt x="4563" y="737"/>
                  </a:lnTo>
                  <a:lnTo>
                    <a:pt x="4603" y="794"/>
                  </a:lnTo>
                  <a:lnTo>
                    <a:pt x="4639" y="853"/>
                  </a:lnTo>
                  <a:lnTo>
                    <a:pt x="4669" y="912"/>
                  </a:lnTo>
                  <a:lnTo>
                    <a:pt x="4694" y="973"/>
                  </a:lnTo>
                  <a:lnTo>
                    <a:pt x="4712" y="1033"/>
                  </a:lnTo>
                  <a:lnTo>
                    <a:pt x="4726" y="1094"/>
                  </a:lnTo>
                  <a:lnTo>
                    <a:pt x="4733" y="1155"/>
                  </a:lnTo>
                  <a:lnTo>
                    <a:pt x="4735" y="1217"/>
                  </a:lnTo>
                  <a:lnTo>
                    <a:pt x="4731" y="1279"/>
                  </a:lnTo>
                  <a:lnTo>
                    <a:pt x="4722" y="1340"/>
                  </a:lnTo>
                  <a:lnTo>
                    <a:pt x="4708" y="1402"/>
                  </a:lnTo>
                  <a:lnTo>
                    <a:pt x="4687" y="1463"/>
                  </a:lnTo>
                  <a:lnTo>
                    <a:pt x="4662" y="1524"/>
                  </a:lnTo>
                  <a:lnTo>
                    <a:pt x="4630" y="1585"/>
                  </a:lnTo>
                  <a:lnTo>
                    <a:pt x="4593" y="1644"/>
                  </a:lnTo>
                  <a:lnTo>
                    <a:pt x="4550" y="1702"/>
                  </a:lnTo>
                  <a:lnTo>
                    <a:pt x="4501" y="1761"/>
                  </a:lnTo>
                  <a:lnTo>
                    <a:pt x="4447" y="1818"/>
                  </a:lnTo>
                  <a:lnTo>
                    <a:pt x="4388" y="1873"/>
                  </a:lnTo>
                  <a:lnTo>
                    <a:pt x="4323" y="1929"/>
                  </a:lnTo>
                  <a:lnTo>
                    <a:pt x="4251" y="1982"/>
                  </a:lnTo>
                  <a:lnTo>
                    <a:pt x="4175" y="2033"/>
                  </a:lnTo>
                  <a:lnTo>
                    <a:pt x="4093" y="2084"/>
                  </a:lnTo>
                  <a:lnTo>
                    <a:pt x="4005" y="2132"/>
                  </a:lnTo>
                  <a:lnTo>
                    <a:pt x="3913" y="2177"/>
                  </a:lnTo>
                  <a:lnTo>
                    <a:pt x="3818" y="2220"/>
                  </a:lnTo>
                  <a:lnTo>
                    <a:pt x="3720" y="2260"/>
                  </a:lnTo>
                  <a:lnTo>
                    <a:pt x="3619" y="2296"/>
                  </a:lnTo>
                  <a:lnTo>
                    <a:pt x="3516" y="2330"/>
                  </a:lnTo>
                  <a:lnTo>
                    <a:pt x="3410" y="2361"/>
                  </a:lnTo>
                  <a:lnTo>
                    <a:pt x="3302" y="2390"/>
                  </a:lnTo>
                  <a:lnTo>
                    <a:pt x="3194" y="2414"/>
                  </a:lnTo>
                  <a:lnTo>
                    <a:pt x="3082" y="2436"/>
                  </a:lnTo>
                  <a:lnTo>
                    <a:pt x="2970" y="2456"/>
                  </a:lnTo>
                  <a:lnTo>
                    <a:pt x="2857" y="2473"/>
                  </a:lnTo>
                  <a:lnTo>
                    <a:pt x="2742" y="2485"/>
                  </a:lnTo>
                  <a:lnTo>
                    <a:pt x="2627" y="2496"/>
                  </a:lnTo>
                  <a:lnTo>
                    <a:pt x="2512" y="2503"/>
                  </a:lnTo>
                  <a:lnTo>
                    <a:pt x="2396" y="2508"/>
                  </a:lnTo>
                  <a:lnTo>
                    <a:pt x="2280" y="2509"/>
                  </a:lnTo>
                  <a:lnTo>
                    <a:pt x="2165" y="2508"/>
                  </a:lnTo>
                  <a:lnTo>
                    <a:pt x="2050" y="2503"/>
                  </a:lnTo>
                  <a:lnTo>
                    <a:pt x="1935" y="2496"/>
                  </a:lnTo>
                  <a:lnTo>
                    <a:pt x="1821" y="2485"/>
                  </a:lnTo>
                  <a:lnTo>
                    <a:pt x="1709" y="2473"/>
                  </a:lnTo>
                  <a:lnTo>
                    <a:pt x="1598" y="2456"/>
                  </a:lnTo>
                  <a:lnTo>
                    <a:pt x="1488" y="2436"/>
                  </a:lnTo>
                  <a:lnTo>
                    <a:pt x="1380" y="2414"/>
                  </a:lnTo>
                  <a:lnTo>
                    <a:pt x="1275" y="2390"/>
                  </a:lnTo>
                  <a:lnTo>
                    <a:pt x="1170" y="2361"/>
                  </a:lnTo>
                  <a:lnTo>
                    <a:pt x="1069" y="2330"/>
                  </a:lnTo>
                  <a:lnTo>
                    <a:pt x="971" y="2296"/>
                  </a:lnTo>
                  <a:lnTo>
                    <a:pt x="875" y="2259"/>
                  </a:lnTo>
                  <a:lnTo>
                    <a:pt x="782" y="2219"/>
                  </a:lnTo>
                  <a:lnTo>
                    <a:pt x="693" y="2176"/>
                  </a:lnTo>
                  <a:lnTo>
                    <a:pt x="608" y="2131"/>
                  </a:lnTo>
                  <a:lnTo>
                    <a:pt x="525" y="2081"/>
                  </a:lnTo>
                  <a:lnTo>
                    <a:pt x="448" y="2030"/>
                  </a:lnTo>
                  <a:lnTo>
                    <a:pt x="377" y="1977"/>
                  </a:lnTo>
                  <a:lnTo>
                    <a:pt x="313" y="1922"/>
                  </a:lnTo>
                  <a:lnTo>
                    <a:pt x="255" y="1866"/>
                  </a:lnTo>
                  <a:lnTo>
                    <a:pt x="203" y="1810"/>
                  </a:lnTo>
                  <a:lnTo>
                    <a:pt x="156" y="1751"/>
                  </a:lnTo>
                  <a:lnTo>
                    <a:pt x="117" y="1693"/>
                  </a:lnTo>
                  <a:lnTo>
                    <a:pt x="82" y="1633"/>
                  </a:lnTo>
                  <a:lnTo>
                    <a:pt x="54" y="1573"/>
                  </a:lnTo>
                  <a:lnTo>
                    <a:pt x="32" y="1512"/>
                  </a:lnTo>
                  <a:lnTo>
                    <a:pt x="15" y="1451"/>
                  </a:lnTo>
                  <a:lnTo>
                    <a:pt x="4" y="1389"/>
                  </a:lnTo>
                  <a:lnTo>
                    <a:pt x="0" y="1328"/>
                  </a:lnTo>
                  <a:lnTo>
                    <a:pt x="0" y="1266"/>
                  </a:lnTo>
                  <a:lnTo>
                    <a:pt x="6" y="1204"/>
                  </a:lnTo>
                  <a:lnTo>
                    <a:pt x="18" y="1143"/>
                  </a:lnTo>
                  <a:lnTo>
                    <a:pt x="35" y="1082"/>
                  </a:lnTo>
                  <a:lnTo>
                    <a:pt x="58" y="1021"/>
                  </a:lnTo>
                  <a:lnTo>
                    <a:pt x="86" y="961"/>
                  </a:lnTo>
                  <a:lnTo>
                    <a:pt x="120" y="902"/>
                  </a:lnTo>
                  <a:lnTo>
                    <a:pt x="158" y="842"/>
                  </a:lnTo>
                  <a:lnTo>
                    <a:pt x="202" y="785"/>
                  </a:lnTo>
                  <a:lnTo>
                    <a:pt x="252" y="727"/>
                  </a:lnTo>
                  <a:lnTo>
                    <a:pt x="306" y="672"/>
                  </a:lnTo>
                  <a:lnTo>
                    <a:pt x="366" y="618"/>
                  </a:lnTo>
                  <a:lnTo>
                    <a:pt x="431" y="565"/>
                  </a:lnTo>
                  <a:lnTo>
                    <a:pt x="500" y="514"/>
                  </a:lnTo>
                  <a:lnTo>
                    <a:pt x="574" y="464"/>
                  </a:lnTo>
                  <a:lnTo>
                    <a:pt x="654" y="416"/>
                  </a:lnTo>
                  <a:lnTo>
                    <a:pt x="738" y="370"/>
                  </a:lnTo>
                  <a:lnTo>
                    <a:pt x="827" y="327"/>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39" name="Freeform 53"/>
            <p:cNvSpPr>
              <a:spLocks/>
            </p:cNvSpPr>
            <p:nvPr/>
          </p:nvSpPr>
          <p:spPr bwMode="auto">
            <a:xfrm>
              <a:off x="3310" y="3315"/>
              <a:ext cx="116" cy="40"/>
            </a:xfrm>
            <a:custGeom>
              <a:avLst/>
              <a:gdLst>
                <a:gd name="T0" fmla="*/ 610 w 1740"/>
                <a:gd name="T1" fmla="*/ 0 h 602"/>
                <a:gd name="T2" fmla="*/ 555 w 1740"/>
                <a:gd name="T3" fmla="*/ 28 h 602"/>
                <a:gd name="T4" fmla="*/ 501 w 1740"/>
                <a:gd name="T5" fmla="*/ 56 h 602"/>
                <a:gd name="T6" fmla="*/ 450 w 1740"/>
                <a:gd name="T7" fmla="*/ 86 h 602"/>
                <a:gd name="T8" fmla="*/ 402 w 1740"/>
                <a:gd name="T9" fmla="*/ 116 h 602"/>
                <a:gd name="T10" fmla="*/ 355 w 1740"/>
                <a:gd name="T11" fmla="*/ 147 h 602"/>
                <a:gd name="T12" fmla="*/ 311 w 1740"/>
                <a:gd name="T13" fmla="*/ 177 h 602"/>
                <a:gd name="T14" fmla="*/ 269 w 1740"/>
                <a:gd name="T15" fmla="*/ 209 h 602"/>
                <a:gd name="T16" fmla="*/ 230 w 1740"/>
                <a:gd name="T17" fmla="*/ 240 h 602"/>
                <a:gd name="T18" fmla="*/ 193 w 1740"/>
                <a:gd name="T19" fmla="*/ 273 h 602"/>
                <a:gd name="T20" fmla="*/ 158 w 1740"/>
                <a:gd name="T21" fmla="*/ 306 h 602"/>
                <a:gd name="T22" fmla="*/ 126 w 1740"/>
                <a:gd name="T23" fmla="*/ 339 h 602"/>
                <a:gd name="T24" fmla="*/ 97 w 1740"/>
                <a:gd name="T25" fmla="*/ 372 h 602"/>
                <a:gd name="T26" fmla="*/ 69 w 1740"/>
                <a:gd name="T27" fmla="*/ 406 h 602"/>
                <a:gd name="T28" fmla="*/ 43 w 1740"/>
                <a:gd name="T29" fmla="*/ 440 h 602"/>
                <a:gd name="T30" fmla="*/ 20 w 1740"/>
                <a:gd name="T31" fmla="*/ 474 h 602"/>
                <a:gd name="T32" fmla="*/ 0 w 1740"/>
                <a:gd name="T33" fmla="*/ 508 h 602"/>
                <a:gd name="T34" fmla="*/ 1740 w 1740"/>
                <a:gd name="T35" fmla="*/ 602 h 602"/>
                <a:gd name="T36" fmla="*/ 610 w 1740"/>
                <a:gd name="T37" fmla="*/ 0 h 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40"/>
                <a:gd name="T58" fmla="*/ 0 h 602"/>
                <a:gd name="T59" fmla="*/ 1740 w 1740"/>
                <a:gd name="T60" fmla="*/ 602 h 6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40" h="602">
                  <a:moveTo>
                    <a:pt x="610" y="0"/>
                  </a:moveTo>
                  <a:lnTo>
                    <a:pt x="555" y="28"/>
                  </a:lnTo>
                  <a:lnTo>
                    <a:pt x="501" y="56"/>
                  </a:lnTo>
                  <a:lnTo>
                    <a:pt x="450" y="86"/>
                  </a:lnTo>
                  <a:lnTo>
                    <a:pt x="402" y="116"/>
                  </a:lnTo>
                  <a:lnTo>
                    <a:pt x="355" y="147"/>
                  </a:lnTo>
                  <a:lnTo>
                    <a:pt x="311" y="177"/>
                  </a:lnTo>
                  <a:lnTo>
                    <a:pt x="269" y="209"/>
                  </a:lnTo>
                  <a:lnTo>
                    <a:pt x="230" y="240"/>
                  </a:lnTo>
                  <a:lnTo>
                    <a:pt x="193" y="273"/>
                  </a:lnTo>
                  <a:lnTo>
                    <a:pt x="158" y="306"/>
                  </a:lnTo>
                  <a:lnTo>
                    <a:pt x="126" y="339"/>
                  </a:lnTo>
                  <a:lnTo>
                    <a:pt x="97" y="372"/>
                  </a:lnTo>
                  <a:lnTo>
                    <a:pt x="69" y="406"/>
                  </a:lnTo>
                  <a:lnTo>
                    <a:pt x="43" y="440"/>
                  </a:lnTo>
                  <a:lnTo>
                    <a:pt x="20" y="474"/>
                  </a:lnTo>
                  <a:lnTo>
                    <a:pt x="0" y="508"/>
                  </a:lnTo>
                  <a:lnTo>
                    <a:pt x="1740" y="602"/>
                  </a:lnTo>
                  <a:lnTo>
                    <a:pt x="610" y="0"/>
                  </a:lnTo>
                  <a:close/>
                </a:path>
              </a:pathLst>
            </a:custGeom>
            <a:solidFill>
              <a:srgbClr val="323232"/>
            </a:solidFill>
            <a:ln w="9525">
              <a:noFill/>
              <a:round/>
              <a:headEnd/>
              <a:tailEnd/>
            </a:ln>
          </p:spPr>
          <p:txBody>
            <a:bodyPr/>
            <a:lstStyle/>
            <a:p>
              <a:endParaRPr lang="ja-JP" altLang="en-US" dirty="0">
                <a:latin typeface="Calibri" pitchFamily="34" charset="0"/>
              </a:endParaRPr>
            </a:p>
          </p:txBody>
        </p:sp>
        <p:sp>
          <p:nvSpPr>
            <p:cNvPr id="340" name="Freeform 54"/>
            <p:cNvSpPr>
              <a:spLocks/>
            </p:cNvSpPr>
            <p:nvPr/>
          </p:nvSpPr>
          <p:spPr bwMode="auto">
            <a:xfrm>
              <a:off x="3304" y="3360"/>
              <a:ext cx="125" cy="52"/>
            </a:xfrm>
            <a:custGeom>
              <a:avLst/>
              <a:gdLst>
                <a:gd name="T0" fmla="*/ 14 w 1871"/>
                <a:gd name="T1" fmla="*/ 0 h 787"/>
                <a:gd name="T2" fmla="*/ 9 w 1871"/>
                <a:gd name="T3" fmla="*/ 27 h 787"/>
                <a:gd name="T4" fmla="*/ 4 w 1871"/>
                <a:gd name="T5" fmla="*/ 53 h 787"/>
                <a:gd name="T6" fmla="*/ 1 w 1871"/>
                <a:gd name="T7" fmla="*/ 79 h 787"/>
                <a:gd name="T8" fmla="*/ 0 w 1871"/>
                <a:gd name="T9" fmla="*/ 105 h 787"/>
                <a:gd name="T10" fmla="*/ 0 w 1871"/>
                <a:gd name="T11" fmla="*/ 131 h 787"/>
                <a:gd name="T12" fmla="*/ 1 w 1871"/>
                <a:gd name="T13" fmla="*/ 157 h 787"/>
                <a:gd name="T14" fmla="*/ 3 w 1871"/>
                <a:gd name="T15" fmla="*/ 183 h 787"/>
                <a:gd name="T16" fmla="*/ 7 w 1871"/>
                <a:gd name="T17" fmla="*/ 209 h 787"/>
                <a:gd name="T18" fmla="*/ 12 w 1871"/>
                <a:gd name="T19" fmla="*/ 235 h 787"/>
                <a:gd name="T20" fmla="*/ 18 w 1871"/>
                <a:gd name="T21" fmla="*/ 261 h 787"/>
                <a:gd name="T22" fmla="*/ 26 w 1871"/>
                <a:gd name="T23" fmla="*/ 286 h 787"/>
                <a:gd name="T24" fmla="*/ 34 w 1871"/>
                <a:gd name="T25" fmla="*/ 312 h 787"/>
                <a:gd name="T26" fmla="*/ 45 w 1871"/>
                <a:gd name="T27" fmla="*/ 337 h 787"/>
                <a:gd name="T28" fmla="*/ 55 w 1871"/>
                <a:gd name="T29" fmla="*/ 363 h 787"/>
                <a:gd name="T30" fmla="*/ 68 w 1871"/>
                <a:gd name="T31" fmla="*/ 388 h 787"/>
                <a:gd name="T32" fmla="*/ 83 w 1871"/>
                <a:gd name="T33" fmla="*/ 414 h 787"/>
                <a:gd name="T34" fmla="*/ 98 w 1871"/>
                <a:gd name="T35" fmla="*/ 438 h 787"/>
                <a:gd name="T36" fmla="*/ 114 w 1871"/>
                <a:gd name="T37" fmla="*/ 463 h 787"/>
                <a:gd name="T38" fmla="*/ 132 w 1871"/>
                <a:gd name="T39" fmla="*/ 488 h 787"/>
                <a:gd name="T40" fmla="*/ 151 w 1871"/>
                <a:gd name="T41" fmla="*/ 512 h 787"/>
                <a:gd name="T42" fmla="*/ 172 w 1871"/>
                <a:gd name="T43" fmla="*/ 537 h 787"/>
                <a:gd name="T44" fmla="*/ 194 w 1871"/>
                <a:gd name="T45" fmla="*/ 560 h 787"/>
                <a:gd name="T46" fmla="*/ 217 w 1871"/>
                <a:gd name="T47" fmla="*/ 585 h 787"/>
                <a:gd name="T48" fmla="*/ 241 w 1871"/>
                <a:gd name="T49" fmla="*/ 608 h 787"/>
                <a:gd name="T50" fmla="*/ 267 w 1871"/>
                <a:gd name="T51" fmla="*/ 631 h 787"/>
                <a:gd name="T52" fmla="*/ 294 w 1871"/>
                <a:gd name="T53" fmla="*/ 654 h 787"/>
                <a:gd name="T54" fmla="*/ 322 w 1871"/>
                <a:gd name="T55" fmla="*/ 677 h 787"/>
                <a:gd name="T56" fmla="*/ 351 w 1871"/>
                <a:gd name="T57" fmla="*/ 699 h 787"/>
                <a:gd name="T58" fmla="*/ 382 w 1871"/>
                <a:gd name="T59" fmla="*/ 722 h 787"/>
                <a:gd name="T60" fmla="*/ 414 w 1871"/>
                <a:gd name="T61" fmla="*/ 744 h 787"/>
                <a:gd name="T62" fmla="*/ 448 w 1871"/>
                <a:gd name="T63" fmla="*/ 765 h 787"/>
                <a:gd name="T64" fmla="*/ 482 w 1871"/>
                <a:gd name="T65" fmla="*/ 787 h 787"/>
                <a:gd name="T66" fmla="*/ 1871 w 1871"/>
                <a:gd name="T67" fmla="*/ 101 h 787"/>
                <a:gd name="T68" fmla="*/ 14 w 1871"/>
                <a:gd name="T69" fmla="*/ 0 h 7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71"/>
                <a:gd name="T106" fmla="*/ 0 h 787"/>
                <a:gd name="T107" fmla="*/ 1871 w 1871"/>
                <a:gd name="T108" fmla="*/ 787 h 7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71" h="787">
                  <a:moveTo>
                    <a:pt x="14" y="0"/>
                  </a:moveTo>
                  <a:lnTo>
                    <a:pt x="9" y="27"/>
                  </a:lnTo>
                  <a:lnTo>
                    <a:pt x="4" y="53"/>
                  </a:lnTo>
                  <a:lnTo>
                    <a:pt x="1" y="79"/>
                  </a:lnTo>
                  <a:lnTo>
                    <a:pt x="0" y="105"/>
                  </a:lnTo>
                  <a:lnTo>
                    <a:pt x="0" y="131"/>
                  </a:lnTo>
                  <a:lnTo>
                    <a:pt x="1" y="157"/>
                  </a:lnTo>
                  <a:lnTo>
                    <a:pt x="3" y="183"/>
                  </a:lnTo>
                  <a:lnTo>
                    <a:pt x="7" y="209"/>
                  </a:lnTo>
                  <a:lnTo>
                    <a:pt x="12" y="235"/>
                  </a:lnTo>
                  <a:lnTo>
                    <a:pt x="18" y="261"/>
                  </a:lnTo>
                  <a:lnTo>
                    <a:pt x="26" y="286"/>
                  </a:lnTo>
                  <a:lnTo>
                    <a:pt x="34" y="312"/>
                  </a:lnTo>
                  <a:lnTo>
                    <a:pt x="45" y="337"/>
                  </a:lnTo>
                  <a:lnTo>
                    <a:pt x="55" y="363"/>
                  </a:lnTo>
                  <a:lnTo>
                    <a:pt x="68" y="388"/>
                  </a:lnTo>
                  <a:lnTo>
                    <a:pt x="83" y="414"/>
                  </a:lnTo>
                  <a:lnTo>
                    <a:pt x="98" y="438"/>
                  </a:lnTo>
                  <a:lnTo>
                    <a:pt x="114" y="463"/>
                  </a:lnTo>
                  <a:lnTo>
                    <a:pt x="132" y="488"/>
                  </a:lnTo>
                  <a:lnTo>
                    <a:pt x="151" y="512"/>
                  </a:lnTo>
                  <a:lnTo>
                    <a:pt x="172" y="537"/>
                  </a:lnTo>
                  <a:lnTo>
                    <a:pt x="194" y="560"/>
                  </a:lnTo>
                  <a:lnTo>
                    <a:pt x="217" y="585"/>
                  </a:lnTo>
                  <a:lnTo>
                    <a:pt x="241" y="608"/>
                  </a:lnTo>
                  <a:lnTo>
                    <a:pt x="267" y="631"/>
                  </a:lnTo>
                  <a:lnTo>
                    <a:pt x="294" y="654"/>
                  </a:lnTo>
                  <a:lnTo>
                    <a:pt x="322" y="677"/>
                  </a:lnTo>
                  <a:lnTo>
                    <a:pt x="351" y="699"/>
                  </a:lnTo>
                  <a:lnTo>
                    <a:pt x="382" y="722"/>
                  </a:lnTo>
                  <a:lnTo>
                    <a:pt x="414" y="744"/>
                  </a:lnTo>
                  <a:lnTo>
                    <a:pt x="448" y="765"/>
                  </a:lnTo>
                  <a:lnTo>
                    <a:pt x="482" y="787"/>
                  </a:lnTo>
                  <a:lnTo>
                    <a:pt x="1871" y="101"/>
                  </a:lnTo>
                  <a:lnTo>
                    <a:pt x="14" y="0"/>
                  </a:lnTo>
                  <a:close/>
                </a:path>
              </a:pathLst>
            </a:custGeom>
            <a:solidFill>
              <a:srgbClr val="666666"/>
            </a:solidFill>
            <a:ln w="9525">
              <a:noFill/>
              <a:round/>
              <a:headEnd/>
              <a:tailEnd/>
            </a:ln>
          </p:spPr>
          <p:txBody>
            <a:bodyPr/>
            <a:lstStyle/>
            <a:p>
              <a:endParaRPr lang="ja-JP" altLang="en-US" dirty="0">
                <a:latin typeface="Calibri" pitchFamily="34" charset="0"/>
              </a:endParaRPr>
            </a:p>
          </p:txBody>
        </p:sp>
        <p:sp>
          <p:nvSpPr>
            <p:cNvPr id="341" name="Freeform 55"/>
            <p:cNvSpPr>
              <a:spLocks/>
            </p:cNvSpPr>
            <p:nvPr/>
          </p:nvSpPr>
          <p:spPr bwMode="auto">
            <a:xfrm>
              <a:off x="3349" y="3369"/>
              <a:ext cx="138" cy="69"/>
            </a:xfrm>
            <a:custGeom>
              <a:avLst/>
              <a:gdLst>
                <a:gd name="T0" fmla="*/ 0 w 2076"/>
                <a:gd name="T1" fmla="*/ 739 h 1021"/>
                <a:gd name="T2" fmla="*/ 54 w 2076"/>
                <a:gd name="T3" fmla="*/ 764 h 1021"/>
                <a:gd name="T4" fmla="*/ 109 w 2076"/>
                <a:gd name="T5" fmla="*/ 787 h 1021"/>
                <a:gd name="T6" fmla="*/ 166 w 2076"/>
                <a:gd name="T7" fmla="*/ 809 h 1021"/>
                <a:gd name="T8" fmla="*/ 223 w 2076"/>
                <a:gd name="T9" fmla="*/ 830 h 1021"/>
                <a:gd name="T10" fmla="*/ 282 w 2076"/>
                <a:gd name="T11" fmla="*/ 850 h 1021"/>
                <a:gd name="T12" fmla="*/ 341 w 2076"/>
                <a:gd name="T13" fmla="*/ 869 h 1021"/>
                <a:gd name="T14" fmla="*/ 401 w 2076"/>
                <a:gd name="T15" fmla="*/ 886 h 1021"/>
                <a:gd name="T16" fmla="*/ 462 w 2076"/>
                <a:gd name="T17" fmla="*/ 903 h 1021"/>
                <a:gd name="T18" fmla="*/ 525 w 2076"/>
                <a:gd name="T19" fmla="*/ 918 h 1021"/>
                <a:gd name="T20" fmla="*/ 588 w 2076"/>
                <a:gd name="T21" fmla="*/ 933 h 1021"/>
                <a:gd name="T22" fmla="*/ 651 w 2076"/>
                <a:gd name="T23" fmla="*/ 945 h 1021"/>
                <a:gd name="T24" fmla="*/ 716 w 2076"/>
                <a:gd name="T25" fmla="*/ 958 h 1021"/>
                <a:gd name="T26" fmla="*/ 781 w 2076"/>
                <a:gd name="T27" fmla="*/ 969 h 1021"/>
                <a:gd name="T28" fmla="*/ 847 w 2076"/>
                <a:gd name="T29" fmla="*/ 979 h 1021"/>
                <a:gd name="T30" fmla="*/ 914 w 2076"/>
                <a:gd name="T31" fmla="*/ 988 h 1021"/>
                <a:gd name="T32" fmla="*/ 981 w 2076"/>
                <a:gd name="T33" fmla="*/ 996 h 1021"/>
                <a:gd name="T34" fmla="*/ 1048 w 2076"/>
                <a:gd name="T35" fmla="*/ 1003 h 1021"/>
                <a:gd name="T36" fmla="*/ 1116 w 2076"/>
                <a:gd name="T37" fmla="*/ 1009 h 1021"/>
                <a:gd name="T38" fmla="*/ 1184 w 2076"/>
                <a:gd name="T39" fmla="*/ 1013 h 1021"/>
                <a:gd name="T40" fmla="*/ 1252 w 2076"/>
                <a:gd name="T41" fmla="*/ 1016 h 1021"/>
                <a:gd name="T42" fmla="*/ 1321 w 2076"/>
                <a:gd name="T43" fmla="*/ 1020 h 1021"/>
                <a:gd name="T44" fmla="*/ 1390 w 2076"/>
                <a:gd name="T45" fmla="*/ 1021 h 1021"/>
                <a:gd name="T46" fmla="*/ 1458 w 2076"/>
                <a:gd name="T47" fmla="*/ 1021 h 1021"/>
                <a:gd name="T48" fmla="*/ 1528 w 2076"/>
                <a:gd name="T49" fmla="*/ 1020 h 1021"/>
                <a:gd name="T50" fmla="*/ 1597 w 2076"/>
                <a:gd name="T51" fmla="*/ 1019 h 1021"/>
                <a:gd name="T52" fmla="*/ 1666 w 2076"/>
                <a:gd name="T53" fmla="*/ 1015 h 1021"/>
                <a:gd name="T54" fmla="*/ 1735 w 2076"/>
                <a:gd name="T55" fmla="*/ 1011 h 1021"/>
                <a:gd name="T56" fmla="*/ 1804 w 2076"/>
                <a:gd name="T57" fmla="*/ 1006 h 1021"/>
                <a:gd name="T58" fmla="*/ 1872 w 2076"/>
                <a:gd name="T59" fmla="*/ 999 h 1021"/>
                <a:gd name="T60" fmla="*/ 1940 w 2076"/>
                <a:gd name="T61" fmla="*/ 992 h 1021"/>
                <a:gd name="T62" fmla="*/ 2008 w 2076"/>
                <a:gd name="T63" fmla="*/ 984 h 1021"/>
                <a:gd name="T64" fmla="*/ 2076 w 2076"/>
                <a:gd name="T65" fmla="*/ 974 h 1021"/>
                <a:gd name="T66" fmla="*/ 1499 w 2076"/>
                <a:gd name="T67" fmla="*/ 0 h 1021"/>
                <a:gd name="T68" fmla="*/ 0 w 2076"/>
                <a:gd name="T69" fmla="*/ 739 h 10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76"/>
                <a:gd name="T106" fmla="*/ 0 h 1021"/>
                <a:gd name="T107" fmla="*/ 2076 w 2076"/>
                <a:gd name="T108" fmla="*/ 1021 h 10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76" h="1021">
                  <a:moveTo>
                    <a:pt x="0" y="739"/>
                  </a:moveTo>
                  <a:lnTo>
                    <a:pt x="54" y="764"/>
                  </a:lnTo>
                  <a:lnTo>
                    <a:pt x="109" y="787"/>
                  </a:lnTo>
                  <a:lnTo>
                    <a:pt x="166" y="809"/>
                  </a:lnTo>
                  <a:lnTo>
                    <a:pt x="223" y="830"/>
                  </a:lnTo>
                  <a:lnTo>
                    <a:pt x="282" y="850"/>
                  </a:lnTo>
                  <a:lnTo>
                    <a:pt x="341" y="869"/>
                  </a:lnTo>
                  <a:lnTo>
                    <a:pt x="401" y="886"/>
                  </a:lnTo>
                  <a:lnTo>
                    <a:pt x="462" y="903"/>
                  </a:lnTo>
                  <a:lnTo>
                    <a:pt x="525" y="918"/>
                  </a:lnTo>
                  <a:lnTo>
                    <a:pt x="588" y="933"/>
                  </a:lnTo>
                  <a:lnTo>
                    <a:pt x="651" y="945"/>
                  </a:lnTo>
                  <a:lnTo>
                    <a:pt x="716" y="958"/>
                  </a:lnTo>
                  <a:lnTo>
                    <a:pt x="781" y="969"/>
                  </a:lnTo>
                  <a:lnTo>
                    <a:pt x="847" y="979"/>
                  </a:lnTo>
                  <a:lnTo>
                    <a:pt x="914" y="988"/>
                  </a:lnTo>
                  <a:lnTo>
                    <a:pt x="981" y="996"/>
                  </a:lnTo>
                  <a:lnTo>
                    <a:pt x="1048" y="1003"/>
                  </a:lnTo>
                  <a:lnTo>
                    <a:pt x="1116" y="1009"/>
                  </a:lnTo>
                  <a:lnTo>
                    <a:pt x="1184" y="1013"/>
                  </a:lnTo>
                  <a:lnTo>
                    <a:pt x="1252" y="1016"/>
                  </a:lnTo>
                  <a:lnTo>
                    <a:pt x="1321" y="1020"/>
                  </a:lnTo>
                  <a:lnTo>
                    <a:pt x="1390" y="1021"/>
                  </a:lnTo>
                  <a:lnTo>
                    <a:pt x="1458" y="1021"/>
                  </a:lnTo>
                  <a:lnTo>
                    <a:pt x="1528" y="1020"/>
                  </a:lnTo>
                  <a:lnTo>
                    <a:pt x="1597" y="1019"/>
                  </a:lnTo>
                  <a:lnTo>
                    <a:pt x="1666" y="1015"/>
                  </a:lnTo>
                  <a:lnTo>
                    <a:pt x="1735" y="1011"/>
                  </a:lnTo>
                  <a:lnTo>
                    <a:pt x="1804" y="1006"/>
                  </a:lnTo>
                  <a:lnTo>
                    <a:pt x="1872" y="999"/>
                  </a:lnTo>
                  <a:lnTo>
                    <a:pt x="1940" y="992"/>
                  </a:lnTo>
                  <a:lnTo>
                    <a:pt x="2008" y="984"/>
                  </a:lnTo>
                  <a:lnTo>
                    <a:pt x="2076" y="974"/>
                  </a:lnTo>
                  <a:lnTo>
                    <a:pt x="1499" y="0"/>
                  </a:lnTo>
                  <a:lnTo>
                    <a:pt x="0" y="739"/>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42" name="Freeform 56"/>
            <p:cNvSpPr>
              <a:spLocks/>
            </p:cNvSpPr>
            <p:nvPr/>
          </p:nvSpPr>
          <p:spPr bwMode="auto">
            <a:xfrm>
              <a:off x="3364" y="3293"/>
              <a:ext cx="233" cy="139"/>
            </a:xfrm>
            <a:custGeom>
              <a:avLst/>
              <a:gdLst>
                <a:gd name="T0" fmla="*/ 2091 w 3505"/>
                <a:gd name="T1" fmla="*/ 2079 h 2091"/>
                <a:gd name="T2" fmla="*/ 2203 w 3505"/>
                <a:gd name="T3" fmla="*/ 2054 h 2091"/>
                <a:gd name="T4" fmla="*/ 2312 w 3505"/>
                <a:gd name="T5" fmla="*/ 2025 h 2091"/>
                <a:gd name="T6" fmla="*/ 2420 w 3505"/>
                <a:gd name="T7" fmla="*/ 1993 h 2091"/>
                <a:gd name="T8" fmla="*/ 2524 w 3505"/>
                <a:gd name="T9" fmla="*/ 1958 h 2091"/>
                <a:gd name="T10" fmla="*/ 2626 w 3505"/>
                <a:gd name="T11" fmla="*/ 1920 h 2091"/>
                <a:gd name="T12" fmla="*/ 2725 w 3505"/>
                <a:gd name="T13" fmla="*/ 1879 h 2091"/>
                <a:gd name="T14" fmla="*/ 2819 w 3505"/>
                <a:gd name="T15" fmla="*/ 1834 h 2091"/>
                <a:gd name="T16" fmla="*/ 2944 w 3505"/>
                <a:gd name="T17" fmla="*/ 1768 h 2091"/>
                <a:gd name="T18" fmla="*/ 3083 w 3505"/>
                <a:gd name="T19" fmla="*/ 1680 h 2091"/>
                <a:gd name="T20" fmla="*/ 3202 w 3505"/>
                <a:gd name="T21" fmla="*/ 1589 h 2091"/>
                <a:gd name="T22" fmla="*/ 3302 w 3505"/>
                <a:gd name="T23" fmla="*/ 1494 h 2091"/>
                <a:gd name="T24" fmla="*/ 3382 w 3505"/>
                <a:gd name="T25" fmla="*/ 1397 h 2091"/>
                <a:gd name="T26" fmla="*/ 3441 w 3505"/>
                <a:gd name="T27" fmla="*/ 1297 h 2091"/>
                <a:gd name="T28" fmla="*/ 3482 w 3505"/>
                <a:gd name="T29" fmla="*/ 1197 h 2091"/>
                <a:gd name="T30" fmla="*/ 3502 w 3505"/>
                <a:gd name="T31" fmla="*/ 1096 h 2091"/>
                <a:gd name="T32" fmla="*/ 3503 w 3505"/>
                <a:gd name="T33" fmla="*/ 995 h 2091"/>
                <a:gd name="T34" fmla="*/ 3484 w 3505"/>
                <a:gd name="T35" fmla="*/ 895 h 2091"/>
                <a:gd name="T36" fmla="*/ 3447 w 3505"/>
                <a:gd name="T37" fmla="*/ 796 h 2091"/>
                <a:gd name="T38" fmla="*/ 3389 w 3505"/>
                <a:gd name="T39" fmla="*/ 700 h 2091"/>
                <a:gd name="T40" fmla="*/ 3314 w 3505"/>
                <a:gd name="T41" fmla="*/ 606 h 2091"/>
                <a:gd name="T42" fmla="*/ 3219 w 3505"/>
                <a:gd name="T43" fmla="*/ 516 h 2091"/>
                <a:gd name="T44" fmla="*/ 3105 w 3505"/>
                <a:gd name="T45" fmla="*/ 430 h 2091"/>
                <a:gd name="T46" fmla="*/ 2973 w 3505"/>
                <a:gd name="T47" fmla="*/ 348 h 2091"/>
                <a:gd name="T48" fmla="*/ 2827 w 3505"/>
                <a:gd name="T49" fmla="*/ 274 h 2091"/>
                <a:gd name="T50" fmla="*/ 2672 w 3505"/>
                <a:gd name="T51" fmla="*/ 210 h 2091"/>
                <a:gd name="T52" fmla="*/ 2507 w 3505"/>
                <a:gd name="T53" fmla="*/ 155 h 2091"/>
                <a:gd name="T54" fmla="*/ 2335 w 3505"/>
                <a:gd name="T55" fmla="*/ 107 h 2091"/>
                <a:gd name="T56" fmla="*/ 2155 w 3505"/>
                <a:gd name="T57" fmla="*/ 69 h 2091"/>
                <a:gd name="T58" fmla="*/ 1970 w 3505"/>
                <a:gd name="T59" fmla="*/ 39 h 2091"/>
                <a:gd name="T60" fmla="*/ 1781 w 3505"/>
                <a:gd name="T61" fmla="*/ 17 h 2091"/>
                <a:gd name="T62" fmla="*/ 1588 w 3505"/>
                <a:gd name="T63" fmla="*/ 4 h 2091"/>
                <a:gd name="T64" fmla="*/ 1395 w 3505"/>
                <a:gd name="T65" fmla="*/ 0 h 2091"/>
                <a:gd name="T66" fmla="*/ 1199 w 3505"/>
                <a:gd name="T67" fmla="*/ 4 h 2091"/>
                <a:gd name="T68" fmla="*/ 1005 w 3505"/>
                <a:gd name="T69" fmla="*/ 17 h 2091"/>
                <a:gd name="T70" fmla="*/ 812 w 3505"/>
                <a:gd name="T71" fmla="*/ 39 h 2091"/>
                <a:gd name="T72" fmla="*/ 623 w 3505"/>
                <a:gd name="T73" fmla="*/ 69 h 2091"/>
                <a:gd name="T74" fmla="*/ 437 w 3505"/>
                <a:gd name="T75" fmla="*/ 107 h 2091"/>
                <a:gd name="T76" fmla="*/ 257 w 3505"/>
                <a:gd name="T77" fmla="*/ 155 h 2091"/>
                <a:gd name="T78" fmla="*/ 84 w 3505"/>
                <a:gd name="T79" fmla="*/ 211 h 2091"/>
                <a:gd name="T80" fmla="*/ 1372 w 3505"/>
                <a:gd name="T81" fmla="*/ 973 h 20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05"/>
                <a:gd name="T124" fmla="*/ 0 h 2091"/>
                <a:gd name="T125" fmla="*/ 3505 w 3505"/>
                <a:gd name="T126" fmla="*/ 2091 h 20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05" h="2091">
                  <a:moveTo>
                    <a:pt x="2035" y="2091"/>
                  </a:moveTo>
                  <a:lnTo>
                    <a:pt x="2091" y="2079"/>
                  </a:lnTo>
                  <a:lnTo>
                    <a:pt x="2147" y="2068"/>
                  </a:lnTo>
                  <a:lnTo>
                    <a:pt x="2203" y="2054"/>
                  </a:lnTo>
                  <a:lnTo>
                    <a:pt x="2258" y="2040"/>
                  </a:lnTo>
                  <a:lnTo>
                    <a:pt x="2312" y="2025"/>
                  </a:lnTo>
                  <a:lnTo>
                    <a:pt x="2365" y="2010"/>
                  </a:lnTo>
                  <a:lnTo>
                    <a:pt x="2420" y="1993"/>
                  </a:lnTo>
                  <a:lnTo>
                    <a:pt x="2472" y="1976"/>
                  </a:lnTo>
                  <a:lnTo>
                    <a:pt x="2524" y="1958"/>
                  </a:lnTo>
                  <a:lnTo>
                    <a:pt x="2575" y="1940"/>
                  </a:lnTo>
                  <a:lnTo>
                    <a:pt x="2626" y="1920"/>
                  </a:lnTo>
                  <a:lnTo>
                    <a:pt x="2676" y="1900"/>
                  </a:lnTo>
                  <a:lnTo>
                    <a:pt x="2725" y="1879"/>
                  </a:lnTo>
                  <a:lnTo>
                    <a:pt x="2773" y="1856"/>
                  </a:lnTo>
                  <a:lnTo>
                    <a:pt x="2819" y="1834"/>
                  </a:lnTo>
                  <a:lnTo>
                    <a:pt x="2866" y="1811"/>
                  </a:lnTo>
                  <a:lnTo>
                    <a:pt x="2944" y="1768"/>
                  </a:lnTo>
                  <a:lnTo>
                    <a:pt x="3016" y="1725"/>
                  </a:lnTo>
                  <a:lnTo>
                    <a:pt x="3083" y="1680"/>
                  </a:lnTo>
                  <a:lnTo>
                    <a:pt x="3146" y="1636"/>
                  </a:lnTo>
                  <a:lnTo>
                    <a:pt x="3202" y="1589"/>
                  </a:lnTo>
                  <a:lnTo>
                    <a:pt x="3255" y="1542"/>
                  </a:lnTo>
                  <a:lnTo>
                    <a:pt x="3302" y="1494"/>
                  </a:lnTo>
                  <a:lnTo>
                    <a:pt x="3345" y="1445"/>
                  </a:lnTo>
                  <a:lnTo>
                    <a:pt x="3382" y="1397"/>
                  </a:lnTo>
                  <a:lnTo>
                    <a:pt x="3414" y="1347"/>
                  </a:lnTo>
                  <a:lnTo>
                    <a:pt x="3441" y="1297"/>
                  </a:lnTo>
                  <a:lnTo>
                    <a:pt x="3464" y="1247"/>
                  </a:lnTo>
                  <a:lnTo>
                    <a:pt x="3482" y="1197"/>
                  </a:lnTo>
                  <a:lnTo>
                    <a:pt x="3493" y="1146"/>
                  </a:lnTo>
                  <a:lnTo>
                    <a:pt x="3502" y="1096"/>
                  </a:lnTo>
                  <a:lnTo>
                    <a:pt x="3505" y="1045"/>
                  </a:lnTo>
                  <a:lnTo>
                    <a:pt x="3503" y="995"/>
                  </a:lnTo>
                  <a:lnTo>
                    <a:pt x="3495" y="945"/>
                  </a:lnTo>
                  <a:lnTo>
                    <a:pt x="3484" y="895"/>
                  </a:lnTo>
                  <a:lnTo>
                    <a:pt x="3468" y="845"/>
                  </a:lnTo>
                  <a:lnTo>
                    <a:pt x="3447" y="796"/>
                  </a:lnTo>
                  <a:lnTo>
                    <a:pt x="3420" y="748"/>
                  </a:lnTo>
                  <a:lnTo>
                    <a:pt x="3389" y="700"/>
                  </a:lnTo>
                  <a:lnTo>
                    <a:pt x="3354" y="652"/>
                  </a:lnTo>
                  <a:lnTo>
                    <a:pt x="3314" y="606"/>
                  </a:lnTo>
                  <a:lnTo>
                    <a:pt x="3269" y="561"/>
                  </a:lnTo>
                  <a:lnTo>
                    <a:pt x="3219" y="516"/>
                  </a:lnTo>
                  <a:lnTo>
                    <a:pt x="3165" y="472"/>
                  </a:lnTo>
                  <a:lnTo>
                    <a:pt x="3105" y="430"/>
                  </a:lnTo>
                  <a:lnTo>
                    <a:pt x="3042" y="388"/>
                  </a:lnTo>
                  <a:lnTo>
                    <a:pt x="2973" y="348"/>
                  </a:lnTo>
                  <a:lnTo>
                    <a:pt x="2900" y="310"/>
                  </a:lnTo>
                  <a:lnTo>
                    <a:pt x="2827" y="274"/>
                  </a:lnTo>
                  <a:lnTo>
                    <a:pt x="2750" y="241"/>
                  </a:lnTo>
                  <a:lnTo>
                    <a:pt x="2672" y="210"/>
                  </a:lnTo>
                  <a:lnTo>
                    <a:pt x="2590" y="181"/>
                  </a:lnTo>
                  <a:lnTo>
                    <a:pt x="2507" y="155"/>
                  </a:lnTo>
                  <a:lnTo>
                    <a:pt x="2422" y="129"/>
                  </a:lnTo>
                  <a:lnTo>
                    <a:pt x="2335" y="107"/>
                  </a:lnTo>
                  <a:lnTo>
                    <a:pt x="2245" y="87"/>
                  </a:lnTo>
                  <a:lnTo>
                    <a:pt x="2155" y="69"/>
                  </a:lnTo>
                  <a:lnTo>
                    <a:pt x="2063" y="53"/>
                  </a:lnTo>
                  <a:lnTo>
                    <a:pt x="1970" y="39"/>
                  </a:lnTo>
                  <a:lnTo>
                    <a:pt x="1876" y="26"/>
                  </a:lnTo>
                  <a:lnTo>
                    <a:pt x="1781" y="17"/>
                  </a:lnTo>
                  <a:lnTo>
                    <a:pt x="1685" y="9"/>
                  </a:lnTo>
                  <a:lnTo>
                    <a:pt x="1588" y="4"/>
                  </a:lnTo>
                  <a:lnTo>
                    <a:pt x="1491" y="1"/>
                  </a:lnTo>
                  <a:lnTo>
                    <a:pt x="1395" y="0"/>
                  </a:lnTo>
                  <a:lnTo>
                    <a:pt x="1297" y="1"/>
                  </a:lnTo>
                  <a:lnTo>
                    <a:pt x="1199" y="4"/>
                  </a:lnTo>
                  <a:lnTo>
                    <a:pt x="1102" y="9"/>
                  </a:lnTo>
                  <a:lnTo>
                    <a:pt x="1005" y="17"/>
                  </a:lnTo>
                  <a:lnTo>
                    <a:pt x="908" y="26"/>
                  </a:lnTo>
                  <a:lnTo>
                    <a:pt x="812" y="39"/>
                  </a:lnTo>
                  <a:lnTo>
                    <a:pt x="716" y="53"/>
                  </a:lnTo>
                  <a:lnTo>
                    <a:pt x="623" y="69"/>
                  </a:lnTo>
                  <a:lnTo>
                    <a:pt x="529" y="87"/>
                  </a:lnTo>
                  <a:lnTo>
                    <a:pt x="437" y="107"/>
                  </a:lnTo>
                  <a:lnTo>
                    <a:pt x="347" y="130"/>
                  </a:lnTo>
                  <a:lnTo>
                    <a:pt x="257" y="155"/>
                  </a:lnTo>
                  <a:lnTo>
                    <a:pt x="169" y="181"/>
                  </a:lnTo>
                  <a:lnTo>
                    <a:pt x="84" y="211"/>
                  </a:lnTo>
                  <a:lnTo>
                    <a:pt x="0" y="242"/>
                  </a:lnTo>
                  <a:lnTo>
                    <a:pt x="1372" y="973"/>
                  </a:lnTo>
                  <a:lnTo>
                    <a:pt x="2035" y="2091"/>
                  </a:lnTo>
                  <a:close/>
                </a:path>
              </a:pathLst>
            </a:custGeom>
            <a:solidFill>
              <a:srgbClr val="CCCCCC"/>
            </a:solidFill>
            <a:ln w="9525">
              <a:noFill/>
              <a:round/>
              <a:headEnd/>
              <a:tailEnd/>
            </a:ln>
          </p:spPr>
          <p:txBody>
            <a:bodyPr/>
            <a:lstStyle/>
            <a:p>
              <a:endParaRPr lang="ja-JP" altLang="en-US" dirty="0">
                <a:latin typeface="Calibri" pitchFamily="34" charset="0"/>
              </a:endParaRPr>
            </a:p>
          </p:txBody>
        </p:sp>
      </p:grpSp>
      <p:grpSp>
        <p:nvGrpSpPr>
          <p:cNvPr id="5" name="Group 57"/>
          <p:cNvGrpSpPr>
            <a:grpSpLocks/>
          </p:cNvGrpSpPr>
          <p:nvPr/>
        </p:nvGrpSpPr>
        <p:grpSpPr bwMode="auto">
          <a:xfrm>
            <a:off x="857224" y="3511769"/>
            <a:ext cx="792163" cy="476250"/>
            <a:chOff x="1655" y="1525"/>
            <a:chExt cx="589" cy="354"/>
          </a:xfrm>
        </p:grpSpPr>
        <p:sp>
          <p:nvSpPr>
            <p:cNvPr id="344" name="Freeform 58"/>
            <p:cNvSpPr>
              <a:spLocks/>
            </p:cNvSpPr>
            <p:nvPr/>
          </p:nvSpPr>
          <p:spPr bwMode="auto">
            <a:xfrm>
              <a:off x="1655" y="1607"/>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45" name="Freeform 59"/>
            <p:cNvSpPr>
              <a:spLocks/>
            </p:cNvSpPr>
            <p:nvPr/>
          </p:nvSpPr>
          <p:spPr bwMode="auto">
            <a:xfrm>
              <a:off x="1672" y="1615"/>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46" name="Freeform 60"/>
            <p:cNvSpPr>
              <a:spLocks/>
            </p:cNvSpPr>
            <p:nvPr/>
          </p:nvSpPr>
          <p:spPr bwMode="auto">
            <a:xfrm>
              <a:off x="1655" y="1573"/>
              <a:ext cx="589" cy="272"/>
            </a:xfrm>
            <a:custGeom>
              <a:avLst/>
              <a:gdLst>
                <a:gd name="T0" fmla="*/ 6583 w 14562"/>
                <a:gd name="T1" fmla="*/ 0 h 6719"/>
                <a:gd name="T2" fmla="*/ 14562 w 14562"/>
                <a:gd name="T3" fmla="*/ 3447 h 6719"/>
                <a:gd name="T4" fmla="*/ 7815 w 14562"/>
                <a:gd name="T5" fmla="*/ 6719 h 6719"/>
                <a:gd name="T6" fmla="*/ 0 w 14562"/>
                <a:gd name="T7" fmla="*/ 2345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47" name="Freeform 61"/>
            <p:cNvSpPr>
              <a:spLocks/>
            </p:cNvSpPr>
            <p:nvPr/>
          </p:nvSpPr>
          <p:spPr bwMode="auto">
            <a:xfrm>
              <a:off x="1672" y="1580"/>
              <a:ext cx="556" cy="257"/>
            </a:xfrm>
            <a:custGeom>
              <a:avLst/>
              <a:gdLst>
                <a:gd name="T0" fmla="*/ 6166 w 13743"/>
                <a:gd name="T1" fmla="*/ 0 h 6343"/>
                <a:gd name="T2" fmla="*/ 0 w 13743"/>
                <a:gd name="T3" fmla="*/ 2197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7"/>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48" name="Freeform 62"/>
            <p:cNvSpPr>
              <a:spLocks/>
            </p:cNvSpPr>
            <p:nvPr/>
          </p:nvSpPr>
          <p:spPr bwMode="auto">
            <a:xfrm>
              <a:off x="1958" y="1793"/>
              <a:ext cx="31" cy="19"/>
            </a:xfrm>
            <a:custGeom>
              <a:avLst/>
              <a:gdLst>
                <a:gd name="T0" fmla="*/ 183 w 756"/>
                <a:gd name="T1" fmla="*/ 0 h 458"/>
                <a:gd name="T2" fmla="*/ 756 w 756"/>
                <a:gd name="T3" fmla="*/ 369 h 458"/>
                <a:gd name="T4" fmla="*/ 571 w 756"/>
                <a:gd name="T5" fmla="*/ 458 h 458"/>
                <a:gd name="T6" fmla="*/ 0 w 756"/>
                <a:gd name="T7" fmla="*/ 83 h 458"/>
                <a:gd name="T8" fmla="*/ 183 w 756"/>
                <a:gd name="T9" fmla="*/ 0 h 458"/>
                <a:gd name="T10" fmla="*/ 0 60000 65536"/>
                <a:gd name="T11" fmla="*/ 0 60000 65536"/>
                <a:gd name="T12" fmla="*/ 0 60000 65536"/>
                <a:gd name="T13" fmla="*/ 0 60000 65536"/>
                <a:gd name="T14" fmla="*/ 0 60000 65536"/>
                <a:gd name="T15" fmla="*/ 0 w 756"/>
                <a:gd name="T16" fmla="*/ 0 h 458"/>
                <a:gd name="T17" fmla="*/ 756 w 756"/>
                <a:gd name="T18" fmla="*/ 458 h 458"/>
              </a:gdLst>
              <a:ahLst/>
              <a:cxnLst>
                <a:cxn ang="T10">
                  <a:pos x="T0" y="T1"/>
                </a:cxn>
                <a:cxn ang="T11">
                  <a:pos x="T2" y="T3"/>
                </a:cxn>
                <a:cxn ang="T12">
                  <a:pos x="T4" y="T5"/>
                </a:cxn>
                <a:cxn ang="T13">
                  <a:pos x="T6" y="T7"/>
                </a:cxn>
                <a:cxn ang="T14">
                  <a:pos x="T8" y="T9"/>
                </a:cxn>
              </a:cxnLst>
              <a:rect l="T15" t="T16" r="T17" b="T18"/>
              <a:pathLst>
                <a:path w="756" h="458">
                  <a:moveTo>
                    <a:pt x="183" y="0"/>
                  </a:moveTo>
                  <a:lnTo>
                    <a:pt x="756" y="369"/>
                  </a:lnTo>
                  <a:lnTo>
                    <a:pt x="571" y="458"/>
                  </a:lnTo>
                  <a:lnTo>
                    <a:pt x="0" y="83"/>
                  </a:lnTo>
                  <a:lnTo>
                    <a:pt x="183"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49" name="Freeform 63"/>
            <p:cNvSpPr>
              <a:spLocks noEditPoints="1"/>
            </p:cNvSpPr>
            <p:nvPr/>
          </p:nvSpPr>
          <p:spPr bwMode="auto">
            <a:xfrm>
              <a:off x="1983" y="1777"/>
              <a:ext cx="41" cy="22"/>
            </a:xfrm>
            <a:custGeom>
              <a:avLst/>
              <a:gdLst>
                <a:gd name="T0" fmla="*/ 272 w 1030"/>
                <a:gd name="T1" fmla="*/ 50 h 538"/>
                <a:gd name="T2" fmla="*/ 364 w 1030"/>
                <a:gd name="T3" fmla="*/ 23 h 538"/>
                <a:gd name="T4" fmla="*/ 460 w 1030"/>
                <a:gd name="T5" fmla="*/ 7 h 538"/>
                <a:gd name="T6" fmla="*/ 558 w 1030"/>
                <a:gd name="T7" fmla="*/ 0 h 538"/>
                <a:gd name="T8" fmla="*/ 652 w 1030"/>
                <a:gd name="T9" fmla="*/ 2 h 538"/>
                <a:gd name="T10" fmla="*/ 744 w 1030"/>
                <a:gd name="T11" fmla="*/ 13 h 538"/>
                <a:gd name="T12" fmla="*/ 828 w 1030"/>
                <a:gd name="T13" fmla="*/ 35 h 538"/>
                <a:gd name="T14" fmla="*/ 901 w 1030"/>
                <a:gd name="T15" fmla="*/ 65 h 538"/>
                <a:gd name="T16" fmla="*/ 962 w 1030"/>
                <a:gd name="T17" fmla="*/ 106 h 538"/>
                <a:gd name="T18" fmla="*/ 1003 w 1030"/>
                <a:gd name="T19" fmla="*/ 151 h 538"/>
                <a:gd name="T20" fmla="*/ 1026 w 1030"/>
                <a:gd name="T21" fmla="*/ 200 h 538"/>
                <a:gd name="T22" fmla="*/ 1029 w 1030"/>
                <a:gd name="T23" fmla="*/ 251 h 538"/>
                <a:gd name="T24" fmla="*/ 1014 w 1030"/>
                <a:gd name="T25" fmla="*/ 302 h 538"/>
                <a:gd name="T26" fmla="*/ 979 w 1030"/>
                <a:gd name="T27" fmla="*/ 353 h 538"/>
                <a:gd name="T28" fmla="*/ 927 w 1030"/>
                <a:gd name="T29" fmla="*/ 402 h 538"/>
                <a:gd name="T30" fmla="*/ 857 w 1030"/>
                <a:gd name="T31" fmla="*/ 446 h 538"/>
                <a:gd name="T32" fmla="*/ 769 w 1030"/>
                <a:gd name="T33" fmla="*/ 484 h 538"/>
                <a:gd name="T34" fmla="*/ 674 w 1030"/>
                <a:gd name="T35" fmla="*/ 513 h 538"/>
                <a:gd name="T36" fmla="*/ 574 w 1030"/>
                <a:gd name="T37" fmla="*/ 531 h 538"/>
                <a:gd name="T38" fmla="*/ 474 w 1030"/>
                <a:gd name="T39" fmla="*/ 538 h 538"/>
                <a:gd name="T40" fmla="*/ 374 w 1030"/>
                <a:gd name="T41" fmla="*/ 536 h 538"/>
                <a:gd name="T42" fmla="*/ 280 w 1030"/>
                <a:gd name="T43" fmla="*/ 523 h 538"/>
                <a:gd name="T44" fmla="*/ 194 w 1030"/>
                <a:gd name="T45" fmla="*/ 500 h 538"/>
                <a:gd name="T46" fmla="*/ 119 w 1030"/>
                <a:gd name="T47" fmla="*/ 466 h 538"/>
                <a:gd name="T48" fmla="*/ 59 w 1030"/>
                <a:gd name="T49" fmla="*/ 424 h 538"/>
                <a:gd name="T50" fmla="*/ 21 w 1030"/>
                <a:gd name="T51" fmla="*/ 378 h 538"/>
                <a:gd name="T52" fmla="*/ 2 w 1030"/>
                <a:gd name="T53" fmla="*/ 328 h 538"/>
                <a:gd name="T54" fmla="*/ 2 w 1030"/>
                <a:gd name="T55" fmla="*/ 277 h 538"/>
                <a:gd name="T56" fmla="*/ 22 w 1030"/>
                <a:gd name="T57" fmla="*/ 225 h 538"/>
                <a:gd name="T58" fmla="*/ 59 w 1030"/>
                <a:gd name="T59" fmla="*/ 175 h 538"/>
                <a:gd name="T60" fmla="*/ 114 w 1030"/>
                <a:gd name="T61" fmla="*/ 128 h 538"/>
                <a:gd name="T62" fmla="*/ 187 w 1030"/>
                <a:gd name="T63" fmla="*/ 85 h 538"/>
                <a:gd name="T64" fmla="*/ 292 w 1030"/>
                <a:gd name="T65" fmla="*/ 177 h 538"/>
                <a:gd name="T66" fmla="*/ 235 w 1030"/>
                <a:gd name="T67" fmla="*/ 232 h 538"/>
                <a:gd name="T68" fmla="*/ 221 w 1030"/>
                <a:gd name="T69" fmla="*/ 262 h 538"/>
                <a:gd name="T70" fmla="*/ 219 w 1030"/>
                <a:gd name="T71" fmla="*/ 292 h 538"/>
                <a:gd name="T72" fmla="*/ 227 w 1030"/>
                <a:gd name="T73" fmla="*/ 320 h 538"/>
                <a:gd name="T74" fmla="*/ 247 w 1030"/>
                <a:gd name="T75" fmla="*/ 347 h 538"/>
                <a:gd name="T76" fmla="*/ 278 w 1030"/>
                <a:gd name="T77" fmla="*/ 371 h 538"/>
                <a:gd name="T78" fmla="*/ 368 w 1030"/>
                <a:gd name="T79" fmla="*/ 406 h 538"/>
                <a:gd name="T80" fmla="*/ 476 w 1030"/>
                <a:gd name="T81" fmla="*/ 418 h 538"/>
                <a:gd name="T82" fmla="*/ 591 w 1030"/>
                <a:gd name="T83" fmla="*/ 406 h 538"/>
                <a:gd name="T84" fmla="*/ 697 w 1030"/>
                <a:gd name="T85" fmla="*/ 371 h 538"/>
                <a:gd name="T86" fmla="*/ 773 w 1030"/>
                <a:gd name="T87" fmla="*/ 320 h 538"/>
                <a:gd name="T88" fmla="*/ 803 w 1030"/>
                <a:gd name="T89" fmla="*/ 277 h 538"/>
                <a:gd name="T90" fmla="*/ 810 w 1030"/>
                <a:gd name="T91" fmla="*/ 247 h 538"/>
                <a:gd name="T92" fmla="*/ 806 w 1030"/>
                <a:gd name="T93" fmla="*/ 218 h 538"/>
                <a:gd name="T94" fmla="*/ 791 w 1030"/>
                <a:gd name="T95" fmla="*/ 190 h 538"/>
                <a:gd name="T96" fmla="*/ 747 w 1030"/>
                <a:gd name="T97" fmla="*/ 153 h 538"/>
                <a:gd name="T98" fmla="*/ 659 w 1030"/>
                <a:gd name="T99" fmla="*/ 120 h 538"/>
                <a:gd name="T100" fmla="*/ 552 w 1030"/>
                <a:gd name="T101" fmla="*/ 109 h 538"/>
                <a:gd name="T102" fmla="*/ 441 w 1030"/>
                <a:gd name="T103" fmla="*/ 120 h 538"/>
                <a:gd name="T104" fmla="*/ 336 w 1030"/>
                <a:gd name="T105" fmla="*/ 153 h 5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0"/>
                <a:gd name="T160" fmla="*/ 0 h 538"/>
                <a:gd name="T161" fmla="*/ 1030 w 1030"/>
                <a:gd name="T162" fmla="*/ 538 h 5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0" h="538">
                  <a:moveTo>
                    <a:pt x="207" y="75"/>
                  </a:moveTo>
                  <a:lnTo>
                    <a:pt x="228" y="65"/>
                  </a:lnTo>
                  <a:lnTo>
                    <a:pt x="251" y="57"/>
                  </a:lnTo>
                  <a:lnTo>
                    <a:pt x="272" y="50"/>
                  </a:lnTo>
                  <a:lnTo>
                    <a:pt x="295" y="42"/>
                  </a:lnTo>
                  <a:lnTo>
                    <a:pt x="318" y="35"/>
                  </a:lnTo>
                  <a:lnTo>
                    <a:pt x="341" y="29"/>
                  </a:lnTo>
                  <a:lnTo>
                    <a:pt x="364" y="23"/>
                  </a:lnTo>
                  <a:lnTo>
                    <a:pt x="388" y="19"/>
                  </a:lnTo>
                  <a:lnTo>
                    <a:pt x="412" y="13"/>
                  </a:lnTo>
                  <a:lnTo>
                    <a:pt x="436" y="10"/>
                  </a:lnTo>
                  <a:lnTo>
                    <a:pt x="460" y="7"/>
                  </a:lnTo>
                  <a:lnTo>
                    <a:pt x="484" y="4"/>
                  </a:lnTo>
                  <a:lnTo>
                    <a:pt x="509" y="2"/>
                  </a:lnTo>
                  <a:lnTo>
                    <a:pt x="533" y="1"/>
                  </a:lnTo>
                  <a:lnTo>
                    <a:pt x="558" y="0"/>
                  </a:lnTo>
                  <a:lnTo>
                    <a:pt x="581" y="0"/>
                  </a:lnTo>
                  <a:lnTo>
                    <a:pt x="606" y="0"/>
                  </a:lnTo>
                  <a:lnTo>
                    <a:pt x="629" y="1"/>
                  </a:lnTo>
                  <a:lnTo>
                    <a:pt x="652" y="2"/>
                  </a:lnTo>
                  <a:lnTo>
                    <a:pt x="676" y="4"/>
                  </a:lnTo>
                  <a:lnTo>
                    <a:pt x="699" y="7"/>
                  </a:lnTo>
                  <a:lnTo>
                    <a:pt x="722" y="10"/>
                  </a:lnTo>
                  <a:lnTo>
                    <a:pt x="744" y="13"/>
                  </a:lnTo>
                  <a:lnTo>
                    <a:pt x="765" y="19"/>
                  </a:lnTo>
                  <a:lnTo>
                    <a:pt x="786" y="23"/>
                  </a:lnTo>
                  <a:lnTo>
                    <a:pt x="808" y="29"/>
                  </a:lnTo>
                  <a:lnTo>
                    <a:pt x="828" y="35"/>
                  </a:lnTo>
                  <a:lnTo>
                    <a:pt x="847" y="42"/>
                  </a:lnTo>
                  <a:lnTo>
                    <a:pt x="866" y="50"/>
                  </a:lnTo>
                  <a:lnTo>
                    <a:pt x="884" y="57"/>
                  </a:lnTo>
                  <a:lnTo>
                    <a:pt x="901" y="65"/>
                  </a:lnTo>
                  <a:lnTo>
                    <a:pt x="918" y="75"/>
                  </a:lnTo>
                  <a:lnTo>
                    <a:pt x="934" y="85"/>
                  </a:lnTo>
                  <a:lnTo>
                    <a:pt x="949" y="95"/>
                  </a:lnTo>
                  <a:lnTo>
                    <a:pt x="962" y="106"/>
                  </a:lnTo>
                  <a:lnTo>
                    <a:pt x="975" y="116"/>
                  </a:lnTo>
                  <a:lnTo>
                    <a:pt x="985" y="128"/>
                  </a:lnTo>
                  <a:lnTo>
                    <a:pt x="995" y="139"/>
                  </a:lnTo>
                  <a:lnTo>
                    <a:pt x="1003" y="151"/>
                  </a:lnTo>
                  <a:lnTo>
                    <a:pt x="1011" y="163"/>
                  </a:lnTo>
                  <a:lnTo>
                    <a:pt x="1017" y="175"/>
                  </a:lnTo>
                  <a:lnTo>
                    <a:pt x="1022" y="188"/>
                  </a:lnTo>
                  <a:lnTo>
                    <a:pt x="1026" y="200"/>
                  </a:lnTo>
                  <a:lnTo>
                    <a:pt x="1029" y="212"/>
                  </a:lnTo>
                  <a:lnTo>
                    <a:pt x="1030" y="225"/>
                  </a:lnTo>
                  <a:lnTo>
                    <a:pt x="1030" y="239"/>
                  </a:lnTo>
                  <a:lnTo>
                    <a:pt x="1029" y="251"/>
                  </a:lnTo>
                  <a:lnTo>
                    <a:pt x="1027" y="264"/>
                  </a:lnTo>
                  <a:lnTo>
                    <a:pt x="1023" y="277"/>
                  </a:lnTo>
                  <a:lnTo>
                    <a:pt x="1019" y="290"/>
                  </a:lnTo>
                  <a:lnTo>
                    <a:pt x="1014" y="302"/>
                  </a:lnTo>
                  <a:lnTo>
                    <a:pt x="1006" y="315"/>
                  </a:lnTo>
                  <a:lnTo>
                    <a:pt x="999" y="328"/>
                  </a:lnTo>
                  <a:lnTo>
                    <a:pt x="989" y="341"/>
                  </a:lnTo>
                  <a:lnTo>
                    <a:pt x="979" y="353"/>
                  </a:lnTo>
                  <a:lnTo>
                    <a:pt x="968" y="366"/>
                  </a:lnTo>
                  <a:lnTo>
                    <a:pt x="955" y="378"/>
                  </a:lnTo>
                  <a:lnTo>
                    <a:pt x="942" y="390"/>
                  </a:lnTo>
                  <a:lnTo>
                    <a:pt x="927" y="402"/>
                  </a:lnTo>
                  <a:lnTo>
                    <a:pt x="911" y="413"/>
                  </a:lnTo>
                  <a:lnTo>
                    <a:pt x="894" y="424"/>
                  </a:lnTo>
                  <a:lnTo>
                    <a:pt x="876" y="435"/>
                  </a:lnTo>
                  <a:lnTo>
                    <a:pt x="857" y="446"/>
                  </a:lnTo>
                  <a:lnTo>
                    <a:pt x="835" y="456"/>
                  </a:lnTo>
                  <a:lnTo>
                    <a:pt x="814" y="466"/>
                  </a:lnTo>
                  <a:lnTo>
                    <a:pt x="792" y="475"/>
                  </a:lnTo>
                  <a:lnTo>
                    <a:pt x="769" y="484"/>
                  </a:lnTo>
                  <a:lnTo>
                    <a:pt x="746" y="492"/>
                  </a:lnTo>
                  <a:lnTo>
                    <a:pt x="723" y="500"/>
                  </a:lnTo>
                  <a:lnTo>
                    <a:pt x="698" y="506"/>
                  </a:lnTo>
                  <a:lnTo>
                    <a:pt x="674" y="513"/>
                  </a:lnTo>
                  <a:lnTo>
                    <a:pt x="649" y="518"/>
                  </a:lnTo>
                  <a:lnTo>
                    <a:pt x="625" y="523"/>
                  </a:lnTo>
                  <a:lnTo>
                    <a:pt x="599" y="528"/>
                  </a:lnTo>
                  <a:lnTo>
                    <a:pt x="574" y="531"/>
                  </a:lnTo>
                  <a:lnTo>
                    <a:pt x="549" y="534"/>
                  </a:lnTo>
                  <a:lnTo>
                    <a:pt x="524" y="536"/>
                  </a:lnTo>
                  <a:lnTo>
                    <a:pt x="498" y="537"/>
                  </a:lnTo>
                  <a:lnTo>
                    <a:pt x="474" y="538"/>
                  </a:lnTo>
                  <a:lnTo>
                    <a:pt x="448" y="538"/>
                  </a:lnTo>
                  <a:lnTo>
                    <a:pt x="424" y="538"/>
                  </a:lnTo>
                  <a:lnTo>
                    <a:pt x="398" y="537"/>
                  </a:lnTo>
                  <a:lnTo>
                    <a:pt x="374" y="536"/>
                  </a:lnTo>
                  <a:lnTo>
                    <a:pt x="350" y="534"/>
                  </a:lnTo>
                  <a:lnTo>
                    <a:pt x="326" y="531"/>
                  </a:lnTo>
                  <a:lnTo>
                    <a:pt x="303" y="528"/>
                  </a:lnTo>
                  <a:lnTo>
                    <a:pt x="280" y="523"/>
                  </a:lnTo>
                  <a:lnTo>
                    <a:pt x="258" y="518"/>
                  </a:lnTo>
                  <a:lnTo>
                    <a:pt x="236" y="513"/>
                  </a:lnTo>
                  <a:lnTo>
                    <a:pt x="214" y="506"/>
                  </a:lnTo>
                  <a:lnTo>
                    <a:pt x="194" y="500"/>
                  </a:lnTo>
                  <a:lnTo>
                    <a:pt x="174" y="492"/>
                  </a:lnTo>
                  <a:lnTo>
                    <a:pt x="155" y="484"/>
                  </a:lnTo>
                  <a:lnTo>
                    <a:pt x="136" y="475"/>
                  </a:lnTo>
                  <a:lnTo>
                    <a:pt x="119" y="466"/>
                  </a:lnTo>
                  <a:lnTo>
                    <a:pt x="102" y="456"/>
                  </a:lnTo>
                  <a:lnTo>
                    <a:pt x="86" y="446"/>
                  </a:lnTo>
                  <a:lnTo>
                    <a:pt x="72" y="435"/>
                  </a:lnTo>
                  <a:lnTo>
                    <a:pt x="59" y="424"/>
                  </a:lnTo>
                  <a:lnTo>
                    <a:pt x="48" y="413"/>
                  </a:lnTo>
                  <a:lnTo>
                    <a:pt x="38" y="402"/>
                  </a:lnTo>
                  <a:lnTo>
                    <a:pt x="28" y="390"/>
                  </a:lnTo>
                  <a:lnTo>
                    <a:pt x="21" y="378"/>
                  </a:lnTo>
                  <a:lnTo>
                    <a:pt x="15" y="366"/>
                  </a:lnTo>
                  <a:lnTo>
                    <a:pt x="9" y="353"/>
                  </a:lnTo>
                  <a:lnTo>
                    <a:pt x="5" y="341"/>
                  </a:lnTo>
                  <a:lnTo>
                    <a:pt x="2" y="328"/>
                  </a:lnTo>
                  <a:lnTo>
                    <a:pt x="1" y="315"/>
                  </a:lnTo>
                  <a:lnTo>
                    <a:pt x="0" y="302"/>
                  </a:lnTo>
                  <a:lnTo>
                    <a:pt x="1" y="290"/>
                  </a:lnTo>
                  <a:lnTo>
                    <a:pt x="2" y="277"/>
                  </a:lnTo>
                  <a:lnTo>
                    <a:pt x="5" y="264"/>
                  </a:lnTo>
                  <a:lnTo>
                    <a:pt x="9" y="251"/>
                  </a:lnTo>
                  <a:lnTo>
                    <a:pt x="15" y="239"/>
                  </a:lnTo>
                  <a:lnTo>
                    <a:pt x="22" y="225"/>
                  </a:lnTo>
                  <a:lnTo>
                    <a:pt x="29" y="212"/>
                  </a:lnTo>
                  <a:lnTo>
                    <a:pt x="38" y="200"/>
                  </a:lnTo>
                  <a:lnTo>
                    <a:pt x="48" y="188"/>
                  </a:lnTo>
                  <a:lnTo>
                    <a:pt x="59" y="175"/>
                  </a:lnTo>
                  <a:lnTo>
                    <a:pt x="71" y="163"/>
                  </a:lnTo>
                  <a:lnTo>
                    <a:pt x="85" y="151"/>
                  </a:lnTo>
                  <a:lnTo>
                    <a:pt x="99" y="139"/>
                  </a:lnTo>
                  <a:lnTo>
                    <a:pt x="114" y="128"/>
                  </a:lnTo>
                  <a:lnTo>
                    <a:pt x="130" y="116"/>
                  </a:lnTo>
                  <a:lnTo>
                    <a:pt x="148" y="106"/>
                  </a:lnTo>
                  <a:lnTo>
                    <a:pt x="167" y="95"/>
                  </a:lnTo>
                  <a:lnTo>
                    <a:pt x="187" y="85"/>
                  </a:lnTo>
                  <a:lnTo>
                    <a:pt x="207" y="75"/>
                  </a:lnTo>
                  <a:close/>
                  <a:moveTo>
                    <a:pt x="336" y="153"/>
                  </a:moveTo>
                  <a:lnTo>
                    <a:pt x="313" y="164"/>
                  </a:lnTo>
                  <a:lnTo>
                    <a:pt x="292" y="177"/>
                  </a:lnTo>
                  <a:lnTo>
                    <a:pt x="274" y="190"/>
                  </a:lnTo>
                  <a:lnTo>
                    <a:pt x="258" y="204"/>
                  </a:lnTo>
                  <a:lnTo>
                    <a:pt x="245" y="218"/>
                  </a:lnTo>
                  <a:lnTo>
                    <a:pt x="235" y="232"/>
                  </a:lnTo>
                  <a:lnTo>
                    <a:pt x="230" y="240"/>
                  </a:lnTo>
                  <a:lnTo>
                    <a:pt x="226" y="247"/>
                  </a:lnTo>
                  <a:lnTo>
                    <a:pt x="224" y="255"/>
                  </a:lnTo>
                  <a:lnTo>
                    <a:pt x="221" y="262"/>
                  </a:lnTo>
                  <a:lnTo>
                    <a:pt x="220" y="269"/>
                  </a:lnTo>
                  <a:lnTo>
                    <a:pt x="219" y="277"/>
                  </a:lnTo>
                  <a:lnTo>
                    <a:pt x="219" y="284"/>
                  </a:lnTo>
                  <a:lnTo>
                    <a:pt x="219" y="292"/>
                  </a:lnTo>
                  <a:lnTo>
                    <a:pt x="220" y="299"/>
                  </a:lnTo>
                  <a:lnTo>
                    <a:pt x="222" y="307"/>
                  </a:lnTo>
                  <a:lnTo>
                    <a:pt x="224" y="313"/>
                  </a:lnTo>
                  <a:lnTo>
                    <a:pt x="227" y="320"/>
                  </a:lnTo>
                  <a:lnTo>
                    <a:pt x="231" y="327"/>
                  </a:lnTo>
                  <a:lnTo>
                    <a:pt x="236" y="334"/>
                  </a:lnTo>
                  <a:lnTo>
                    <a:pt x="241" y="341"/>
                  </a:lnTo>
                  <a:lnTo>
                    <a:pt x="247" y="347"/>
                  </a:lnTo>
                  <a:lnTo>
                    <a:pt x="254" y="353"/>
                  </a:lnTo>
                  <a:lnTo>
                    <a:pt x="261" y="360"/>
                  </a:lnTo>
                  <a:lnTo>
                    <a:pt x="269" y="366"/>
                  </a:lnTo>
                  <a:lnTo>
                    <a:pt x="278" y="371"/>
                  </a:lnTo>
                  <a:lnTo>
                    <a:pt x="297" y="383"/>
                  </a:lnTo>
                  <a:lnTo>
                    <a:pt x="320" y="393"/>
                  </a:lnTo>
                  <a:lnTo>
                    <a:pt x="343" y="400"/>
                  </a:lnTo>
                  <a:lnTo>
                    <a:pt x="368" y="406"/>
                  </a:lnTo>
                  <a:lnTo>
                    <a:pt x="393" y="412"/>
                  </a:lnTo>
                  <a:lnTo>
                    <a:pt x="420" y="415"/>
                  </a:lnTo>
                  <a:lnTo>
                    <a:pt x="447" y="418"/>
                  </a:lnTo>
                  <a:lnTo>
                    <a:pt x="476" y="418"/>
                  </a:lnTo>
                  <a:lnTo>
                    <a:pt x="505" y="418"/>
                  </a:lnTo>
                  <a:lnTo>
                    <a:pt x="533" y="415"/>
                  </a:lnTo>
                  <a:lnTo>
                    <a:pt x="562" y="412"/>
                  </a:lnTo>
                  <a:lnTo>
                    <a:pt x="591" y="406"/>
                  </a:lnTo>
                  <a:lnTo>
                    <a:pt x="618" y="400"/>
                  </a:lnTo>
                  <a:lnTo>
                    <a:pt x="645" y="393"/>
                  </a:lnTo>
                  <a:lnTo>
                    <a:pt x="672" y="383"/>
                  </a:lnTo>
                  <a:lnTo>
                    <a:pt x="697" y="371"/>
                  </a:lnTo>
                  <a:lnTo>
                    <a:pt x="719" y="360"/>
                  </a:lnTo>
                  <a:lnTo>
                    <a:pt x="740" y="347"/>
                  </a:lnTo>
                  <a:lnTo>
                    <a:pt x="758" y="334"/>
                  </a:lnTo>
                  <a:lnTo>
                    <a:pt x="773" y="320"/>
                  </a:lnTo>
                  <a:lnTo>
                    <a:pt x="785" y="307"/>
                  </a:lnTo>
                  <a:lnTo>
                    <a:pt x="796" y="292"/>
                  </a:lnTo>
                  <a:lnTo>
                    <a:pt x="799" y="284"/>
                  </a:lnTo>
                  <a:lnTo>
                    <a:pt x="803" y="277"/>
                  </a:lnTo>
                  <a:lnTo>
                    <a:pt x="806" y="269"/>
                  </a:lnTo>
                  <a:lnTo>
                    <a:pt x="808" y="262"/>
                  </a:lnTo>
                  <a:lnTo>
                    <a:pt x="809" y="255"/>
                  </a:lnTo>
                  <a:lnTo>
                    <a:pt x="810" y="247"/>
                  </a:lnTo>
                  <a:lnTo>
                    <a:pt x="810" y="240"/>
                  </a:lnTo>
                  <a:lnTo>
                    <a:pt x="809" y="232"/>
                  </a:lnTo>
                  <a:lnTo>
                    <a:pt x="808" y="225"/>
                  </a:lnTo>
                  <a:lnTo>
                    <a:pt x="806" y="218"/>
                  </a:lnTo>
                  <a:lnTo>
                    <a:pt x="802" y="211"/>
                  </a:lnTo>
                  <a:lnTo>
                    <a:pt x="799" y="204"/>
                  </a:lnTo>
                  <a:lnTo>
                    <a:pt x="795" y="197"/>
                  </a:lnTo>
                  <a:lnTo>
                    <a:pt x="791" y="190"/>
                  </a:lnTo>
                  <a:lnTo>
                    <a:pt x="785" y="183"/>
                  </a:lnTo>
                  <a:lnTo>
                    <a:pt x="779" y="177"/>
                  </a:lnTo>
                  <a:lnTo>
                    <a:pt x="764" y="164"/>
                  </a:lnTo>
                  <a:lnTo>
                    <a:pt x="747" y="153"/>
                  </a:lnTo>
                  <a:lnTo>
                    <a:pt x="727" y="143"/>
                  </a:lnTo>
                  <a:lnTo>
                    <a:pt x="706" y="133"/>
                  </a:lnTo>
                  <a:lnTo>
                    <a:pt x="683" y="126"/>
                  </a:lnTo>
                  <a:lnTo>
                    <a:pt x="659" y="120"/>
                  </a:lnTo>
                  <a:lnTo>
                    <a:pt x="633" y="115"/>
                  </a:lnTo>
                  <a:lnTo>
                    <a:pt x="607" y="111"/>
                  </a:lnTo>
                  <a:lnTo>
                    <a:pt x="580" y="109"/>
                  </a:lnTo>
                  <a:lnTo>
                    <a:pt x="552" y="109"/>
                  </a:lnTo>
                  <a:lnTo>
                    <a:pt x="524" y="109"/>
                  </a:lnTo>
                  <a:lnTo>
                    <a:pt x="496" y="111"/>
                  </a:lnTo>
                  <a:lnTo>
                    <a:pt x="468" y="115"/>
                  </a:lnTo>
                  <a:lnTo>
                    <a:pt x="441" y="120"/>
                  </a:lnTo>
                  <a:lnTo>
                    <a:pt x="413" y="126"/>
                  </a:lnTo>
                  <a:lnTo>
                    <a:pt x="387" y="133"/>
                  </a:lnTo>
                  <a:lnTo>
                    <a:pt x="361" y="143"/>
                  </a:lnTo>
                  <a:lnTo>
                    <a:pt x="336" y="153"/>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50" name="Freeform 64"/>
            <p:cNvSpPr>
              <a:spLocks/>
            </p:cNvSpPr>
            <p:nvPr/>
          </p:nvSpPr>
          <p:spPr bwMode="auto">
            <a:xfrm>
              <a:off x="2017" y="1767"/>
              <a:ext cx="30" cy="16"/>
            </a:xfrm>
            <a:custGeom>
              <a:avLst/>
              <a:gdLst>
                <a:gd name="T0" fmla="*/ 164 w 746"/>
                <a:gd name="T1" fmla="*/ 0 h 409"/>
                <a:gd name="T2" fmla="*/ 746 w 746"/>
                <a:gd name="T3" fmla="*/ 330 h 409"/>
                <a:gd name="T4" fmla="*/ 581 w 746"/>
                <a:gd name="T5" fmla="*/ 409 h 409"/>
                <a:gd name="T6" fmla="*/ 0 w 746"/>
                <a:gd name="T7" fmla="*/ 76 h 409"/>
                <a:gd name="T8" fmla="*/ 164 w 746"/>
                <a:gd name="T9" fmla="*/ 0 h 409"/>
                <a:gd name="T10" fmla="*/ 0 60000 65536"/>
                <a:gd name="T11" fmla="*/ 0 60000 65536"/>
                <a:gd name="T12" fmla="*/ 0 60000 65536"/>
                <a:gd name="T13" fmla="*/ 0 60000 65536"/>
                <a:gd name="T14" fmla="*/ 0 60000 65536"/>
                <a:gd name="T15" fmla="*/ 0 w 746"/>
                <a:gd name="T16" fmla="*/ 0 h 409"/>
                <a:gd name="T17" fmla="*/ 746 w 746"/>
                <a:gd name="T18" fmla="*/ 409 h 409"/>
              </a:gdLst>
              <a:ahLst/>
              <a:cxnLst>
                <a:cxn ang="T10">
                  <a:pos x="T0" y="T1"/>
                </a:cxn>
                <a:cxn ang="T11">
                  <a:pos x="T2" y="T3"/>
                </a:cxn>
                <a:cxn ang="T12">
                  <a:pos x="T4" y="T5"/>
                </a:cxn>
                <a:cxn ang="T13">
                  <a:pos x="T6" y="T7"/>
                </a:cxn>
                <a:cxn ang="T14">
                  <a:pos x="T8" y="T9"/>
                </a:cxn>
              </a:cxnLst>
              <a:rect l="T15" t="T16" r="T17" b="T18"/>
              <a:pathLst>
                <a:path w="746" h="409">
                  <a:moveTo>
                    <a:pt x="164" y="0"/>
                  </a:moveTo>
                  <a:lnTo>
                    <a:pt x="746" y="330"/>
                  </a:lnTo>
                  <a:lnTo>
                    <a:pt x="581" y="409"/>
                  </a:lnTo>
                  <a:lnTo>
                    <a:pt x="0" y="76"/>
                  </a:lnTo>
                  <a:lnTo>
                    <a:pt x="164"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51" name="Freeform 65"/>
            <p:cNvSpPr>
              <a:spLocks noEditPoints="1"/>
            </p:cNvSpPr>
            <p:nvPr/>
          </p:nvSpPr>
          <p:spPr bwMode="auto">
            <a:xfrm>
              <a:off x="2040" y="1753"/>
              <a:ext cx="38" cy="19"/>
            </a:xfrm>
            <a:custGeom>
              <a:avLst/>
              <a:gdLst>
                <a:gd name="T0" fmla="*/ 230 w 968"/>
                <a:gd name="T1" fmla="*/ 44 h 482"/>
                <a:gd name="T2" fmla="*/ 381 w 968"/>
                <a:gd name="T3" fmla="*/ 9 h 482"/>
                <a:gd name="T4" fmla="*/ 563 w 968"/>
                <a:gd name="T5" fmla="*/ 1 h 482"/>
                <a:gd name="T6" fmla="*/ 714 w 968"/>
                <a:gd name="T7" fmla="*/ 21 h 482"/>
                <a:gd name="T8" fmla="*/ 793 w 968"/>
                <a:gd name="T9" fmla="*/ 44 h 482"/>
                <a:gd name="T10" fmla="*/ 861 w 968"/>
                <a:gd name="T11" fmla="*/ 76 h 482"/>
                <a:gd name="T12" fmla="*/ 914 w 968"/>
                <a:gd name="T13" fmla="*/ 114 h 482"/>
                <a:gd name="T14" fmla="*/ 949 w 968"/>
                <a:gd name="T15" fmla="*/ 157 h 482"/>
                <a:gd name="T16" fmla="*/ 966 w 968"/>
                <a:gd name="T17" fmla="*/ 203 h 482"/>
                <a:gd name="T18" fmla="*/ 966 w 968"/>
                <a:gd name="T19" fmla="*/ 248 h 482"/>
                <a:gd name="T20" fmla="*/ 948 w 968"/>
                <a:gd name="T21" fmla="*/ 294 h 482"/>
                <a:gd name="T22" fmla="*/ 913 w 968"/>
                <a:gd name="T23" fmla="*/ 339 h 482"/>
                <a:gd name="T24" fmla="*/ 860 w 968"/>
                <a:gd name="T25" fmla="*/ 380 h 482"/>
                <a:gd name="T26" fmla="*/ 789 w 968"/>
                <a:gd name="T27" fmla="*/ 417 h 482"/>
                <a:gd name="T28" fmla="*/ 706 w 968"/>
                <a:gd name="T29" fmla="*/ 448 h 482"/>
                <a:gd name="T30" fmla="*/ 615 w 968"/>
                <a:gd name="T31" fmla="*/ 468 h 482"/>
                <a:gd name="T32" fmla="*/ 522 w 968"/>
                <a:gd name="T33" fmla="*/ 480 h 482"/>
                <a:gd name="T34" fmla="*/ 427 w 968"/>
                <a:gd name="T35" fmla="*/ 482 h 482"/>
                <a:gd name="T36" fmla="*/ 335 w 968"/>
                <a:gd name="T37" fmla="*/ 475 h 482"/>
                <a:gd name="T38" fmla="*/ 248 w 968"/>
                <a:gd name="T39" fmla="*/ 459 h 482"/>
                <a:gd name="T40" fmla="*/ 168 w 968"/>
                <a:gd name="T41" fmla="*/ 434 h 482"/>
                <a:gd name="T42" fmla="*/ 99 w 968"/>
                <a:gd name="T43" fmla="*/ 399 h 482"/>
                <a:gd name="T44" fmla="*/ 48 w 968"/>
                <a:gd name="T45" fmla="*/ 360 h 482"/>
                <a:gd name="T46" fmla="*/ 15 w 968"/>
                <a:gd name="T47" fmla="*/ 316 h 482"/>
                <a:gd name="T48" fmla="*/ 1 w 968"/>
                <a:gd name="T49" fmla="*/ 272 h 482"/>
                <a:gd name="T50" fmla="*/ 4 w 968"/>
                <a:gd name="T51" fmla="*/ 225 h 482"/>
                <a:gd name="T52" fmla="*/ 25 w 968"/>
                <a:gd name="T53" fmla="*/ 179 h 482"/>
                <a:gd name="T54" fmla="*/ 64 w 968"/>
                <a:gd name="T55" fmla="*/ 136 h 482"/>
                <a:gd name="T56" fmla="*/ 120 w 968"/>
                <a:gd name="T57" fmla="*/ 95 h 482"/>
                <a:gd name="T58" fmla="*/ 303 w 968"/>
                <a:gd name="T59" fmla="*/ 138 h 482"/>
                <a:gd name="T60" fmla="*/ 235 w 968"/>
                <a:gd name="T61" fmla="*/ 182 h 482"/>
                <a:gd name="T62" fmla="*/ 209 w 968"/>
                <a:gd name="T63" fmla="*/ 222 h 482"/>
                <a:gd name="T64" fmla="*/ 205 w 968"/>
                <a:gd name="T65" fmla="*/ 248 h 482"/>
                <a:gd name="T66" fmla="*/ 211 w 968"/>
                <a:gd name="T67" fmla="*/ 275 h 482"/>
                <a:gd name="T68" fmla="*/ 239 w 968"/>
                <a:gd name="T69" fmla="*/ 311 h 482"/>
                <a:gd name="T70" fmla="*/ 313 w 968"/>
                <a:gd name="T71" fmla="*/ 351 h 482"/>
                <a:gd name="T72" fmla="*/ 410 w 968"/>
                <a:gd name="T73" fmla="*/ 373 h 482"/>
                <a:gd name="T74" fmla="*/ 518 w 968"/>
                <a:gd name="T75" fmla="*/ 373 h 482"/>
                <a:gd name="T76" fmla="*/ 621 w 968"/>
                <a:gd name="T77" fmla="*/ 351 h 482"/>
                <a:gd name="T78" fmla="*/ 706 w 968"/>
                <a:gd name="T79" fmla="*/ 311 h 482"/>
                <a:gd name="T80" fmla="*/ 752 w 968"/>
                <a:gd name="T81" fmla="*/ 261 h 482"/>
                <a:gd name="T82" fmla="*/ 761 w 968"/>
                <a:gd name="T83" fmla="*/ 235 h 482"/>
                <a:gd name="T84" fmla="*/ 759 w 968"/>
                <a:gd name="T85" fmla="*/ 209 h 482"/>
                <a:gd name="T86" fmla="*/ 724 w 968"/>
                <a:gd name="T87" fmla="*/ 159 h 482"/>
                <a:gd name="T88" fmla="*/ 650 w 968"/>
                <a:gd name="T89" fmla="*/ 120 h 482"/>
                <a:gd name="T90" fmla="*/ 554 w 968"/>
                <a:gd name="T91" fmla="*/ 101 h 482"/>
                <a:gd name="T92" fmla="*/ 449 w 968"/>
                <a:gd name="T93" fmla="*/ 101 h 482"/>
                <a:gd name="T94" fmla="*/ 347 w 968"/>
                <a:gd name="T95" fmla="*/ 120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8"/>
                <a:gd name="T145" fmla="*/ 0 h 482"/>
                <a:gd name="T146" fmla="*/ 968 w 968"/>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8" h="482">
                  <a:moveTo>
                    <a:pt x="172" y="68"/>
                  </a:moveTo>
                  <a:lnTo>
                    <a:pt x="191" y="59"/>
                  </a:lnTo>
                  <a:lnTo>
                    <a:pt x="210" y="52"/>
                  </a:lnTo>
                  <a:lnTo>
                    <a:pt x="230" y="44"/>
                  </a:lnTo>
                  <a:lnTo>
                    <a:pt x="251" y="38"/>
                  </a:lnTo>
                  <a:lnTo>
                    <a:pt x="293" y="26"/>
                  </a:lnTo>
                  <a:lnTo>
                    <a:pt x="337" y="17"/>
                  </a:lnTo>
                  <a:lnTo>
                    <a:pt x="381" y="9"/>
                  </a:lnTo>
                  <a:lnTo>
                    <a:pt x="426" y="4"/>
                  </a:lnTo>
                  <a:lnTo>
                    <a:pt x="472" y="1"/>
                  </a:lnTo>
                  <a:lnTo>
                    <a:pt x="518" y="0"/>
                  </a:lnTo>
                  <a:lnTo>
                    <a:pt x="563" y="1"/>
                  </a:lnTo>
                  <a:lnTo>
                    <a:pt x="608" y="4"/>
                  </a:lnTo>
                  <a:lnTo>
                    <a:pt x="651" y="9"/>
                  </a:lnTo>
                  <a:lnTo>
                    <a:pt x="694" y="17"/>
                  </a:lnTo>
                  <a:lnTo>
                    <a:pt x="714" y="21"/>
                  </a:lnTo>
                  <a:lnTo>
                    <a:pt x="735" y="26"/>
                  </a:lnTo>
                  <a:lnTo>
                    <a:pt x="755" y="32"/>
                  </a:lnTo>
                  <a:lnTo>
                    <a:pt x="774" y="38"/>
                  </a:lnTo>
                  <a:lnTo>
                    <a:pt x="793" y="44"/>
                  </a:lnTo>
                  <a:lnTo>
                    <a:pt x="811" y="52"/>
                  </a:lnTo>
                  <a:lnTo>
                    <a:pt x="828" y="59"/>
                  </a:lnTo>
                  <a:lnTo>
                    <a:pt x="845" y="68"/>
                  </a:lnTo>
                  <a:lnTo>
                    <a:pt x="861" y="76"/>
                  </a:lnTo>
                  <a:lnTo>
                    <a:pt x="876" y="86"/>
                  </a:lnTo>
                  <a:lnTo>
                    <a:pt x="890" y="95"/>
                  </a:lnTo>
                  <a:lnTo>
                    <a:pt x="902" y="105"/>
                  </a:lnTo>
                  <a:lnTo>
                    <a:pt x="914" y="114"/>
                  </a:lnTo>
                  <a:lnTo>
                    <a:pt x="925" y="125"/>
                  </a:lnTo>
                  <a:lnTo>
                    <a:pt x="934" y="136"/>
                  </a:lnTo>
                  <a:lnTo>
                    <a:pt x="942" y="146"/>
                  </a:lnTo>
                  <a:lnTo>
                    <a:pt x="949" y="157"/>
                  </a:lnTo>
                  <a:lnTo>
                    <a:pt x="956" y="169"/>
                  </a:lnTo>
                  <a:lnTo>
                    <a:pt x="960" y="179"/>
                  </a:lnTo>
                  <a:lnTo>
                    <a:pt x="964" y="191"/>
                  </a:lnTo>
                  <a:lnTo>
                    <a:pt x="966" y="203"/>
                  </a:lnTo>
                  <a:lnTo>
                    <a:pt x="968" y="213"/>
                  </a:lnTo>
                  <a:lnTo>
                    <a:pt x="968" y="225"/>
                  </a:lnTo>
                  <a:lnTo>
                    <a:pt x="968" y="237"/>
                  </a:lnTo>
                  <a:lnTo>
                    <a:pt x="966" y="248"/>
                  </a:lnTo>
                  <a:lnTo>
                    <a:pt x="963" y="260"/>
                  </a:lnTo>
                  <a:lnTo>
                    <a:pt x="960" y="272"/>
                  </a:lnTo>
                  <a:lnTo>
                    <a:pt x="954" y="282"/>
                  </a:lnTo>
                  <a:lnTo>
                    <a:pt x="948" y="294"/>
                  </a:lnTo>
                  <a:lnTo>
                    <a:pt x="941" y="306"/>
                  </a:lnTo>
                  <a:lnTo>
                    <a:pt x="932" y="316"/>
                  </a:lnTo>
                  <a:lnTo>
                    <a:pt x="924" y="328"/>
                  </a:lnTo>
                  <a:lnTo>
                    <a:pt x="913" y="339"/>
                  </a:lnTo>
                  <a:lnTo>
                    <a:pt x="901" y="349"/>
                  </a:lnTo>
                  <a:lnTo>
                    <a:pt x="889" y="360"/>
                  </a:lnTo>
                  <a:lnTo>
                    <a:pt x="875" y="370"/>
                  </a:lnTo>
                  <a:lnTo>
                    <a:pt x="860" y="380"/>
                  </a:lnTo>
                  <a:lnTo>
                    <a:pt x="844" y="390"/>
                  </a:lnTo>
                  <a:lnTo>
                    <a:pt x="826" y="399"/>
                  </a:lnTo>
                  <a:lnTo>
                    <a:pt x="808" y="409"/>
                  </a:lnTo>
                  <a:lnTo>
                    <a:pt x="789" y="417"/>
                  </a:lnTo>
                  <a:lnTo>
                    <a:pt x="768" y="426"/>
                  </a:lnTo>
                  <a:lnTo>
                    <a:pt x="748" y="434"/>
                  </a:lnTo>
                  <a:lnTo>
                    <a:pt x="727" y="441"/>
                  </a:lnTo>
                  <a:lnTo>
                    <a:pt x="706" y="448"/>
                  </a:lnTo>
                  <a:lnTo>
                    <a:pt x="683" y="453"/>
                  </a:lnTo>
                  <a:lnTo>
                    <a:pt x="661" y="459"/>
                  </a:lnTo>
                  <a:lnTo>
                    <a:pt x="639" y="464"/>
                  </a:lnTo>
                  <a:lnTo>
                    <a:pt x="615" y="468"/>
                  </a:lnTo>
                  <a:lnTo>
                    <a:pt x="592" y="472"/>
                  </a:lnTo>
                  <a:lnTo>
                    <a:pt x="569" y="475"/>
                  </a:lnTo>
                  <a:lnTo>
                    <a:pt x="545" y="478"/>
                  </a:lnTo>
                  <a:lnTo>
                    <a:pt x="522" y="480"/>
                  </a:lnTo>
                  <a:lnTo>
                    <a:pt x="498" y="481"/>
                  </a:lnTo>
                  <a:lnTo>
                    <a:pt x="475" y="482"/>
                  </a:lnTo>
                  <a:lnTo>
                    <a:pt x="451" y="482"/>
                  </a:lnTo>
                  <a:lnTo>
                    <a:pt x="427" y="482"/>
                  </a:lnTo>
                  <a:lnTo>
                    <a:pt x="404" y="481"/>
                  </a:lnTo>
                  <a:lnTo>
                    <a:pt x="380" y="480"/>
                  </a:lnTo>
                  <a:lnTo>
                    <a:pt x="358" y="478"/>
                  </a:lnTo>
                  <a:lnTo>
                    <a:pt x="335" y="475"/>
                  </a:lnTo>
                  <a:lnTo>
                    <a:pt x="312" y="472"/>
                  </a:lnTo>
                  <a:lnTo>
                    <a:pt x="290" y="468"/>
                  </a:lnTo>
                  <a:lnTo>
                    <a:pt x="269" y="464"/>
                  </a:lnTo>
                  <a:lnTo>
                    <a:pt x="248" y="459"/>
                  </a:lnTo>
                  <a:lnTo>
                    <a:pt x="226" y="453"/>
                  </a:lnTo>
                  <a:lnTo>
                    <a:pt x="206" y="448"/>
                  </a:lnTo>
                  <a:lnTo>
                    <a:pt x="187" y="441"/>
                  </a:lnTo>
                  <a:lnTo>
                    <a:pt x="168" y="434"/>
                  </a:lnTo>
                  <a:lnTo>
                    <a:pt x="149" y="426"/>
                  </a:lnTo>
                  <a:lnTo>
                    <a:pt x="132" y="417"/>
                  </a:lnTo>
                  <a:lnTo>
                    <a:pt x="115" y="409"/>
                  </a:lnTo>
                  <a:lnTo>
                    <a:pt x="99" y="399"/>
                  </a:lnTo>
                  <a:lnTo>
                    <a:pt x="84" y="390"/>
                  </a:lnTo>
                  <a:lnTo>
                    <a:pt x="71" y="380"/>
                  </a:lnTo>
                  <a:lnTo>
                    <a:pt x="58" y="370"/>
                  </a:lnTo>
                  <a:lnTo>
                    <a:pt x="48" y="360"/>
                  </a:lnTo>
                  <a:lnTo>
                    <a:pt x="38" y="349"/>
                  </a:lnTo>
                  <a:lnTo>
                    <a:pt x="28" y="339"/>
                  </a:lnTo>
                  <a:lnTo>
                    <a:pt x="21" y="328"/>
                  </a:lnTo>
                  <a:lnTo>
                    <a:pt x="15" y="316"/>
                  </a:lnTo>
                  <a:lnTo>
                    <a:pt x="9" y="306"/>
                  </a:lnTo>
                  <a:lnTo>
                    <a:pt x="5" y="294"/>
                  </a:lnTo>
                  <a:lnTo>
                    <a:pt x="3" y="282"/>
                  </a:lnTo>
                  <a:lnTo>
                    <a:pt x="1" y="272"/>
                  </a:lnTo>
                  <a:lnTo>
                    <a:pt x="0" y="260"/>
                  </a:lnTo>
                  <a:lnTo>
                    <a:pt x="1" y="248"/>
                  </a:lnTo>
                  <a:lnTo>
                    <a:pt x="2" y="237"/>
                  </a:lnTo>
                  <a:lnTo>
                    <a:pt x="4" y="225"/>
                  </a:lnTo>
                  <a:lnTo>
                    <a:pt x="8" y="213"/>
                  </a:lnTo>
                  <a:lnTo>
                    <a:pt x="13" y="203"/>
                  </a:lnTo>
                  <a:lnTo>
                    <a:pt x="19" y="191"/>
                  </a:lnTo>
                  <a:lnTo>
                    <a:pt x="25" y="179"/>
                  </a:lnTo>
                  <a:lnTo>
                    <a:pt x="34" y="169"/>
                  </a:lnTo>
                  <a:lnTo>
                    <a:pt x="42" y="157"/>
                  </a:lnTo>
                  <a:lnTo>
                    <a:pt x="53" y="146"/>
                  </a:lnTo>
                  <a:lnTo>
                    <a:pt x="64" y="136"/>
                  </a:lnTo>
                  <a:lnTo>
                    <a:pt x="76" y="125"/>
                  </a:lnTo>
                  <a:lnTo>
                    <a:pt x="89" y="114"/>
                  </a:lnTo>
                  <a:lnTo>
                    <a:pt x="104" y="105"/>
                  </a:lnTo>
                  <a:lnTo>
                    <a:pt x="120" y="95"/>
                  </a:lnTo>
                  <a:lnTo>
                    <a:pt x="136" y="86"/>
                  </a:lnTo>
                  <a:lnTo>
                    <a:pt x="153" y="76"/>
                  </a:lnTo>
                  <a:lnTo>
                    <a:pt x="172" y="68"/>
                  </a:lnTo>
                  <a:close/>
                  <a:moveTo>
                    <a:pt x="303" y="138"/>
                  </a:moveTo>
                  <a:lnTo>
                    <a:pt x="282" y="148"/>
                  </a:lnTo>
                  <a:lnTo>
                    <a:pt x="263" y="159"/>
                  </a:lnTo>
                  <a:lnTo>
                    <a:pt x="248" y="171"/>
                  </a:lnTo>
                  <a:lnTo>
                    <a:pt x="235" y="182"/>
                  </a:lnTo>
                  <a:lnTo>
                    <a:pt x="223" y="195"/>
                  </a:lnTo>
                  <a:lnTo>
                    <a:pt x="215" y="209"/>
                  </a:lnTo>
                  <a:lnTo>
                    <a:pt x="211" y="215"/>
                  </a:lnTo>
                  <a:lnTo>
                    <a:pt x="209" y="222"/>
                  </a:lnTo>
                  <a:lnTo>
                    <a:pt x="207" y="228"/>
                  </a:lnTo>
                  <a:lnTo>
                    <a:pt x="206" y="235"/>
                  </a:lnTo>
                  <a:lnTo>
                    <a:pt x="205" y="242"/>
                  </a:lnTo>
                  <a:lnTo>
                    <a:pt x="205" y="248"/>
                  </a:lnTo>
                  <a:lnTo>
                    <a:pt x="205" y="255"/>
                  </a:lnTo>
                  <a:lnTo>
                    <a:pt x="207" y="261"/>
                  </a:lnTo>
                  <a:lnTo>
                    <a:pt x="208" y="269"/>
                  </a:lnTo>
                  <a:lnTo>
                    <a:pt x="211" y="275"/>
                  </a:lnTo>
                  <a:lnTo>
                    <a:pt x="213" y="281"/>
                  </a:lnTo>
                  <a:lnTo>
                    <a:pt x="218" y="288"/>
                  </a:lnTo>
                  <a:lnTo>
                    <a:pt x="227" y="299"/>
                  </a:lnTo>
                  <a:lnTo>
                    <a:pt x="239" y="311"/>
                  </a:lnTo>
                  <a:lnTo>
                    <a:pt x="254" y="323"/>
                  </a:lnTo>
                  <a:lnTo>
                    <a:pt x="272" y="333"/>
                  </a:lnTo>
                  <a:lnTo>
                    <a:pt x="291" y="343"/>
                  </a:lnTo>
                  <a:lnTo>
                    <a:pt x="313" y="351"/>
                  </a:lnTo>
                  <a:lnTo>
                    <a:pt x="336" y="359"/>
                  </a:lnTo>
                  <a:lnTo>
                    <a:pt x="360" y="364"/>
                  </a:lnTo>
                  <a:lnTo>
                    <a:pt x="385" y="369"/>
                  </a:lnTo>
                  <a:lnTo>
                    <a:pt x="410" y="373"/>
                  </a:lnTo>
                  <a:lnTo>
                    <a:pt x="437" y="375"/>
                  </a:lnTo>
                  <a:lnTo>
                    <a:pt x="463" y="375"/>
                  </a:lnTo>
                  <a:lnTo>
                    <a:pt x="491" y="375"/>
                  </a:lnTo>
                  <a:lnTo>
                    <a:pt x="518" y="373"/>
                  </a:lnTo>
                  <a:lnTo>
                    <a:pt x="544" y="369"/>
                  </a:lnTo>
                  <a:lnTo>
                    <a:pt x="571" y="364"/>
                  </a:lnTo>
                  <a:lnTo>
                    <a:pt x="596" y="359"/>
                  </a:lnTo>
                  <a:lnTo>
                    <a:pt x="621" y="351"/>
                  </a:lnTo>
                  <a:lnTo>
                    <a:pt x="645" y="343"/>
                  </a:lnTo>
                  <a:lnTo>
                    <a:pt x="667" y="333"/>
                  </a:lnTo>
                  <a:lnTo>
                    <a:pt x="688" y="323"/>
                  </a:lnTo>
                  <a:lnTo>
                    <a:pt x="706" y="311"/>
                  </a:lnTo>
                  <a:lnTo>
                    <a:pt x="721" y="299"/>
                  </a:lnTo>
                  <a:lnTo>
                    <a:pt x="734" y="288"/>
                  </a:lnTo>
                  <a:lnTo>
                    <a:pt x="744" y="275"/>
                  </a:lnTo>
                  <a:lnTo>
                    <a:pt x="752" y="261"/>
                  </a:lnTo>
                  <a:lnTo>
                    <a:pt x="756" y="255"/>
                  </a:lnTo>
                  <a:lnTo>
                    <a:pt x="758" y="248"/>
                  </a:lnTo>
                  <a:lnTo>
                    <a:pt x="759" y="242"/>
                  </a:lnTo>
                  <a:lnTo>
                    <a:pt x="761" y="235"/>
                  </a:lnTo>
                  <a:lnTo>
                    <a:pt x="761" y="228"/>
                  </a:lnTo>
                  <a:lnTo>
                    <a:pt x="761" y="222"/>
                  </a:lnTo>
                  <a:lnTo>
                    <a:pt x="760" y="215"/>
                  </a:lnTo>
                  <a:lnTo>
                    <a:pt x="759" y="209"/>
                  </a:lnTo>
                  <a:lnTo>
                    <a:pt x="754" y="195"/>
                  </a:lnTo>
                  <a:lnTo>
                    <a:pt x="746" y="182"/>
                  </a:lnTo>
                  <a:lnTo>
                    <a:pt x="737" y="171"/>
                  </a:lnTo>
                  <a:lnTo>
                    <a:pt x="724" y="159"/>
                  </a:lnTo>
                  <a:lnTo>
                    <a:pt x="709" y="148"/>
                  </a:lnTo>
                  <a:lnTo>
                    <a:pt x="691" y="138"/>
                  </a:lnTo>
                  <a:lnTo>
                    <a:pt x="672" y="128"/>
                  </a:lnTo>
                  <a:lnTo>
                    <a:pt x="650" y="120"/>
                  </a:lnTo>
                  <a:lnTo>
                    <a:pt x="628" y="113"/>
                  </a:lnTo>
                  <a:lnTo>
                    <a:pt x="604" y="108"/>
                  </a:lnTo>
                  <a:lnTo>
                    <a:pt x="579" y="104"/>
                  </a:lnTo>
                  <a:lnTo>
                    <a:pt x="554" y="101"/>
                  </a:lnTo>
                  <a:lnTo>
                    <a:pt x="528" y="99"/>
                  </a:lnTo>
                  <a:lnTo>
                    <a:pt x="503" y="97"/>
                  </a:lnTo>
                  <a:lnTo>
                    <a:pt x="476" y="99"/>
                  </a:lnTo>
                  <a:lnTo>
                    <a:pt x="449" y="101"/>
                  </a:lnTo>
                  <a:lnTo>
                    <a:pt x="423" y="104"/>
                  </a:lnTo>
                  <a:lnTo>
                    <a:pt x="397" y="108"/>
                  </a:lnTo>
                  <a:lnTo>
                    <a:pt x="372" y="113"/>
                  </a:lnTo>
                  <a:lnTo>
                    <a:pt x="347" y="120"/>
                  </a:lnTo>
                  <a:lnTo>
                    <a:pt x="324" y="128"/>
                  </a:lnTo>
                  <a:lnTo>
                    <a:pt x="303" y="138"/>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52" name="Freeform 66"/>
            <p:cNvSpPr>
              <a:spLocks/>
            </p:cNvSpPr>
            <p:nvPr/>
          </p:nvSpPr>
          <p:spPr bwMode="auto">
            <a:xfrm>
              <a:off x="2070" y="1743"/>
              <a:ext cx="30" cy="15"/>
            </a:xfrm>
            <a:custGeom>
              <a:avLst/>
              <a:gdLst>
                <a:gd name="T0" fmla="*/ 148 w 735"/>
                <a:gd name="T1" fmla="*/ 0 h 366"/>
                <a:gd name="T2" fmla="*/ 735 w 735"/>
                <a:gd name="T3" fmla="*/ 295 h 366"/>
                <a:gd name="T4" fmla="*/ 587 w 735"/>
                <a:gd name="T5" fmla="*/ 366 h 366"/>
                <a:gd name="T6" fmla="*/ 0 w 735"/>
                <a:gd name="T7" fmla="*/ 67 h 366"/>
                <a:gd name="T8" fmla="*/ 148 w 735"/>
                <a:gd name="T9" fmla="*/ 0 h 366"/>
                <a:gd name="T10" fmla="*/ 0 60000 65536"/>
                <a:gd name="T11" fmla="*/ 0 60000 65536"/>
                <a:gd name="T12" fmla="*/ 0 60000 65536"/>
                <a:gd name="T13" fmla="*/ 0 60000 65536"/>
                <a:gd name="T14" fmla="*/ 0 60000 65536"/>
                <a:gd name="T15" fmla="*/ 0 w 735"/>
                <a:gd name="T16" fmla="*/ 0 h 366"/>
                <a:gd name="T17" fmla="*/ 735 w 735"/>
                <a:gd name="T18" fmla="*/ 366 h 366"/>
              </a:gdLst>
              <a:ahLst/>
              <a:cxnLst>
                <a:cxn ang="T10">
                  <a:pos x="T0" y="T1"/>
                </a:cxn>
                <a:cxn ang="T11">
                  <a:pos x="T2" y="T3"/>
                </a:cxn>
                <a:cxn ang="T12">
                  <a:pos x="T4" y="T5"/>
                </a:cxn>
                <a:cxn ang="T13">
                  <a:pos x="T6" y="T7"/>
                </a:cxn>
                <a:cxn ang="T14">
                  <a:pos x="T8" y="T9"/>
                </a:cxn>
              </a:cxnLst>
              <a:rect l="T15" t="T16" r="T17" b="T18"/>
              <a:pathLst>
                <a:path w="735" h="366">
                  <a:moveTo>
                    <a:pt x="148" y="0"/>
                  </a:moveTo>
                  <a:lnTo>
                    <a:pt x="735" y="295"/>
                  </a:lnTo>
                  <a:lnTo>
                    <a:pt x="587" y="366"/>
                  </a:lnTo>
                  <a:lnTo>
                    <a:pt x="0" y="67"/>
                  </a:lnTo>
                  <a:lnTo>
                    <a:pt x="148"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53" name="Freeform 67"/>
            <p:cNvSpPr>
              <a:spLocks noEditPoints="1"/>
            </p:cNvSpPr>
            <p:nvPr/>
          </p:nvSpPr>
          <p:spPr bwMode="auto">
            <a:xfrm>
              <a:off x="2090" y="1731"/>
              <a:ext cx="38" cy="17"/>
            </a:xfrm>
            <a:custGeom>
              <a:avLst/>
              <a:gdLst>
                <a:gd name="T0" fmla="*/ 179 w 918"/>
                <a:gd name="T1" fmla="*/ 46 h 434"/>
                <a:gd name="T2" fmla="*/ 255 w 918"/>
                <a:gd name="T3" fmla="*/ 24 h 434"/>
                <a:gd name="T4" fmla="*/ 380 w 918"/>
                <a:gd name="T5" fmla="*/ 4 h 434"/>
                <a:gd name="T6" fmla="*/ 508 w 918"/>
                <a:gd name="T7" fmla="*/ 1 h 434"/>
                <a:gd name="T8" fmla="*/ 635 w 918"/>
                <a:gd name="T9" fmla="*/ 14 h 434"/>
                <a:gd name="T10" fmla="*/ 732 w 918"/>
                <a:gd name="T11" fmla="*/ 40 h 434"/>
                <a:gd name="T12" fmla="*/ 784 w 918"/>
                <a:gd name="T13" fmla="*/ 61 h 434"/>
                <a:gd name="T14" fmla="*/ 828 w 918"/>
                <a:gd name="T15" fmla="*/ 86 h 434"/>
                <a:gd name="T16" fmla="*/ 865 w 918"/>
                <a:gd name="T17" fmla="*/ 113 h 434"/>
                <a:gd name="T18" fmla="*/ 891 w 918"/>
                <a:gd name="T19" fmla="*/ 142 h 434"/>
                <a:gd name="T20" fmla="*/ 909 w 918"/>
                <a:gd name="T21" fmla="*/ 172 h 434"/>
                <a:gd name="T22" fmla="*/ 917 w 918"/>
                <a:gd name="T23" fmla="*/ 202 h 434"/>
                <a:gd name="T24" fmla="*/ 916 w 918"/>
                <a:gd name="T25" fmla="*/ 234 h 434"/>
                <a:gd name="T26" fmla="*/ 905 w 918"/>
                <a:gd name="T27" fmla="*/ 265 h 434"/>
                <a:gd name="T28" fmla="*/ 885 w 918"/>
                <a:gd name="T29" fmla="*/ 295 h 434"/>
                <a:gd name="T30" fmla="*/ 854 w 918"/>
                <a:gd name="T31" fmla="*/ 325 h 434"/>
                <a:gd name="T32" fmla="*/ 815 w 918"/>
                <a:gd name="T33" fmla="*/ 351 h 434"/>
                <a:gd name="T34" fmla="*/ 766 w 918"/>
                <a:gd name="T35" fmla="*/ 376 h 434"/>
                <a:gd name="T36" fmla="*/ 709 w 918"/>
                <a:gd name="T37" fmla="*/ 397 h 434"/>
                <a:gd name="T38" fmla="*/ 650 w 918"/>
                <a:gd name="T39" fmla="*/ 413 h 434"/>
                <a:gd name="T40" fmla="*/ 541 w 918"/>
                <a:gd name="T41" fmla="*/ 430 h 434"/>
                <a:gd name="T42" fmla="*/ 407 w 918"/>
                <a:gd name="T43" fmla="*/ 433 h 434"/>
                <a:gd name="T44" fmla="*/ 278 w 918"/>
                <a:gd name="T45" fmla="*/ 417 h 434"/>
                <a:gd name="T46" fmla="*/ 217 w 918"/>
                <a:gd name="T47" fmla="*/ 403 h 434"/>
                <a:gd name="T48" fmla="*/ 161 w 918"/>
                <a:gd name="T49" fmla="*/ 383 h 434"/>
                <a:gd name="T50" fmla="*/ 110 w 918"/>
                <a:gd name="T51" fmla="*/ 360 h 434"/>
                <a:gd name="T52" fmla="*/ 68 w 918"/>
                <a:gd name="T53" fmla="*/ 333 h 434"/>
                <a:gd name="T54" fmla="*/ 37 w 918"/>
                <a:gd name="T55" fmla="*/ 305 h 434"/>
                <a:gd name="T56" fmla="*/ 15 w 918"/>
                <a:gd name="T57" fmla="*/ 275 h 434"/>
                <a:gd name="T58" fmla="*/ 3 w 918"/>
                <a:gd name="T59" fmla="*/ 244 h 434"/>
                <a:gd name="T60" fmla="*/ 1 w 918"/>
                <a:gd name="T61" fmla="*/ 213 h 434"/>
                <a:gd name="T62" fmla="*/ 8 w 918"/>
                <a:gd name="T63" fmla="*/ 182 h 434"/>
                <a:gd name="T64" fmla="*/ 24 w 918"/>
                <a:gd name="T65" fmla="*/ 151 h 434"/>
                <a:gd name="T66" fmla="*/ 49 w 918"/>
                <a:gd name="T67" fmla="*/ 122 h 434"/>
                <a:gd name="T68" fmla="*/ 84 w 918"/>
                <a:gd name="T69" fmla="*/ 94 h 434"/>
                <a:gd name="T70" fmla="*/ 128 w 918"/>
                <a:gd name="T71" fmla="*/ 69 h 434"/>
                <a:gd name="T72" fmla="*/ 256 w 918"/>
                <a:gd name="T73" fmla="*/ 133 h 434"/>
                <a:gd name="T74" fmla="*/ 216 w 918"/>
                <a:gd name="T75" fmla="*/ 165 h 434"/>
                <a:gd name="T76" fmla="*/ 198 w 918"/>
                <a:gd name="T77" fmla="*/ 194 h 434"/>
                <a:gd name="T78" fmla="*/ 194 w 918"/>
                <a:gd name="T79" fmla="*/ 212 h 434"/>
                <a:gd name="T80" fmla="*/ 196 w 918"/>
                <a:gd name="T81" fmla="*/ 229 h 434"/>
                <a:gd name="T82" fmla="*/ 211 w 918"/>
                <a:gd name="T83" fmla="*/ 259 h 434"/>
                <a:gd name="T84" fmla="*/ 249 w 918"/>
                <a:gd name="T85" fmla="*/ 291 h 434"/>
                <a:gd name="T86" fmla="*/ 309 w 918"/>
                <a:gd name="T87" fmla="*/ 316 h 434"/>
                <a:gd name="T88" fmla="*/ 378 w 918"/>
                <a:gd name="T89" fmla="*/ 332 h 434"/>
                <a:gd name="T90" fmla="*/ 453 w 918"/>
                <a:gd name="T91" fmla="*/ 337 h 434"/>
                <a:gd name="T92" fmla="*/ 530 w 918"/>
                <a:gd name="T93" fmla="*/ 332 h 434"/>
                <a:gd name="T94" fmla="*/ 600 w 918"/>
                <a:gd name="T95" fmla="*/ 316 h 434"/>
                <a:gd name="T96" fmla="*/ 660 w 918"/>
                <a:gd name="T97" fmla="*/ 291 h 434"/>
                <a:gd name="T98" fmla="*/ 701 w 918"/>
                <a:gd name="T99" fmla="*/ 259 h 434"/>
                <a:gd name="T100" fmla="*/ 718 w 918"/>
                <a:gd name="T101" fmla="*/ 229 h 434"/>
                <a:gd name="T102" fmla="*/ 720 w 918"/>
                <a:gd name="T103" fmla="*/ 212 h 434"/>
                <a:gd name="T104" fmla="*/ 710 w 918"/>
                <a:gd name="T105" fmla="*/ 176 h 434"/>
                <a:gd name="T106" fmla="*/ 677 w 918"/>
                <a:gd name="T107" fmla="*/ 143 h 434"/>
                <a:gd name="T108" fmla="*/ 625 w 918"/>
                <a:gd name="T109" fmla="*/ 115 h 434"/>
                <a:gd name="T110" fmla="*/ 559 w 918"/>
                <a:gd name="T111" fmla="*/ 97 h 434"/>
                <a:gd name="T112" fmla="*/ 486 w 918"/>
                <a:gd name="T113" fmla="*/ 89 h 434"/>
                <a:gd name="T114" fmla="*/ 412 w 918"/>
                <a:gd name="T115" fmla="*/ 90 h 434"/>
                <a:gd name="T116" fmla="*/ 339 w 918"/>
                <a:gd name="T117" fmla="*/ 103 h 434"/>
                <a:gd name="T118" fmla="*/ 276 w 918"/>
                <a:gd name="T119" fmla="*/ 124 h 4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8"/>
                <a:gd name="T181" fmla="*/ 0 h 434"/>
                <a:gd name="T182" fmla="*/ 918 w 918"/>
                <a:gd name="T183" fmla="*/ 434 h 4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8" h="434">
                  <a:moveTo>
                    <a:pt x="145" y="61"/>
                  </a:moveTo>
                  <a:lnTo>
                    <a:pt x="162" y="54"/>
                  </a:lnTo>
                  <a:lnTo>
                    <a:pt x="179" y="46"/>
                  </a:lnTo>
                  <a:lnTo>
                    <a:pt x="198" y="40"/>
                  </a:lnTo>
                  <a:lnTo>
                    <a:pt x="216" y="34"/>
                  </a:lnTo>
                  <a:lnTo>
                    <a:pt x="255" y="24"/>
                  </a:lnTo>
                  <a:lnTo>
                    <a:pt x="296" y="14"/>
                  </a:lnTo>
                  <a:lnTo>
                    <a:pt x="337" y="8"/>
                  </a:lnTo>
                  <a:lnTo>
                    <a:pt x="380" y="4"/>
                  </a:lnTo>
                  <a:lnTo>
                    <a:pt x="422" y="1"/>
                  </a:lnTo>
                  <a:lnTo>
                    <a:pt x="466" y="0"/>
                  </a:lnTo>
                  <a:lnTo>
                    <a:pt x="508" y="1"/>
                  </a:lnTo>
                  <a:lnTo>
                    <a:pt x="552" y="4"/>
                  </a:lnTo>
                  <a:lnTo>
                    <a:pt x="594" y="8"/>
                  </a:lnTo>
                  <a:lnTo>
                    <a:pt x="635" y="14"/>
                  </a:lnTo>
                  <a:lnTo>
                    <a:pt x="674" y="24"/>
                  </a:lnTo>
                  <a:lnTo>
                    <a:pt x="713" y="34"/>
                  </a:lnTo>
                  <a:lnTo>
                    <a:pt x="732" y="40"/>
                  </a:lnTo>
                  <a:lnTo>
                    <a:pt x="749" y="46"/>
                  </a:lnTo>
                  <a:lnTo>
                    <a:pt x="767" y="54"/>
                  </a:lnTo>
                  <a:lnTo>
                    <a:pt x="784" y="61"/>
                  </a:lnTo>
                  <a:lnTo>
                    <a:pt x="800" y="69"/>
                  </a:lnTo>
                  <a:lnTo>
                    <a:pt x="815" y="77"/>
                  </a:lnTo>
                  <a:lnTo>
                    <a:pt x="828" y="86"/>
                  </a:lnTo>
                  <a:lnTo>
                    <a:pt x="842" y="94"/>
                  </a:lnTo>
                  <a:lnTo>
                    <a:pt x="854" y="104"/>
                  </a:lnTo>
                  <a:lnTo>
                    <a:pt x="865" y="113"/>
                  </a:lnTo>
                  <a:lnTo>
                    <a:pt x="875" y="122"/>
                  </a:lnTo>
                  <a:lnTo>
                    <a:pt x="884" y="131"/>
                  </a:lnTo>
                  <a:lnTo>
                    <a:pt x="891" y="142"/>
                  </a:lnTo>
                  <a:lnTo>
                    <a:pt x="899" y="151"/>
                  </a:lnTo>
                  <a:lnTo>
                    <a:pt x="904" y="162"/>
                  </a:lnTo>
                  <a:lnTo>
                    <a:pt x="909" y="172"/>
                  </a:lnTo>
                  <a:lnTo>
                    <a:pt x="912" y="182"/>
                  </a:lnTo>
                  <a:lnTo>
                    <a:pt x="916" y="192"/>
                  </a:lnTo>
                  <a:lnTo>
                    <a:pt x="917" y="202"/>
                  </a:lnTo>
                  <a:lnTo>
                    <a:pt x="918" y="213"/>
                  </a:lnTo>
                  <a:lnTo>
                    <a:pt x="917" y="224"/>
                  </a:lnTo>
                  <a:lnTo>
                    <a:pt x="916" y="234"/>
                  </a:lnTo>
                  <a:lnTo>
                    <a:pt x="914" y="244"/>
                  </a:lnTo>
                  <a:lnTo>
                    <a:pt x="909" y="254"/>
                  </a:lnTo>
                  <a:lnTo>
                    <a:pt x="905" y="265"/>
                  </a:lnTo>
                  <a:lnTo>
                    <a:pt x="899" y="275"/>
                  </a:lnTo>
                  <a:lnTo>
                    <a:pt x="892" y="285"/>
                  </a:lnTo>
                  <a:lnTo>
                    <a:pt x="885" y="295"/>
                  </a:lnTo>
                  <a:lnTo>
                    <a:pt x="875" y="305"/>
                  </a:lnTo>
                  <a:lnTo>
                    <a:pt x="866" y="315"/>
                  </a:lnTo>
                  <a:lnTo>
                    <a:pt x="854" y="325"/>
                  </a:lnTo>
                  <a:lnTo>
                    <a:pt x="842" y="333"/>
                  </a:lnTo>
                  <a:lnTo>
                    <a:pt x="830" y="343"/>
                  </a:lnTo>
                  <a:lnTo>
                    <a:pt x="815" y="351"/>
                  </a:lnTo>
                  <a:lnTo>
                    <a:pt x="800" y="360"/>
                  </a:lnTo>
                  <a:lnTo>
                    <a:pt x="784" y="368"/>
                  </a:lnTo>
                  <a:lnTo>
                    <a:pt x="766" y="376"/>
                  </a:lnTo>
                  <a:lnTo>
                    <a:pt x="748" y="383"/>
                  </a:lnTo>
                  <a:lnTo>
                    <a:pt x="730" y="390"/>
                  </a:lnTo>
                  <a:lnTo>
                    <a:pt x="709" y="397"/>
                  </a:lnTo>
                  <a:lnTo>
                    <a:pt x="690" y="403"/>
                  </a:lnTo>
                  <a:lnTo>
                    <a:pt x="670" y="409"/>
                  </a:lnTo>
                  <a:lnTo>
                    <a:pt x="650" y="413"/>
                  </a:lnTo>
                  <a:lnTo>
                    <a:pt x="629" y="417"/>
                  </a:lnTo>
                  <a:lnTo>
                    <a:pt x="586" y="424"/>
                  </a:lnTo>
                  <a:lnTo>
                    <a:pt x="541" y="430"/>
                  </a:lnTo>
                  <a:lnTo>
                    <a:pt x="498" y="433"/>
                  </a:lnTo>
                  <a:lnTo>
                    <a:pt x="452" y="434"/>
                  </a:lnTo>
                  <a:lnTo>
                    <a:pt x="407" y="433"/>
                  </a:lnTo>
                  <a:lnTo>
                    <a:pt x="364" y="430"/>
                  </a:lnTo>
                  <a:lnTo>
                    <a:pt x="320" y="424"/>
                  </a:lnTo>
                  <a:lnTo>
                    <a:pt x="278" y="417"/>
                  </a:lnTo>
                  <a:lnTo>
                    <a:pt x="258" y="413"/>
                  </a:lnTo>
                  <a:lnTo>
                    <a:pt x="236" y="409"/>
                  </a:lnTo>
                  <a:lnTo>
                    <a:pt x="217" y="403"/>
                  </a:lnTo>
                  <a:lnTo>
                    <a:pt x="198" y="397"/>
                  </a:lnTo>
                  <a:lnTo>
                    <a:pt x="179" y="390"/>
                  </a:lnTo>
                  <a:lnTo>
                    <a:pt x="161" y="383"/>
                  </a:lnTo>
                  <a:lnTo>
                    <a:pt x="143" y="376"/>
                  </a:lnTo>
                  <a:lnTo>
                    <a:pt x="126" y="368"/>
                  </a:lnTo>
                  <a:lnTo>
                    <a:pt x="110" y="360"/>
                  </a:lnTo>
                  <a:lnTo>
                    <a:pt x="95" y="351"/>
                  </a:lnTo>
                  <a:lnTo>
                    <a:pt x="81" y="343"/>
                  </a:lnTo>
                  <a:lnTo>
                    <a:pt x="68" y="333"/>
                  </a:lnTo>
                  <a:lnTo>
                    <a:pt x="58" y="325"/>
                  </a:lnTo>
                  <a:lnTo>
                    <a:pt x="47" y="315"/>
                  </a:lnTo>
                  <a:lnTo>
                    <a:pt x="37" y="305"/>
                  </a:lnTo>
                  <a:lnTo>
                    <a:pt x="29" y="295"/>
                  </a:lnTo>
                  <a:lnTo>
                    <a:pt x="22" y="285"/>
                  </a:lnTo>
                  <a:lnTo>
                    <a:pt x="15" y="275"/>
                  </a:lnTo>
                  <a:lnTo>
                    <a:pt x="11" y="265"/>
                  </a:lnTo>
                  <a:lnTo>
                    <a:pt x="7" y="254"/>
                  </a:lnTo>
                  <a:lnTo>
                    <a:pt x="3" y="244"/>
                  </a:lnTo>
                  <a:lnTo>
                    <a:pt x="1" y="234"/>
                  </a:lnTo>
                  <a:lnTo>
                    <a:pt x="0" y="224"/>
                  </a:lnTo>
                  <a:lnTo>
                    <a:pt x="1" y="213"/>
                  </a:lnTo>
                  <a:lnTo>
                    <a:pt x="2" y="202"/>
                  </a:lnTo>
                  <a:lnTo>
                    <a:pt x="5" y="192"/>
                  </a:lnTo>
                  <a:lnTo>
                    <a:pt x="8" y="182"/>
                  </a:lnTo>
                  <a:lnTo>
                    <a:pt x="12" y="172"/>
                  </a:lnTo>
                  <a:lnTo>
                    <a:pt x="17" y="162"/>
                  </a:lnTo>
                  <a:lnTo>
                    <a:pt x="24" y="151"/>
                  </a:lnTo>
                  <a:lnTo>
                    <a:pt x="31" y="142"/>
                  </a:lnTo>
                  <a:lnTo>
                    <a:pt x="40" y="131"/>
                  </a:lnTo>
                  <a:lnTo>
                    <a:pt x="49" y="122"/>
                  </a:lnTo>
                  <a:lnTo>
                    <a:pt x="60" y="113"/>
                  </a:lnTo>
                  <a:lnTo>
                    <a:pt x="72" y="104"/>
                  </a:lnTo>
                  <a:lnTo>
                    <a:pt x="84" y="94"/>
                  </a:lnTo>
                  <a:lnTo>
                    <a:pt x="97" y="86"/>
                  </a:lnTo>
                  <a:lnTo>
                    <a:pt x="112" y="77"/>
                  </a:lnTo>
                  <a:lnTo>
                    <a:pt x="128" y="69"/>
                  </a:lnTo>
                  <a:lnTo>
                    <a:pt x="145" y="61"/>
                  </a:lnTo>
                  <a:close/>
                  <a:moveTo>
                    <a:pt x="276" y="124"/>
                  </a:moveTo>
                  <a:lnTo>
                    <a:pt x="256" y="133"/>
                  </a:lnTo>
                  <a:lnTo>
                    <a:pt x="241" y="143"/>
                  </a:lnTo>
                  <a:lnTo>
                    <a:pt x="227" y="154"/>
                  </a:lnTo>
                  <a:lnTo>
                    <a:pt x="216" y="165"/>
                  </a:lnTo>
                  <a:lnTo>
                    <a:pt x="207" y="176"/>
                  </a:lnTo>
                  <a:lnTo>
                    <a:pt x="200" y="188"/>
                  </a:lnTo>
                  <a:lnTo>
                    <a:pt x="198" y="194"/>
                  </a:lnTo>
                  <a:lnTo>
                    <a:pt x="196" y="199"/>
                  </a:lnTo>
                  <a:lnTo>
                    <a:pt x="195" y="206"/>
                  </a:lnTo>
                  <a:lnTo>
                    <a:pt x="194" y="212"/>
                  </a:lnTo>
                  <a:lnTo>
                    <a:pt x="194" y="217"/>
                  </a:lnTo>
                  <a:lnTo>
                    <a:pt x="195" y="224"/>
                  </a:lnTo>
                  <a:lnTo>
                    <a:pt x="196" y="229"/>
                  </a:lnTo>
                  <a:lnTo>
                    <a:pt x="198" y="235"/>
                  </a:lnTo>
                  <a:lnTo>
                    <a:pt x="203" y="247"/>
                  </a:lnTo>
                  <a:lnTo>
                    <a:pt x="211" y="259"/>
                  </a:lnTo>
                  <a:lnTo>
                    <a:pt x="221" y="269"/>
                  </a:lnTo>
                  <a:lnTo>
                    <a:pt x="234" y="280"/>
                  </a:lnTo>
                  <a:lnTo>
                    <a:pt x="249" y="291"/>
                  </a:lnTo>
                  <a:lnTo>
                    <a:pt x="267" y="300"/>
                  </a:lnTo>
                  <a:lnTo>
                    <a:pt x="287" y="309"/>
                  </a:lnTo>
                  <a:lnTo>
                    <a:pt x="309" y="316"/>
                  </a:lnTo>
                  <a:lnTo>
                    <a:pt x="331" y="322"/>
                  </a:lnTo>
                  <a:lnTo>
                    <a:pt x="354" y="328"/>
                  </a:lnTo>
                  <a:lnTo>
                    <a:pt x="378" y="332"/>
                  </a:lnTo>
                  <a:lnTo>
                    <a:pt x="403" y="335"/>
                  </a:lnTo>
                  <a:lnTo>
                    <a:pt x="428" y="337"/>
                  </a:lnTo>
                  <a:lnTo>
                    <a:pt x="453" y="337"/>
                  </a:lnTo>
                  <a:lnTo>
                    <a:pt x="479" y="337"/>
                  </a:lnTo>
                  <a:lnTo>
                    <a:pt x="504" y="335"/>
                  </a:lnTo>
                  <a:lnTo>
                    <a:pt x="530" y="332"/>
                  </a:lnTo>
                  <a:lnTo>
                    <a:pt x="554" y="328"/>
                  </a:lnTo>
                  <a:lnTo>
                    <a:pt x="578" y="322"/>
                  </a:lnTo>
                  <a:lnTo>
                    <a:pt x="600" y="316"/>
                  </a:lnTo>
                  <a:lnTo>
                    <a:pt x="622" y="309"/>
                  </a:lnTo>
                  <a:lnTo>
                    <a:pt x="642" y="300"/>
                  </a:lnTo>
                  <a:lnTo>
                    <a:pt x="660" y="291"/>
                  </a:lnTo>
                  <a:lnTo>
                    <a:pt x="676" y="280"/>
                  </a:lnTo>
                  <a:lnTo>
                    <a:pt x="690" y="269"/>
                  </a:lnTo>
                  <a:lnTo>
                    <a:pt x="701" y="259"/>
                  </a:lnTo>
                  <a:lnTo>
                    <a:pt x="709" y="247"/>
                  </a:lnTo>
                  <a:lnTo>
                    <a:pt x="716" y="235"/>
                  </a:lnTo>
                  <a:lnTo>
                    <a:pt x="718" y="229"/>
                  </a:lnTo>
                  <a:lnTo>
                    <a:pt x="719" y="224"/>
                  </a:lnTo>
                  <a:lnTo>
                    <a:pt x="720" y="217"/>
                  </a:lnTo>
                  <a:lnTo>
                    <a:pt x="720" y="212"/>
                  </a:lnTo>
                  <a:lnTo>
                    <a:pt x="719" y="199"/>
                  </a:lnTo>
                  <a:lnTo>
                    <a:pt x="716" y="188"/>
                  </a:lnTo>
                  <a:lnTo>
                    <a:pt x="710" y="176"/>
                  </a:lnTo>
                  <a:lnTo>
                    <a:pt x="702" y="165"/>
                  </a:lnTo>
                  <a:lnTo>
                    <a:pt x="691" y="154"/>
                  </a:lnTo>
                  <a:lnTo>
                    <a:pt x="677" y="143"/>
                  </a:lnTo>
                  <a:lnTo>
                    <a:pt x="663" y="133"/>
                  </a:lnTo>
                  <a:lnTo>
                    <a:pt x="645" y="124"/>
                  </a:lnTo>
                  <a:lnTo>
                    <a:pt x="625" y="115"/>
                  </a:lnTo>
                  <a:lnTo>
                    <a:pt x="604" y="108"/>
                  </a:lnTo>
                  <a:lnTo>
                    <a:pt x="582" y="103"/>
                  </a:lnTo>
                  <a:lnTo>
                    <a:pt x="559" y="97"/>
                  </a:lnTo>
                  <a:lnTo>
                    <a:pt x="535" y="93"/>
                  </a:lnTo>
                  <a:lnTo>
                    <a:pt x="511" y="90"/>
                  </a:lnTo>
                  <a:lnTo>
                    <a:pt x="486" y="89"/>
                  </a:lnTo>
                  <a:lnTo>
                    <a:pt x="461" y="88"/>
                  </a:lnTo>
                  <a:lnTo>
                    <a:pt x="436" y="89"/>
                  </a:lnTo>
                  <a:lnTo>
                    <a:pt x="412" y="90"/>
                  </a:lnTo>
                  <a:lnTo>
                    <a:pt x="386" y="93"/>
                  </a:lnTo>
                  <a:lnTo>
                    <a:pt x="363" y="97"/>
                  </a:lnTo>
                  <a:lnTo>
                    <a:pt x="339" y="103"/>
                  </a:lnTo>
                  <a:lnTo>
                    <a:pt x="317" y="108"/>
                  </a:lnTo>
                  <a:lnTo>
                    <a:pt x="296" y="115"/>
                  </a:lnTo>
                  <a:lnTo>
                    <a:pt x="276" y="124"/>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54" name="Freeform 68"/>
            <p:cNvSpPr>
              <a:spLocks/>
            </p:cNvSpPr>
            <p:nvPr/>
          </p:nvSpPr>
          <p:spPr bwMode="auto">
            <a:xfrm>
              <a:off x="2117" y="1722"/>
              <a:ext cx="29" cy="13"/>
            </a:xfrm>
            <a:custGeom>
              <a:avLst/>
              <a:gdLst>
                <a:gd name="T0" fmla="*/ 133 w 721"/>
                <a:gd name="T1" fmla="*/ 0 h 330"/>
                <a:gd name="T2" fmla="*/ 721 w 721"/>
                <a:gd name="T3" fmla="*/ 267 h 330"/>
                <a:gd name="T4" fmla="*/ 588 w 721"/>
                <a:gd name="T5" fmla="*/ 330 h 330"/>
                <a:gd name="T6" fmla="*/ 0 w 721"/>
                <a:gd name="T7" fmla="*/ 61 h 330"/>
                <a:gd name="T8" fmla="*/ 133 w 721"/>
                <a:gd name="T9" fmla="*/ 0 h 330"/>
                <a:gd name="T10" fmla="*/ 0 60000 65536"/>
                <a:gd name="T11" fmla="*/ 0 60000 65536"/>
                <a:gd name="T12" fmla="*/ 0 60000 65536"/>
                <a:gd name="T13" fmla="*/ 0 60000 65536"/>
                <a:gd name="T14" fmla="*/ 0 60000 65536"/>
                <a:gd name="T15" fmla="*/ 0 w 721"/>
                <a:gd name="T16" fmla="*/ 0 h 330"/>
                <a:gd name="T17" fmla="*/ 721 w 721"/>
                <a:gd name="T18" fmla="*/ 330 h 330"/>
              </a:gdLst>
              <a:ahLst/>
              <a:cxnLst>
                <a:cxn ang="T10">
                  <a:pos x="T0" y="T1"/>
                </a:cxn>
                <a:cxn ang="T11">
                  <a:pos x="T2" y="T3"/>
                </a:cxn>
                <a:cxn ang="T12">
                  <a:pos x="T4" y="T5"/>
                </a:cxn>
                <a:cxn ang="T13">
                  <a:pos x="T6" y="T7"/>
                </a:cxn>
                <a:cxn ang="T14">
                  <a:pos x="T8" y="T9"/>
                </a:cxn>
              </a:cxnLst>
              <a:rect l="T15" t="T16" r="T17" b="T18"/>
              <a:pathLst>
                <a:path w="721" h="330">
                  <a:moveTo>
                    <a:pt x="133" y="0"/>
                  </a:moveTo>
                  <a:lnTo>
                    <a:pt x="721" y="267"/>
                  </a:lnTo>
                  <a:lnTo>
                    <a:pt x="588" y="330"/>
                  </a:lnTo>
                  <a:lnTo>
                    <a:pt x="0" y="61"/>
                  </a:lnTo>
                  <a:lnTo>
                    <a:pt x="133"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55" name="Freeform 69"/>
            <p:cNvSpPr>
              <a:spLocks noEditPoints="1"/>
            </p:cNvSpPr>
            <p:nvPr/>
          </p:nvSpPr>
          <p:spPr bwMode="auto">
            <a:xfrm>
              <a:off x="2136" y="1711"/>
              <a:ext cx="35" cy="15"/>
            </a:xfrm>
            <a:custGeom>
              <a:avLst/>
              <a:gdLst>
                <a:gd name="T0" fmla="*/ 188 w 873"/>
                <a:gd name="T1" fmla="*/ 31 h 393"/>
                <a:gd name="T2" fmla="*/ 300 w 873"/>
                <a:gd name="T3" fmla="*/ 8 h 393"/>
                <a:gd name="T4" fmla="*/ 421 w 873"/>
                <a:gd name="T5" fmla="*/ 0 h 393"/>
                <a:gd name="T6" fmla="*/ 545 w 873"/>
                <a:gd name="T7" fmla="*/ 8 h 393"/>
                <a:gd name="T8" fmla="*/ 661 w 873"/>
                <a:gd name="T9" fmla="*/ 31 h 393"/>
                <a:gd name="T10" fmla="*/ 746 w 873"/>
                <a:gd name="T11" fmla="*/ 63 h 393"/>
                <a:gd name="T12" fmla="*/ 789 w 873"/>
                <a:gd name="T13" fmla="*/ 86 h 393"/>
                <a:gd name="T14" fmla="*/ 823 w 873"/>
                <a:gd name="T15" fmla="*/ 111 h 393"/>
                <a:gd name="T16" fmla="*/ 849 w 873"/>
                <a:gd name="T17" fmla="*/ 137 h 393"/>
                <a:gd name="T18" fmla="*/ 865 w 873"/>
                <a:gd name="T19" fmla="*/ 165 h 393"/>
                <a:gd name="T20" fmla="*/ 873 w 873"/>
                <a:gd name="T21" fmla="*/ 194 h 393"/>
                <a:gd name="T22" fmla="*/ 871 w 873"/>
                <a:gd name="T23" fmla="*/ 221 h 393"/>
                <a:gd name="T24" fmla="*/ 862 w 873"/>
                <a:gd name="T25" fmla="*/ 250 h 393"/>
                <a:gd name="T26" fmla="*/ 841 w 873"/>
                <a:gd name="T27" fmla="*/ 277 h 393"/>
                <a:gd name="T28" fmla="*/ 813 w 873"/>
                <a:gd name="T29" fmla="*/ 302 h 393"/>
                <a:gd name="T30" fmla="*/ 775 w 873"/>
                <a:gd name="T31" fmla="*/ 327 h 393"/>
                <a:gd name="T32" fmla="*/ 728 w 873"/>
                <a:gd name="T33" fmla="*/ 348 h 393"/>
                <a:gd name="T34" fmla="*/ 656 w 873"/>
                <a:gd name="T35" fmla="*/ 370 h 393"/>
                <a:gd name="T36" fmla="*/ 536 w 873"/>
                <a:gd name="T37" fmla="*/ 389 h 393"/>
                <a:gd name="T38" fmla="*/ 410 w 873"/>
                <a:gd name="T39" fmla="*/ 392 h 393"/>
                <a:gd name="T40" fmla="*/ 284 w 873"/>
                <a:gd name="T41" fmla="*/ 379 h 393"/>
                <a:gd name="T42" fmla="*/ 188 w 873"/>
                <a:gd name="T43" fmla="*/ 354 h 393"/>
                <a:gd name="T44" fmla="*/ 135 w 873"/>
                <a:gd name="T45" fmla="*/ 334 h 393"/>
                <a:gd name="T46" fmla="*/ 91 w 873"/>
                <a:gd name="T47" fmla="*/ 311 h 393"/>
                <a:gd name="T48" fmla="*/ 55 w 873"/>
                <a:gd name="T49" fmla="*/ 285 h 393"/>
                <a:gd name="T50" fmla="*/ 28 w 873"/>
                <a:gd name="T51" fmla="*/ 259 h 393"/>
                <a:gd name="T52" fmla="*/ 10 w 873"/>
                <a:gd name="T53" fmla="*/ 231 h 393"/>
                <a:gd name="T54" fmla="*/ 2 w 873"/>
                <a:gd name="T55" fmla="*/ 203 h 393"/>
                <a:gd name="T56" fmla="*/ 2 w 873"/>
                <a:gd name="T57" fmla="*/ 175 h 393"/>
                <a:gd name="T58" fmla="*/ 11 w 873"/>
                <a:gd name="T59" fmla="*/ 147 h 393"/>
                <a:gd name="T60" fmla="*/ 29 w 873"/>
                <a:gd name="T61" fmla="*/ 119 h 393"/>
                <a:gd name="T62" fmla="*/ 57 w 873"/>
                <a:gd name="T63" fmla="*/ 94 h 393"/>
                <a:gd name="T64" fmla="*/ 93 w 873"/>
                <a:gd name="T65" fmla="*/ 71 h 393"/>
                <a:gd name="T66" fmla="*/ 253 w 873"/>
                <a:gd name="T67" fmla="*/ 113 h 393"/>
                <a:gd name="T68" fmla="*/ 210 w 873"/>
                <a:gd name="T69" fmla="*/ 140 h 393"/>
                <a:gd name="T70" fmla="*/ 188 w 873"/>
                <a:gd name="T71" fmla="*/ 170 h 393"/>
                <a:gd name="T72" fmla="*/ 186 w 873"/>
                <a:gd name="T73" fmla="*/ 203 h 393"/>
                <a:gd name="T74" fmla="*/ 206 w 873"/>
                <a:gd name="T75" fmla="*/ 234 h 393"/>
                <a:gd name="T76" fmla="*/ 245 w 873"/>
                <a:gd name="T77" fmla="*/ 264 h 393"/>
                <a:gd name="T78" fmla="*/ 303 w 873"/>
                <a:gd name="T79" fmla="*/ 287 h 393"/>
                <a:gd name="T80" fmla="*/ 371 w 873"/>
                <a:gd name="T81" fmla="*/ 301 h 393"/>
                <a:gd name="T82" fmla="*/ 444 w 873"/>
                <a:gd name="T83" fmla="*/ 306 h 393"/>
                <a:gd name="T84" fmla="*/ 515 w 873"/>
                <a:gd name="T85" fmla="*/ 301 h 393"/>
                <a:gd name="T86" fmla="*/ 581 w 873"/>
                <a:gd name="T87" fmla="*/ 287 h 393"/>
                <a:gd name="T88" fmla="*/ 636 w 873"/>
                <a:gd name="T89" fmla="*/ 264 h 393"/>
                <a:gd name="T90" fmla="*/ 671 w 873"/>
                <a:gd name="T91" fmla="*/ 234 h 393"/>
                <a:gd name="T92" fmla="*/ 685 w 873"/>
                <a:gd name="T93" fmla="*/ 203 h 393"/>
                <a:gd name="T94" fmla="*/ 679 w 873"/>
                <a:gd name="T95" fmla="*/ 170 h 393"/>
                <a:gd name="T96" fmla="*/ 651 w 873"/>
                <a:gd name="T97" fmla="*/ 140 h 393"/>
                <a:gd name="T98" fmla="*/ 604 w 873"/>
                <a:gd name="T99" fmla="*/ 113 h 393"/>
                <a:gd name="T100" fmla="*/ 543 w 873"/>
                <a:gd name="T101" fmla="*/ 93 h 393"/>
                <a:gd name="T102" fmla="*/ 474 w 873"/>
                <a:gd name="T103" fmla="*/ 82 h 393"/>
                <a:gd name="T104" fmla="*/ 402 w 873"/>
                <a:gd name="T105" fmla="*/ 81 h 393"/>
                <a:gd name="T106" fmla="*/ 333 w 873"/>
                <a:gd name="T107" fmla="*/ 89 h 393"/>
                <a:gd name="T108" fmla="*/ 272 w 873"/>
                <a:gd name="T109" fmla="*/ 106 h 3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3"/>
                <a:gd name="T166" fmla="*/ 0 h 393"/>
                <a:gd name="T167" fmla="*/ 873 w 873"/>
                <a:gd name="T168" fmla="*/ 393 h 3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3" h="393">
                  <a:moveTo>
                    <a:pt x="122" y="56"/>
                  </a:moveTo>
                  <a:lnTo>
                    <a:pt x="154" y="43"/>
                  </a:lnTo>
                  <a:lnTo>
                    <a:pt x="188" y="31"/>
                  </a:lnTo>
                  <a:lnTo>
                    <a:pt x="224" y="22"/>
                  </a:lnTo>
                  <a:lnTo>
                    <a:pt x="261" y="14"/>
                  </a:lnTo>
                  <a:lnTo>
                    <a:pt x="300" y="8"/>
                  </a:lnTo>
                  <a:lnTo>
                    <a:pt x="340" y="4"/>
                  </a:lnTo>
                  <a:lnTo>
                    <a:pt x="381" y="2"/>
                  </a:lnTo>
                  <a:lnTo>
                    <a:pt x="421" y="0"/>
                  </a:lnTo>
                  <a:lnTo>
                    <a:pt x="463" y="2"/>
                  </a:lnTo>
                  <a:lnTo>
                    <a:pt x="503" y="4"/>
                  </a:lnTo>
                  <a:lnTo>
                    <a:pt x="545" y="8"/>
                  </a:lnTo>
                  <a:lnTo>
                    <a:pt x="584" y="14"/>
                  </a:lnTo>
                  <a:lnTo>
                    <a:pt x="623" y="22"/>
                  </a:lnTo>
                  <a:lnTo>
                    <a:pt x="661" y="31"/>
                  </a:lnTo>
                  <a:lnTo>
                    <a:pt x="696" y="43"/>
                  </a:lnTo>
                  <a:lnTo>
                    <a:pt x="730" y="56"/>
                  </a:lnTo>
                  <a:lnTo>
                    <a:pt x="746" y="63"/>
                  </a:lnTo>
                  <a:lnTo>
                    <a:pt x="762" y="71"/>
                  </a:lnTo>
                  <a:lnTo>
                    <a:pt x="775" y="78"/>
                  </a:lnTo>
                  <a:lnTo>
                    <a:pt x="789" y="86"/>
                  </a:lnTo>
                  <a:lnTo>
                    <a:pt x="801" y="94"/>
                  </a:lnTo>
                  <a:lnTo>
                    <a:pt x="813" y="102"/>
                  </a:lnTo>
                  <a:lnTo>
                    <a:pt x="823" y="111"/>
                  </a:lnTo>
                  <a:lnTo>
                    <a:pt x="833" y="119"/>
                  </a:lnTo>
                  <a:lnTo>
                    <a:pt x="841" y="129"/>
                  </a:lnTo>
                  <a:lnTo>
                    <a:pt x="849" y="137"/>
                  </a:lnTo>
                  <a:lnTo>
                    <a:pt x="855" y="147"/>
                  </a:lnTo>
                  <a:lnTo>
                    <a:pt x="861" y="156"/>
                  </a:lnTo>
                  <a:lnTo>
                    <a:pt x="865" y="165"/>
                  </a:lnTo>
                  <a:lnTo>
                    <a:pt x="869" y="175"/>
                  </a:lnTo>
                  <a:lnTo>
                    <a:pt x="871" y="184"/>
                  </a:lnTo>
                  <a:lnTo>
                    <a:pt x="873" y="194"/>
                  </a:lnTo>
                  <a:lnTo>
                    <a:pt x="873" y="203"/>
                  </a:lnTo>
                  <a:lnTo>
                    <a:pt x="873" y="212"/>
                  </a:lnTo>
                  <a:lnTo>
                    <a:pt x="871" y="221"/>
                  </a:lnTo>
                  <a:lnTo>
                    <a:pt x="869" y="231"/>
                  </a:lnTo>
                  <a:lnTo>
                    <a:pt x="866" y="241"/>
                  </a:lnTo>
                  <a:lnTo>
                    <a:pt x="862" y="250"/>
                  </a:lnTo>
                  <a:lnTo>
                    <a:pt x="855" y="259"/>
                  </a:lnTo>
                  <a:lnTo>
                    <a:pt x="849" y="268"/>
                  </a:lnTo>
                  <a:lnTo>
                    <a:pt x="841" y="277"/>
                  </a:lnTo>
                  <a:lnTo>
                    <a:pt x="833" y="285"/>
                  </a:lnTo>
                  <a:lnTo>
                    <a:pt x="823" y="294"/>
                  </a:lnTo>
                  <a:lnTo>
                    <a:pt x="813" y="302"/>
                  </a:lnTo>
                  <a:lnTo>
                    <a:pt x="801" y="311"/>
                  </a:lnTo>
                  <a:lnTo>
                    <a:pt x="788" y="318"/>
                  </a:lnTo>
                  <a:lnTo>
                    <a:pt x="775" y="327"/>
                  </a:lnTo>
                  <a:lnTo>
                    <a:pt x="761" y="334"/>
                  </a:lnTo>
                  <a:lnTo>
                    <a:pt x="745" y="340"/>
                  </a:lnTo>
                  <a:lnTo>
                    <a:pt x="728" y="348"/>
                  </a:lnTo>
                  <a:lnTo>
                    <a:pt x="711" y="354"/>
                  </a:lnTo>
                  <a:lnTo>
                    <a:pt x="694" y="359"/>
                  </a:lnTo>
                  <a:lnTo>
                    <a:pt x="656" y="370"/>
                  </a:lnTo>
                  <a:lnTo>
                    <a:pt x="618" y="379"/>
                  </a:lnTo>
                  <a:lnTo>
                    <a:pt x="578" y="385"/>
                  </a:lnTo>
                  <a:lnTo>
                    <a:pt x="536" y="389"/>
                  </a:lnTo>
                  <a:lnTo>
                    <a:pt x="495" y="392"/>
                  </a:lnTo>
                  <a:lnTo>
                    <a:pt x="452" y="393"/>
                  </a:lnTo>
                  <a:lnTo>
                    <a:pt x="410" y="392"/>
                  </a:lnTo>
                  <a:lnTo>
                    <a:pt x="367" y="389"/>
                  </a:lnTo>
                  <a:lnTo>
                    <a:pt x="326" y="385"/>
                  </a:lnTo>
                  <a:lnTo>
                    <a:pt x="284" y="379"/>
                  </a:lnTo>
                  <a:lnTo>
                    <a:pt x="245" y="370"/>
                  </a:lnTo>
                  <a:lnTo>
                    <a:pt x="207" y="359"/>
                  </a:lnTo>
                  <a:lnTo>
                    <a:pt x="188" y="354"/>
                  </a:lnTo>
                  <a:lnTo>
                    <a:pt x="169" y="348"/>
                  </a:lnTo>
                  <a:lnTo>
                    <a:pt x="152" y="340"/>
                  </a:lnTo>
                  <a:lnTo>
                    <a:pt x="135" y="334"/>
                  </a:lnTo>
                  <a:lnTo>
                    <a:pt x="120" y="327"/>
                  </a:lnTo>
                  <a:lnTo>
                    <a:pt x="105" y="318"/>
                  </a:lnTo>
                  <a:lnTo>
                    <a:pt x="91" y="311"/>
                  </a:lnTo>
                  <a:lnTo>
                    <a:pt x="77" y="302"/>
                  </a:lnTo>
                  <a:lnTo>
                    <a:pt x="65" y="294"/>
                  </a:lnTo>
                  <a:lnTo>
                    <a:pt x="55" y="285"/>
                  </a:lnTo>
                  <a:lnTo>
                    <a:pt x="45" y="277"/>
                  </a:lnTo>
                  <a:lnTo>
                    <a:pt x="36" y="268"/>
                  </a:lnTo>
                  <a:lnTo>
                    <a:pt x="28" y="259"/>
                  </a:lnTo>
                  <a:lnTo>
                    <a:pt x="21" y="250"/>
                  </a:lnTo>
                  <a:lnTo>
                    <a:pt x="15" y="241"/>
                  </a:lnTo>
                  <a:lnTo>
                    <a:pt x="10" y="231"/>
                  </a:lnTo>
                  <a:lnTo>
                    <a:pt x="7" y="221"/>
                  </a:lnTo>
                  <a:lnTo>
                    <a:pt x="4" y="212"/>
                  </a:lnTo>
                  <a:lnTo>
                    <a:pt x="2" y="203"/>
                  </a:lnTo>
                  <a:lnTo>
                    <a:pt x="0" y="194"/>
                  </a:lnTo>
                  <a:lnTo>
                    <a:pt x="0" y="184"/>
                  </a:lnTo>
                  <a:lnTo>
                    <a:pt x="2" y="175"/>
                  </a:lnTo>
                  <a:lnTo>
                    <a:pt x="4" y="165"/>
                  </a:lnTo>
                  <a:lnTo>
                    <a:pt x="7" y="156"/>
                  </a:lnTo>
                  <a:lnTo>
                    <a:pt x="11" y="147"/>
                  </a:lnTo>
                  <a:lnTo>
                    <a:pt x="16" y="137"/>
                  </a:lnTo>
                  <a:lnTo>
                    <a:pt x="23" y="129"/>
                  </a:lnTo>
                  <a:lnTo>
                    <a:pt x="29" y="119"/>
                  </a:lnTo>
                  <a:lnTo>
                    <a:pt x="38" y="111"/>
                  </a:lnTo>
                  <a:lnTo>
                    <a:pt x="46" y="102"/>
                  </a:lnTo>
                  <a:lnTo>
                    <a:pt x="57" y="94"/>
                  </a:lnTo>
                  <a:lnTo>
                    <a:pt x="67" y="86"/>
                  </a:lnTo>
                  <a:lnTo>
                    <a:pt x="80" y="78"/>
                  </a:lnTo>
                  <a:lnTo>
                    <a:pt x="93" y="71"/>
                  </a:lnTo>
                  <a:lnTo>
                    <a:pt x="107" y="63"/>
                  </a:lnTo>
                  <a:lnTo>
                    <a:pt x="122" y="56"/>
                  </a:lnTo>
                  <a:close/>
                  <a:moveTo>
                    <a:pt x="253" y="113"/>
                  </a:moveTo>
                  <a:lnTo>
                    <a:pt x="236" y="122"/>
                  </a:lnTo>
                  <a:lnTo>
                    <a:pt x="222" y="130"/>
                  </a:lnTo>
                  <a:lnTo>
                    <a:pt x="210" y="140"/>
                  </a:lnTo>
                  <a:lnTo>
                    <a:pt x="200" y="150"/>
                  </a:lnTo>
                  <a:lnTo>
                    <a:pt x="193" y="160"/>
                  </a:lnTo>
                  <a:lnTo>
                    <a:pt x="188" y="170"/>
                  </a:lnTo>
                  <a:lnTo>
                    <a:pt x="185" y="181"/>
                  </a:lnTo>
                  <a:lnTo>
                    <a:pt x="184" y="192"/>
                  </a:lnTo>
                  <a:lnTo>
                    <a:pt x="186" y="203"/>
                  </a:lnTo>
                  <a:lnTo>
                    <a:pt x="191" y="214"/>
                  </a:lnTo>
                  <a:lnTo>
                    <a:pt x="196" y="225"/>
                  </a:lnTo>
                  <a:lnTo>
                    <a:pt x="206" y="234"/>
                  </a:lnTo>
                  <a:lnTo>
                    <a:pt x="216" y="245"/>
                  </a:lnTo>
                  <a:lnTo>
                    <a:pt x="229" y="254"/>
                  </a:lnTo>
                  <a:lnTo>
                    <a:pt x="245" y="264"/>
                  </a:lnTo>
                  <a:lnTo>
                    <a:pt x="263" y="272"/>
                  </a:lnTo>
                  <a:lnTo>
                    <a:pt x="282" y="280"/>
                  </a:lnTo>
                  <a:lnTo>
                    <a:pt x="303" y="287"/>
                  </a:lnTo>
                  <a:lnTo>
                    <a:pt x="325" y="293"/>
                  </a:lnTo>
                  <a:lnTo>
                    <a:pt x="348" y="298"/>
                  </a:lnTo>
                  <a:lnTo>
                    <a:pt x="371" y="301"/>
                  </a:lnTo>
                  <a:lnTo>
                    <a:pt x="395" y="304"/>
                  </a:lnTo>
                  <a:lnTo>
                    <a:pt x="419" y="305"/>
                  </a:lnTo>
                  <a:lnTo>
                    <a:pt x="444" y="306"/>
                  </a:lnTo>
                  <a:lnTo>
                    <a:pt x="468" y="305"/>
                  </a:lnTo>
                  <a:lnTo>
                    <a:pt x="492" y="304"/>
                  </a:lnTo>
                  <a:lnTo>
                    <a:pt x="515" y="301"/>
                  </a:lnTo>
                  <a:lnTo>
                    <a:pt x="538" y="298"/>
                  </a:lnTo>
                  <a:lnTo>
                    <a:pt x="560" y="293"/>
                  </a:lnTo>
                  <a:lnTo>
                    <a:pt x="581" y="287"/>
                  </a:lnTo>
                  <a:lnTo>
                    <a:pt x="601" y="280"/>
                  </a:lnTo>
                  <a:lnTo>
                    <a:pt x="619" y="272"/>
                  </a:lnTo>
                  <a:lnTo>
                    <a:pt x="636" y="264"/>
                  </a:lnTo>
                  <a:lnTo>
                    <a:pt x="650" y="254"/>
                  </a:lnTo>
                  <a:lnTo>
                    <a:pt x="662" y="245"/>
                  </a:lnTo>
                  <a:lnTo>
                    <a:pt x="671" y="234"/>
                  </a:lnTo>
                  <a:lnTo>
                    <a:pt x="678" y="225"/>
                  </a:lnTo>
                  <a:lnTo>
                    <a:pt x="683" y="214"/>
                  </a:lnTo>
                  <a:lnTo>
                    <a:pt x="685" y="203"/>
                  </a:lnTo>
                  <a:lnTo>
                    <a:pt x="685" y="192"/>
                  </a:lnTo>
                  <a:lnTo>
                    <a:pt x="683" y="181"/>
                  </a:lnTo>
                  <a:lnTo>
                    <a:pt x="679" y="170"/>
                  </a:lnTo>
                  <a:lnTo>
                    <a:pt x="671" y="160"/>
                  </a:lnTo>
                  <a:lnTo>
                    <a:pt x="663" y="150"/>
                  </a:lnTo>
                  <a:lnTo>
                    <a:pt x="651" y="140"/>
                  </a:lnTo>
                  <a:lnTo>
                    <a:pt x="638" y="130"/>
                  </a:lnTo>
                  <a:lnTo>
                    <a:pt x="622" y="122"/>
                  </a:lnTo>
                  <a:lnTo>
                    <a:pt x="604" y="113"/>
                  </a:lnTo>
                  <a:lnTo>
                    <a:pt x="585" y="106"/>
                  </a:lnTo>
                  <a:lnTo>
                    <a:pt x="564" y="98"/>
                  </a:lnTo>
                  <a:lnTo>
                    <a:pt x="543" y="93"/>
                  </a:lnTo>
                  <a:lnTo>
                    <a:pt x="520" y="89"/>
                  </a:lnTo>
                  <a:lnTo>
                    <a:pt x="497" y="85"/>
                  </a:lnTo>
                  <a:lnTo>
                    <a:pt x="474" y="82"/>
                  </a:lnTo>
                  <a:lnTo>
                    <a:pt x="450" y="81"/>
                  </a:lnTo>
                  <a:lnTo>
                    <a:pt x="426" y="80"/>
                  </a:lnTo>
                  <a:lnTo>
                    <a:pt x="402" y="81"/>
                  </a:lnTo>
                  <a:lnTo>
                    <a:pt x="379" y="82"/>
                  </a:lnTo>
                  <a:lnTo>
                    <a:pt x="356" y="85"/>
                  </a:lnTo>
                  <a:lnTo>
                    <a:pt x="333" y="89"/>
                  </a:lnTo>
                  <a:lnTo>
                    <a:pt x="312" y="93"/>
                  </a:lnTo>
                  <a:lnTo>
                    <a:pt x="291" y="98"/>
                  </a:lnTo>
                  <a:lnTo>
                    <a:pt x="272" y="106"/>
                  </a:lnTo>
                  <a:lnTo>
                    <a:pt x="253" y="113"/>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56" name="Freeform 70"/>
            <p:cNvSpPr>
              <a:spLocks/>
            </p:cNvSpPr>
            <p:nvPr/>
          </p:nvSpPr>
          <p:spPr bwMode="auto">
            <a:xfrm>
              <a:off x="2160" y="1703"/>
              <a:ext cx="29" cy="12"/>
            </a:xfrm>
            <a:custGeom>
              <a:avLst/>
              <a:gdLst>
                <a:gd name="T0" fmla="*/ 121 w 707"/>
                <a:gd name="T1" fmla="*/ 0 h 300"/>
                <a:gd name="T2" fmla="*/ 707 w 707"/>
                <a:gd name="T3" fmla="*/ 242 h 300"/>
                <a:gd name="T4" fmla="*/ 587 w 707"/>
                <a:gd name="T5" fmla="*/ 300 h 300"/>
                <a:gd name="T6" fmla="*/ 0 w 707"/>
                <a:gd name="T7" fmla="*/ 55 h 300"/>
                <a:gd name="T8" fmla="*/ 121 w 707"/>
                <a:gd name="T9" fmla="*/ 0 h 300"/>
                <a:gd name="T10" fmla="*/ 0 60000 65536"/>
                <a:gd name="T11" fmla="*/ 0 60000 65536"/>
                <a:gd name="T12" fmla="*/ 0 60000 65536"/>
                <a:gd name="T13" fmla="*/ 0 60000 65536"/>
                <a:gd name="T14" fmla="*/ 0 60000 65536"/>
                <a:gd name="T15" fmla="*/ 0 w 707"/>
                <a:gd name="T16" fmla="*/ 0 h 300"/>
                <a:gd name="T17" fmla="*/ 707 w 707"/>
                <a:gd name="T18" fmla="*/ 300 h 300"/>
              </a:gdLst>
              <a:ahLst/>
              <a:cxnLst>
                <a:cxn ang="T10">
                  <a:pos x="T0" y="T1"/>
                </a:cxn>
                <a:cxn ang="T11">
                  <a:pos x="T2" y="T3"/>
                </a:cxn>
                <a:cxn ang="T12">
                  <a:pos x="T4" y="T5"/>
                </a:cxn>
                <a:cxn ang="T13">
                  <a:pos x="T6" y="T7"/>
                </a:cxn>
                <a:cxn ang="T14">
                  <a:pos x="T8" y="T9"/>
                </a:cxn>
              </a:cxnLst>
              <a:rect l="T15" t="T16" r="T17" b="T18"/>
              <a:pathLst>
                <a:path w="707" h="300">
                  <a:moveTo>
                    <a:pt x="121" y="0"/>
                  </a:moveTo>
                  <a:lnTo>
                    <a:pt x="707" y="242"/>
                  </a:lnTo>
                  <a:lnTo>
                    <a:pt x="587" y="300"/>
                  </a:lnTo>
                  <a:lnTo>
                    <a:pt x="0" y="55"/>
                  </a:lnTo>
                  <a:lnTo>
                    <a:pt x="121"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357" name="Freeform 71"/>
            <p:cNvSpPr>
              <a:spLocks/>
            </p:cNvSpPr>
            <p:nvPr/>
          </p:nvSpPr>
          <p:spPr bwMode="auto">
            <a:xfrm>
              <a:off x="1655" y="1525"/>
              <a:ext cx="589" cy="27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58" name="Freeform 72"/>
            <p:cNvSpPr>
              <a:spLocks/>
            </p:cNvSpPr>
            <p:nvPr/>
          </p:nvSpPr>
          <p:spPr bwMode="auto">
            <a:xfrm>
              <a:off x="1672" y="1532"/>
              <a:ext cx="556" cy="257"/>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59" name="Freeform 73"/>
            <p:cNvSpPr>
              <a:spLocks noEditPoints="1"/>
            </p:cNvSpPr>
            <p:nvPr/>
          </p:nvSpPr>
          <p:spPr bwMode="auto">
            <a:xfrm>
              <a:off x="1761" y="1571"/>
              <a:ext cx="378" cy="174"/>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grpSp>
        <p:nvGrpSpPr>
          <p:cNvPr id="6" name="Group 78"/>
          <p:cNvGrpSpPr>
            <a:grpSpLocks/>
          </p:cNvGrpSpPr>
          <p:nvPr/>
        </p:nvGrpSpPr>
        <p:grpSpPr bwMode="auto">
          <a:xfrm>
            <a:off x="4041776" y="2778344"/>
            <a:ext cx="530225" cy="1223962"/>
            <a:chOff x="3152" y="754"/>
            <a:chExt cx="589" cy="1361"/>
          </a:xfrm>
        </p:grpSpPr>
        <p:sp>
          <p:nvSpPr>
            <p:cNvPr id="361" name="Freeform 79"/>
            <p:cNvSpPr>
              <a:spLocks/>
            </p:cNvSpPr>
            <p:nvPr/>
          </p:nvSpPr>
          <p:spPr bwMode="auto">
            <a:xfrm>
              <a:off x="3152" y="1844"/>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62" name="Freeform 80"/>
            <p:cNvSpPr>
              <a:spLocks/>
            </p:cNvSpPr>
            <p:nvPr/>
          </p:nvSpPr>
          <p:spPr bwMode="auto">
            <a:xfrm>
              <a:off x="3169" y="1851"/>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63" name="Freeform 81"/>
            <p:cNvSpPr>
              <a:spLocks/>
            </p:cNvSpPr>
            <p:nvPr/>
          </p:nvSpPr>
          <p:spPr bwMode="auto">
            <a:xfrm>
              <a:off x="3152" y="1809"/>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64" name="Freeform 82"/>
            <p:cNvSpPr>
              <a:spLocks/>
            </p:cNvSpPr>
            <p:nvPr/>
          </p:nvSpPr>
          <p:spPr bwMode="auto">
            <a:xfrm>
              <a:off x="3169" y="1817"/>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65" name="Freeform 83"/>
            <p:cNvSpPr>
              <a:spLocks/>
            </p:cNvSpPr>
            <p:nvPr/>
          </p:nvSpPr>
          <p:spPr bwMode="auto">
            <a:xfrm>
              <a:off x="3152" y="1774"/>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66" name="Freeform 84"/>
            <p:cNvSpPr>
              <a:spLocks/>
            </p:cNvSpPr>
            <p:nvPr/>
          </p:nvSpPr>
          <p:spPr bwMode="auto">
            <a:xfrm>
              <a:off x="3169" y="1781"/>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67" name="Freeform 85"/>
            <p:cNvSpPr>
              <a:spLocks/>
            </p:cNvSpPr>
            <p:nvPr/>
          </p:nvSpPr>
          <p:spPr bwMode="auto">
            <a:xfrm>
              <a:off x="3152" y="1739"/>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68" name="Freeform 86"/>
            <p:cNvSpPr>
              <a:spLocks/>
            </p:cNvSpPr>
            <p:nvPr/>
          </p:nvSpPr>
          <p:spPr bwMode="auto">
            <a:xfrm>
              <a:off x="3169" y="1747"/>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69" name="Freeform 87"/>
            <p:cNvSpPr>
              <a:spLocks/>
            </p:cNvSpPr>
            <p:nvPr/>
          </p:nvSpPr>
          <p:spPr bwMode="auto">
            <a:xfrm>
              <a:off x="3152" y="1708"/>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70" name="Freeform 88"/>
            <p:cNvSpPr>
              <a:spLocks/>
            </p:cNvSpPr>
            <p:nvPr/>
          </p:nvSpPr>
          <p:spPr bwMode="auto">
            <a:xfrm>
              <a:off x="3169" y="1715"/>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71" name="Freeform 89"/>
            <p:cNvSpPr>
              <a:spLocks/>
            </p:cNvSpPr>
            <p:nvPr/>
          </p:nvSpPr>
          <p:spPr bwMode="auto">
            <a:xfrm>
              <a:off x="3152" y="1673"/>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72" name="Freeform 90"/>
            <p:cNvSpPr>
              <a:spLocks/>
            </p:cNvSpPr>
            <p:nvPr/>
          </p:nvSpPr>
          <p:spPr bwMode="auto">
            <a:xfrm>
              <a:off x="3169" y="1681"/>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73" name="Freeform 91"/>
            <p:cNvSpPr>
              <a:spLocks/>
            </p:cNvSpPr>
            <p:nvPr/>
          </p:nvSpPr>
          <p:spPr bwMode="auto">
            <a:xfrm>
              <a:off x="3152" y="1638"/>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74" name="Freeform 92"/>
            <p:cNvSpPr>
              <a:spLocks/>
            </p:cNvSpPr>
            <p:nvPr/>
          </p:nvSpPr>
          <p:spPr bwMode="auto">
            <a:xfrm>
              <a:off x="3169" y="1645"/>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75" name="Freeform 93"/>
            <p:cNvSpPr>
              <a:spLocks/>
            </p:cNvSpPr>
            <p:nvPr/>
          </p:nvSpPr>
          <p:spPr bwMode="auto">
            <a:xfrm>
              <a:off x="3152" y="1603"/>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76" name="Freeform 94"/>
            <p:cNvSpPr>
              <a:spLocks/>
            </p:cNvSpPr>
            <p:nvPr/>
          </p:nvSpPr>
          <p:spPr bwMode="auto">
            <a:xfrm>
              <a:off x="3169" y="1611"/>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77" name="Freeform 95"/>
            <p:cNvSpPr>
              <a:spLocks/>
            </p:cNvSpPr>
            <p:nvPr/>
          </p:nvSpPr>
          <p:spPr bwMode="auto">
            <a:xfrm>
              <a:off x="3152" y="1572"/>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78" name="Freeform 96"/>
            <p:cNvSpPr>
              <a:spLocks/>
            </p:cNvSpPr>
            <p:nvPr/>
          </p:nvSpPr>
          <p:spPr bwMode="auto">
            <a:xfrm>
              <a:off x="3169" y="1579"/>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79" name="Freeform 97"/>
            <p:cNvSpPr>
              <a:spLocks/>
            </p:cNvSpPr>
            <p:nvPr/>
          </p:nvSpPr>
          <p:spPr bwMode="auto">
            <a:xfrm>
              <a:off x="3152" y="1537"/>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80" name="Freeform 98"/>
            <p:cNvSpPr>
              <a:spLocks/>
            </p:cNvSpPr>
            <p:nvPr/>
          </p:nvSpPr>
          <p:spPr bwMode="auto">
            <a:xfrm>
              <a:off x="3169" y="1545"/>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81" name="Freeform 99"/>
            <p:cNvSpPr>
              <a:spLocks/>
            </p:cNvSpPr>
            <p:nvPr/>
          </p:nvSpPr>
          <p:spPr bwMode="auto">
            <a:xfrm>
              <a:off x="3152" y="1502"/>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82" name="Freeform 100"/>
            <p:cNvSpPr>
              <a:spLocks/>
            </p:cNvSpPr>
            <p:nvPr/>
          </p:nvSpPr>
          <p:spPr bwMode="auto">
            <a:xfrm>
              <a:off x="3169" y="1509"/>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83" name="Freeform 101"/>
            <p:cNvSpPr>
              <a:spLocks/>
            </p:cNvSpPr>
            <p:nvPr/>
          </p:nvSpPr>
          <p:spPr bwMode="auto">
            <a:xfrm>
              <a:off x="3152" y="1467"/>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84" name="Freeform 102"/>
            <p:cNvSpPr>
              <a:spLocks/>
            </p:cNvSpPr>
            <p:nvPr/>
          </p:nvSpPr>
          <p:spPr bwMode="auto">
            <a:xfrm>
              <a:off x="3169" y="1475"/>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85" name="Freeform 103"/>
            <p:cNvSpPr>
              <a:spLocks/>
            </p:cNvSpPr>
            <p:nvPr/>
          </p:nvSpPr>
          <p:spPr bwMode="auto">
            <a:xfrm>
              <a:off x="3152" y="1436"/>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86" name="Freeform 104"/>
            <p:cNvSpPr>
              <a:spLocks/>
            </p:cNvSpPr>
            <p:nvPr/>
          </p:nvSpPr>
          <p:spPr bwMode="auto">
            <a:xfrm>
              <a:off x="3169" y="1443"/>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87" name="Freeform 105"/>
            <p:cNvSpPr>
              <a:spLocks/>
            </p:cNvSpPr>
            <p:nvPr/>
          </p:nvSpPr>
          <p:spPr bwMode="auto">
            <a:xfrm>
              <a:off x="3152" y="1401"/>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88" name="Freeform 106"/>
            <p:cNvSpPr>
              <a:spLocks/>
            </p:cNvSpPr>
            <p:nvPr/>
          </p:nvSpPr>
          <p:spPr bwMode="auto">
            <a:xfrm>
              <a:off x="3169" y="1409"/>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89" name="Freeform 107"/>
            <p:cNvSpPr>
              <a:spLocks/>
            </p:cNvSpPr>
            <p:nvPr/>
          </p:nvSpPr>
          <p:spPr bwMode="auto">
            <a:xfrm>
              <a:off x="3152" y="1366"/>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90" name="Freeform 108"/>
            <p:cNvSpPr>
              <a:spLocks/>
            </p:cNvSpPr>
            <p:nvPr/>
          </p:nvSpPr>
          <p:spPr bwMode="auto">
            <a:xfrm>
              <a:off x="3169" y="1373"/>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91" name="Freeform 109"/>
            <p:cNvSpPr>
              <a:spLocks/>
            </p:cNvSpPr>
            <p:nvPr/>
          </p:nvSpPr>
          <p:spPr bwMode="auto">
            <a:xfrm>
              <a:off x="3152" y="1331"/>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92" name="Freeform 110"/>
            <p:cNvSpPr>
              <a:spLocks/>
            </p:cNvSpPr>
            <p:nvPr/>
          </p:nvSpPr>
          <p:spPr bwMode="auto">
            <a:xfrm>
              <a:off x="3169" y="1339"/>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93" name="Freeform 111"/>
            <p:cNvSpPr>
              <a:spLocks/>
            </p:cNvSpPr>
            <p:nvPr/>
          </p:nvSpPr>
          <p:spPr bwMode="auto">
            <a:xfrm>
              <a:off x="3152" y="1299"/>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94" name="Freeform 112"/>
            <p:cNvSpPr>
              <a:spLocks/>
            </p:cNvSpPr>
            <p:nvPr/>
          </p:nvSpPr>
          <p:spPr bwMode="auto">
            <a:xfrm>
              <a:off x="3169" y="1306"/>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95" name="Freeform 113"/>
            <p:cNvSpPr>
              <a:spLocks/>
            </p:cNvSpPr>
            <p:nvPr/>
          </p:nvSpPr>
          <p:spPr bwMode="auto">
            <a:xfrm>
              <a:off x="3152" y="1264"/>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96" name="Freeform 114"/>
            <p:cNvSpPr>
              <a:spLocks/>
            </p:cNvSpPr>
            <p:nvPr/>
          </p:nvSpPr>
          <p:spPr bwMode="auto">
            <a:xfrm>
              <a:off x="3169" y="1272"/>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97" name="Freeform 115"/>
            <p:cNvSpPr>
              <a:spLocks/>
            </p:cNvSpPr>
            <p:nvPr/>
          </p:nvSpPr>
          <p:spPr bwMode="auto">
            <a:xfrm>
              <a:off x="3152" y="1229"/>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98" name="Freeform 116"/>
            <p:cNvSpPr>
              <a:spLocks/>
            </p:cNvSpPr>
            <p:nvPr/>
          </p:nvSpPr>
          <p:spPr bwMode="auto">
            <a:xfrm>
              <a:off x="3169" y="1236"/>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99" name="Freeform 117"/>
            <p:cNvSpPr>
              <a:spLocks/>
            </p:cNvSpPr>
            <p:nvPr/>
          </p:nvSpPr>
          <p:spPr bwMode="auto">
            <a:xfrm>
              <a:off x="3152" y="1194"/>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00" name="Freeform 118"/>
            <p:cNvSpPr>
              <a:spLocks/>
            </p:cNvSpPr>
            <p:nvPr/>
          </p:nvSpPr>
          <p:spPr bwMode="auto">
            <a:xfrm>
              <a:off x="3169" y="1202"/>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01" name="Freeform 119"/>
            <p:cNvSpPr>
              <a:spLocks/>
            </p:cNvSpPr>
            <p:nvPr/>
          </p:nvSpPr>
          <p:spPr bwMode="auto">
            <a:xfrm>
              <a:off x="3152" y="1163"/>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02" name="Freeform 120"/>
            <p:cNvSpPr>
              <a:spLocks/>
            </p:cNvSpPr>
            <p:nvPr/>
          </p:nvSpPr>
          <p:spPr bwMode="auto">
            <a:xfrm>
              <a:off x="3169" y="1170"/>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03" name="Freeform 121"/>
            <p:cNvSpPr>
              <a:spLocks/>
            </p:cNvSpPr>
            <p:nvPr/>
          </p:nvSpPr>
          <p:spPr bwMode="auto">
            <a:xfrm>
              <a:off x="3152" y="1128"/>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04" name="Freeform 122"/>
            <p:cNvSpPr>
              <a:spLocks/>
            </p:cNvSpPr>
            <p:nvPr/>
          </p:nvSpPr>
          <p:spPr bwMode="auto">
            <a:xfrm>
              <a:off x="3169" y="1136"/>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05" name="Freeform 123"/>
            <p:cNvSpPr>
              <a:spLocks/>
            </p:cNvSpPr>
            <p:nvPr/>
          </p:nvSpPr>
          <p:spPr bwMode="auto">
            <a:xfrm>
              <a:off x="3152" y="1093"/>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06" name="Freeform 124"/>
            <p:cNvSpPr>
              <a:spLocks/>
            </p:cNvSpPr>
            <p:nvPr/>
          </p:nvSpPr>
          <p:spPr bwMode="auto">
            <a:xfrm>
              <a:off x="3169" y="1100"/>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07" name="Freeform 125"/>
            <p:cNvSpPr>
              <a:spLocks/>
            </p:cNvSpPr>
            <p:nvPr/>
          </p:nvSpPr>
          <p:spPr bwMode="auto">
            <a:xfrm>
              <a:off x="3152" y="1058"/>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08" name="Freeform 126"/>
            <p:cNvSpPr>
              <a:spLocks/>
            </p:cNvSpPr>
            <p:nvPr/>
          </p:nvSpPr>
          <p:spPr bwMode="auto">
            <a:xfrm>
              <a:off x="3169" y="1066"/>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09" name="Freeform 127"/>
            <p:cNvSpPr>
              <a:spLocks/>
            </p:cNvSpPr>
            <p:nvPr/>
          </p:nvSpPr>
          <p:spPr bwMode="auto">
            <a:xfrm>
              <a:off x="3152" y="1027"/>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10" name="Freeform 128"/>
            <p:cNvSpPr>
              <a:spLocks/>
            </p:cNvSpPr>
            <p:nvPr/>
          </p:nvSpPr>
          <p:spPr bwMode="auto">
            <a:xfrm>
              <a:off x="3169" y="1034"/>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11" name="Freeform 129"/>
            <p:cNvSpPr>
              <a:spLocks/>
            </p:cNvSpPr>
            <p:nvPr/>
          </p:nvSpPr>
          <p:spPr bwMode="auto">
            <a:xfrm>
              <a:off x="3152" y="992"/>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12" name="Freeform 130"/>
            <p:cNvSpPr>
              <a:spLocks/>
            </p:cNvSpPr>
            <p:nvPr/>
          </p:nvSpPr>
          <p:spPr bwMode="auto">
            <a:xfrm>
              <a:off x="3169" y="1000"/>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13" name="Freeform 131"/>
            <p:cNvSpPr>
              <a:spLocks/>
            </p:cNvSpPr>
            <p:nvPr/>
          </p:nvSpPr>
          <p:spPr bwMode="auto">
            <a:xfrm>
              <a:off x="3152" y="957"/>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14" name="Freeform 132"/>
            <p:cNvSpPr>
              <a:spLocks/>
            </p:cNvSpPr>
            <p:nvPr/>
          </p:nvSpPr>
          <p:spPr bwMode="auto">
            <a:xfrm>
              <a:off x="3169" y="964"/>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15" name="Freeform 133"/>
            <p:cNvSpPr>
              <a:spLocks/>
            </p:cNvSpPr>
            <p:nvPr/>
          </p:nvSpPr>
          <p:spPr bwMode="auto">
            <a:xfrm>
              <a:off x="3152" y="922"/>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16" name="Freeform 134"/>
            <p:cNvSpPr>
              <a:spLocks/>
            </p:cNvSpPr>
            <p:nvPr/>
          </p:nvSpPr>
          <p:spPr bwMode="auto">
            <a:xfrm>
              <a:off x="3169" y="930"/>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17" name="Freeform 135"/>
            <p:cNvSpPr>
              <a:spLocks/>
            </p:cNvSpPr>
            <p:nvPr/>
          </p:nvSpPr>
          <p:spPr bwMode="auto">
            <a:xfrm>
              <a:off x="3152" y="891"/>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18" name="Freeform 136"/>
            <p:cNvSpPr>
              <a:spLocks/>
            </p:cNvSpPr>
            <p:nvPr/>
          </p:nvSpPr>
          <p:spPr bwMode="auto">
            <a:xfrm>
              <a:off x="3169" y="898"/>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19" name="Freeform 137"/>
            <p:cNvSpPr>
              <a:spLocks/>
            </p:cNvSpPr>
            <p:nvPr/>
          </p:nvSpPr>
          <p:spPr bwMode="auto">
            <a:xfrm>
              <a:off x="3152" y="856"/>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20" name="Freeform 138"/>
            <p:cNvSpPr>
              <a:spLocks/>
            </p:cNvSpPr>
            <p:nvPr/>
          </p:nvSpPr>
          <p:spPr bwMode="auto">
            <a:xfrm>
              <a:off x="3169" y="864"/>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21" name="Freeform 139"/>
            <p:cNvSpPr>
              <a:spLocks/>
            </p:cNvSpPr>
            <p:nvPr/>
          </p:nvSpPr>
          <p:spPr bwMode="auto">
            <a:xfrm>
              <a:off x="3152" y="821"/>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22" name="Freeform 140"/>
            <p:cNvSpPr>
              <a:spLocks/>
            </p:cNvSpPr>
            <p:nvPr/>
          </p:nvSpPr>
          <p:spPr bwMode="auto">
            <a:xfrm>
              <a:off x="3169" y="828"/>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23" name="Freeform 141"/>
            <p:cNvSpPr>
              <a:spLocks/>
            </p:cNvSpPr>
            <p:nvPr/>
          </p:nvSpPr>
          <p:spPr bwMode="auto">
            <a:xfrm>
              <a:off x="3152" y="786"/>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24" name="Freeform 142"/>
            <p:cNvSpPr>
              <a:spLocks/>
            </p:cNvSpPr>
            <p:nvPr/>
          </p:nvSpPr>
          <p:spPr bwMode="auto">
            <a:xfrm>
              <a:off x="3169" y="794"/>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25" name="Freeform 143"/>
            <p:cNvSpPr>
              <a:spLocks/>
            </p:cNvSpPr>
            <p:nvPr/>
          </p:nvSpPr>
          <p:spPr bwMode="auto">
            <a:xfrm>
              <a:off x="3152" y="754"/>
              <a:ext cx="589" cy="27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26" name="Freeform 144"/>
            <p:cNvSpPr>
              <a:spLocks/>
            </p:cNvSpPr>
            <p:nvPr/>
          </p:nvSpPr>
          <p:spPr bwMode="auto">
            <a:xfrm>
              <a:off x="3169" y="761"/>
              <a:ext cx="556" cy="257"/>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27" name="Freeform 145"/>
            <p:cNvSpPr>
              <a:spLocks noEditPoints="1"/>
            </p:cNvSpPr>
            <p:nvPr/>
          </p:nvSpPr>
          <p:spPr bwMode="auto">
            <a:xfrm>
              <a:off x="3258" y="800"/>
              <a:ext cx="378" cy="174"/>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grpSp>
        <p:nvGrpSpPr>
          <p:cNvPr id="7" name="Group 146"/>
          <p:cNvGrpSpPr>
            <a:grpSpLocks/>
          </p:cNvGrpSpPr>
          <p:nvPr/>
        </p:nvGrpSpPr>
        <p:grpSpPr bwMode="auto">
          <a:xfrm>
            <a:off x="3681413" y="2778344"/>
            <a:ext cx="530225" cy="1223962"/>
            <a:chOff x="3152" y="754"/>
            <a:chExt cx="589" cy="1361"/>
          </a:xfrm>
        </p:grpSpPr>
        <p:sp>
          <p:nvSpPr>
            <p:cNvPr id="429" name="Freeform 147"/>
            <p:cNvSpPr>
              <a:spLocks/>
            </p:cNvSpPr>
            <p:nvPr/>
          </p:nvSpPr>
          <p:spPr bwMode="auto">
            <a:xfrm>
              <a:off x="3152" y="1844"/>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30" name="Freeform 148"/>
            <p:cNvSpPr>
              <a:spLocks/>
            </p:cNvSpPr>
            <p:nvPr/>
          </p:nvSpPr>
          <p:spPr bwMode="auto">
            <a:xfrm>
              <a:off x="3169" y="1851"/>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31" name="Freeform 149"/>
            <p:cNvSpPr>
              <a:spLocks/>
            </p:cNvSpPr>
            <p:nvPr/>
          </p:nvSpPr>
          <p:spPr bwMode="auto">
            <a:xfrm>
              <a:off x="3152" y="1809"/>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32" name="Freeform 150"/>
            <p:cNvSpPr>
              <a:spLocks/>
            </p:cNvSpPr>
            <p:nvPr/>
          </p:nvSpPr>
          <p:spPr bwMode="auto">
            <a:xfrm>
              <a:off x="3169" y="1817"/>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33" name="Freeform 151"/>
            <p:cNvSpPr>
              <a:spLocks/>
            </p:cNvSpPr>
            <p:nvPr/>
          </p:nvSpPr>
          <p:spPr bwMode="auto">
            <a:xfrm>
              <a:off x="3152" y="1774"/>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34" name="Freeform 152"/>
            <p:cNvSpPr>
              <a:spLocks/>
            </p:cNvSpPr>
            <p:nvPr/>
          </p:nvSpPr>
          <p:spPr bwMode="auto">
            <a:xfrm>
              <a:off x="3169" y="1781"/>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35" name="Freeform 153"/>
            <p:cNvSpPr>
              <a:spLocks/>
            </p:cNvSpPr>
            <p:nvPr/>
          </p:nvSpPr>
          <p:spPr bwMode="auto">
            <a:xfrm>
              <a:off x="3152" y="1739"/>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36" name="Freeform 154"/>
            <p:cNvSpPr>
              <a:spLocks/>
            </p:cNvSpPr>
            <p:nvPr/>
          </p:nvSpPr>
          <p:spPr bwMode="auto">
            <a:xfrm>
              <a:off x="3169" y="1747"/>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37" name="Freeform 155"/>
            <p:cNvSpPr>
              <a:spLocks/>
            </p:cNvSpPr>
            <p:nvPr/>
          </p:nvSpPr>
          <p:spPr bwMode="auto">
            <a:xfrm>
              <a:off x="3152" y="1708"/>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38" name="Freeform 156"/>
            <p:cNvSpPr>
              <a:spLocks/>
            </p:cNvSpPr>
            <p:nvPr/>
          </p:nvSpPr>
          <p:spPr bwMode="auto">
            <a:xfrm>
              <a:off x="3169" y="1715"/>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39" name="Freeform 157"/>
            <p:cNvSpPr>
              <a:spLocks/>
            </p:cNvSpPr>
            <p:nvPr/>
          </p:nvSpPr>
          <p:spPr bwMode="auto">
            <a:xfrm>
              <a:off x="3152" y="1673"/>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40" name="Freeform 158"/>
            <p:cNvSpPr>
              <a:spLocks/>
            </p:cNvSpPr>
            <p:nvPr/>
          </p:nvSpPr>
          <p:spPr bwMode="auto">
            <a:xfrm>
              <a:off x="3169" y="1681"/>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41" name="Freeform 159"/>
            <p:cNvSpPr>
              <a:spLocks/>
            </p:cNvSpPr>
            <p:nvPr/>
          </p:nvSpPr>
          <p:spPr bwMode="auto">
            <a:xfrm>
              <a:off x="3152" y="1638"/>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42" name="Freeform 160"/>
            <p:cNvSpPr>
              <a:spLocks/>
            </p:cNvSpPr>
            <p:nvPr/>
          </p:nvSpPr>
          <p:spPr bwMode="auto">
            <a:xfrm>
              <a:off x="3169" y="1645"/>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43" name="Freeform 161"/>
            <p:cNvSpPr>
              <a:spLocks/>
            </p:cNvSpPr>
            <p:nvPr/>
          </p:nvSpPr>
          <p:spPr bwMode="auto">
            <a:xfrm>
              <a:off x="3152" y="1603"/>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44" name="Freeform 162"/>
            <p:cNvSpPr>
              <a:spLocks/>
            </p:cNvSpPr>
            <p:nvPr/>
          </p:nvSpPr>
          <p:spPr bwMode="auto">
            <a:xfrm>
              <a:off x="3169" y="1611"/>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45" name="Freeform 163"/>
            <p:cNvSpPr>
              <a:spLocks/>
            </p:cNvSpPr>
            <p:nvPr/>
          </p:nvSpPr>
          <p:spPr bwMode="auto">
            <a:xfrm>
              <a:off x="3152" y="1572"/>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46" name="Freeform 164"/>
            <p:cNvSpPr>
              <a:spLocks/>
            </p:cNvSpPr>
            <p:nvPr/>
          </p:nvSpPr>
          <p:spPr bwMode="auto">
            <a:xfrm>
              <a:off x="3169" y="1579"/>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47" name="Freeform 165"/>
            <p:cNvSpPr>
              <a:spLocks/>
            </p:cNvSpPr>
            <p:nvPr/>
          </p:nvSpPr>
          <p:spPr bwMode="auto">
            <a:xfrm>
              <a:off x="3152" y="1537"/>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48" name="Freeform 166"/>
            <p:cNvSpPr>
              <a:spLocks/>
            </p:cNvSpPr>
            <p:nvPr/>
          </p:nvSpPr>
          <p:spPr bwMode="auto">
            <a:xfrm>
              <a:off x="3169" y="1545"/>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49" name="Freeform 167"/>
            <p:cNvSpPr>
              <a:spLocks/>
            </p:cNvSpPr>
            <p:nvPr/>
          </p:nvSpPr>
          <p:spPr bwMode="auto">
            <a:xfrm>
              <a:off x="3152" y="1502"/>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50" name="Freeform 168"/>
            <p:cNvSpPr>
              <a:spLocks/>
            </p:cNvSpPr>
            <p:nvPr/>
          </p:nvSpPr>
          <p:spPr bwMode="auto">
            <a:xfrm>
              <a:off x="3169" y="1509"/>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51" name="Freeform 169"/>
            <p:cNvSpPr>
              <a:spLocks/>
            </p:cNvSpPr>
            <p:nvPr/>
          </p:nvSpPr>
          <p:spPr bwMode="auto">
            <a:xfrm>
              <a:off x="3152" y="1467"/>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52" name="Freeform 170"/>
            <p:cNvSpPr>
              <a:spLocks/>
            </p:cNvSpPr>
            <p:nvPr/>
          </p:nvSpPr>
          <p:spPr bwMode="auto">
            <a:xfrm>
              <a:off x="3169" y="1475"/>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53" name="Freeform 171"/>
            <p:cNvSpPr>
              <a:spLocks/>
            </p:cNvSpPr>
            <p:nvPr/>
          </p:nvSpPr>
          <p:spPr bwMode="auto">
            <a:xfrm>
              <a:off x="3152" y="1436"/>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54" name="Freeform 172"/>
            <p:cNvSpPr>
              <a:spLocks/>
            </p:cNvSpPr>
            <p:nvPr/>
          </p:nvSpPr>
          <p:spPr bwMode="auto">
            <a:xfrm>
              <a:off x="3169" y="1443"/>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55" name="Freeform 173"/>
            <p:cNvSpPr>
              <a:spLocks/>
            </p:cNvSpPr>
            <p:nvPr/>
          </p:nvSpPr>
          <p:spPr bwMode="auto">
            <a:xfrm>
              <a:off x="3152" y="1401"/>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56" name="Freeform 174"/>
            <p:cNvSpPr>
              <a:spLocks/>
            </p:cNvSpPr>
            <p:nvPr/>
          </p:nvSpPr>
          <p:spPr bwMode="auto">
            <a:xfrm>
              <a:off x="3169" y="1409"/>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57" name="Freeform 175"/>
            <p:cNvSpPr>
              <a:spLocks/>
            </p:cNvSpPr>
            <p:nvPr/>
          </p:nvSpPr>
          <p:spPr bwMode="auto">
            <a:xfrm>
              <a:off x="3152" y="1366"/>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58" name="Freeform 176"/>
            <p:cNvSpPr>
              <a:spLocks/>
            </p:cNvSpPr>
            <p:nvPr/>
          </p:nvSpPr>
          <p:spPr bwMode="auto">
            <a:xfrm>
              <a:off x="3169" y="1373"/>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59" name="Freeform 177"/>
            <p:cNvSpPr>
              <a:spLocks/>
            </p:cNvSpPr>
            <p:nvPr/>
          </p:nvSpPr>
          <p:spPr bwMode="auto">
            <a:xfrm>
              <a:off x="3152" y="1331"/>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60" name="Freeform 178"/>
            <p:cNvSpPr>
              <a:spLocks/>
            </p:cNvSpPr>
            <p:nvPr/>
          </p:nvSpPr>
          <p:spPr bwMode="auto">
            <a:xfrm>
              <a:off x="3169" y="1339"/>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61" name="Freeform 179"/>
            <p:cNvSpPr>
              <a:spLocks/>
            </p:cNvSpPr>
            <p:nvPr/>
          </p:nvSpPr>
          <p:spPr bwMode="auto">
            <a:xfrm>
              <a:off x="3152" y="1299"/>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62" name="Freeform 180"/>
            <p:cNvSpPr>
              <a:spLocks/>
            </p:cNvSpPr>
            <p:nvPr/>
          </p:nvSpPr>
          <p:spPr bwMode="auto">
            <a:xfrm>
              <a:off x="3169" y="1306"/>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63" name="Freeform 181"/>
            <p:cNvSpPr>
              <a:spLocks/>
            </p:cNvSpPr>
            <p:nvPr/>
          </p:nvSpPr>
          <p:spPr bwMode="auto">
            <a:xfrm>
              <a:off x="3152" y="1264"/>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64" name="Freeform 182"/>
            <p:cNvSpPr>
              <a:spLocks/>
            </p:cNvSpPr>
            <p:nvPr/>
          </p:nvSpPr>
          <p:spPr bwMode="auto">
            <a:xfrm>
              <a:off x="3169" y="1272"/>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65" name="Freeform 183"/>
            <p:cNvSpPr>
              <a:spLocks/>
            </p:cNvSpPr>
            <p:nvPr/>
          </p:nvSpPr>
          <p:spPr bwMode="auto">
            <a:xfrm>
              <a:off x="3152" y="1229"/>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66" name="Freeform 184"/>
            <p:cNvSpPr>
              <a:spLocks/>
            </p:cNvSpPr>
            <p:nvPr/>
          </p:nvSpPr>
          <p:spPr bwMode="auto">
            <a:xfrm>
              <a:off x="3169" y="1236"/>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67" name="Freeform 185"/>
            <p:cNvSpPr>
              <a:spLocks/>
            </p:cNvSpPr>
            <p:nvPr/>
          </p:nvSpPr>
          <p:spPr bwMode="auto">
            <a:xfrm>
              <a:off x="3152" y="1194"/>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68" name="Freeform 186"/>
            <p:cNvSpPr>
              <a:spLocks/>
            </p:cNvSpPr>
            <p:nvPr/>
          </p:nvSpPr>
          <p:spPr bwMode="auto">
            <a:xfrm>
              <a:off x="3169" y="1202"/>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69" name="Freeform 187"/>
            <p:cNvSpPr>
              <a:spLocks/>
            </p:cNvSpPr>
            <p:nvPr/>
          </p:nvSpPr>
          <p:spPr bwMode="auto">
            <a:xfrm>
              <a:off x="3152" y="1163"/>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70" name="Freeform 188"/>
            <p:cNvSpPr>
              <a:spLocks/>
            </p:cNvSpPr>
            <p:nvPr/>
          </p:nvSpPr>
          <p:spPr bwMode="auto">
            <a:xfrm>
              <a:off x="3169" y="1170"/>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71" name="Freeform 189"/>
            <p:cNvSpPr>
              <a:spLocks/>
            </p:cNvSpPr>
            <p:nvPr/>
          </p:nvSpPr>
          <p:spPr bwMode="auto">
            <a:xfrm>
              <a:off x="3152" y="1128"/>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72" name="Freeform 190"/>
            <p:cNvSpPr>
              <a:spLocks/>
            </p:cNvSpPr>
            <p:nvPr/>
          </p:nvSpPr>
          <p:spPr bwMode="auto">
            <a:xfrm>
              <a:off x="3169" y="1136"/>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73" name="Freeform 191"/>
            <p:cNvSpPr>
              <a:spLocks/>
            </p:cNvSpPr>
            <p:nvPr/>
          </p:nvSpPr>
          <p:spPr bwMode="auto">
            <a:xfrm>
              <a:off x="3152" y="1093"/>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74" name="Freeform 192"/>
            <p:cNvSpPr>
              <a:spLocks/>
            </p:cNvSpPr>
            <p:nvPr/>
          </p:nvSpPr>
          <p:spPr bwMode="auto">
            <a:xfrm>
              <a:off x="3169" y="1100"/>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75" name="Freeform 193"/>
            <p:cNvSpPr>
              <a:spLocks/>
            </p:cNvSpPr>
            <p:nvPr/>
          </p:nvSpPr>
          <p:spPr bwMode="auto">
            <a:xfrm>
              <a:off x="3152" y="1058"/>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76" name="Freeform 194"/>
            <p:cNvSpPr>
              <a:spLocks/>
            </p:cNvSpPr>
            <p:nvPr/>
          </p:nvSpPr>
          <p:spPr bwMode="auto">
            <a:xfrm>
              <a:off x="3169" y="1066"/>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77" name="Freeform 195"/>
            <p:cNvSpPr>
              <a:spLocks/>
            </p:cNvSpPr>
            <p:nvPr/>
          </p:nvSpPr>
          <p:spPr bwMode="auto">
            <a:xfrm>
              <a:off x="3152" y="1027"/>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78" name="Freeform 196"/>
            <p:cNvSpPr>
              <a:spLocks/>
            </p:cNvSpPr>
            <p:nvPr/>
          </p:nvSpPr>
          <p:spPr bwMode="auto">
            <a:xfrm>
              <a:off x="3169" y="1034"/>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79" name="Freeform 197"/>
            <p:cNvSpPr>
              <a:spLocks/>
            </p:cNvSpPr>
            <p:nvPr/>
          </p:nvSpPr>
          <p:spPr bwMode="auto">
            <a:xfrm>
              <a:off x="3152" y="992"/>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80" name="Freeform 198"/>
            <p:cNvSpPr>
              <a:spLocks/>
            </p:cNvSpPr>
            <p:nvPr/>
          </p:nvSpPr>
          <p:spPr bwMode="auto">
            <a:xfrm>
              <a:off x="3169" y="1000"/>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81" name="Freeform 199"/>
            <p:cNvSpPr>
              <a:spLocks/>
            </p:cNvSpPr>
            <p:nvPr/>
          </p:nvSpPr>
          <p:spPr bwMode="auto">
            <a:xfrm>
              <a:off x="3152" y="957"/>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82" name="Freeform 200"/>
            <p:cNvSpPr>
              <a:spLocks/>
            </p:cNvSpPr>
            <p:nvPr/>
          </p:nvSpPr>
          <p:spPr bwMode="auto">
            <a:xfrm>
              <a:off x="3169" y="964"/>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83" name="Freeform 201"/>
            <p:cNvSpPr>
              <a:spLocks/>
            </p:cNvSpPr>
            <p:nvPr/>
          </p:nvSpPr>
          <p:spPr bwMode="auto">
            <a:xfrm>
              <a:off x="3152" y="922"/>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84" name="Freeform 202"/>
            <p:cNvSpPr>
              <a:spLocks/>
            </p:cNvSpPr>
            <p:nvPr/>
          </p:nvSpPr>
          <p:spPr bwMode="auto">
            <a:xfrm>
              <a:off x="3169" y="930"/>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85" name="Freeform 203"/>
            <p:cNvSpPr>
              <a:spLocks/>
            </p:cNvSpPr>
            <p:nvPr/>
          </p:nvSpPr>
          <p:spPr bwMode="auto">
            <a:xfrm>
              <a:off x="3152" y="891"/>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86" name="Freeform 204"/>
            <p:cNvSpPr>
              <a:spLocks/>
            </p:cNvSpPr>
            <p:nvPr/>
          </p:nvSpPr>
          <p:spPr bwMode="auto">
            <a:xfrm>
              <a:off x="3169" y="898"/>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87" name="Freeform 205"/>
            <p:cNvSpPr>
              <a:spLocks/>
            </p:cNvSpPr>
            <p:nvPr/>
          </p:nvSpPr>
          <p:spPr bwMode="auto">
            <a:xfrm>
              <a:off x="3152" y="856"/>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88" name="Freeform 206"/>
            <p:cNvSpPr>
              <a:spLocks/>
            </p:cNvSpPr>
            <p:nvPr/>
          </p:nvSpPr>
          <p:spPr bwMode="auto">
            <a:xfrm>
              <a:off x="3169" y="864"/>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89" name="Freeform 207"/>
            <p:cNvSpPr>
              <a:spLocks/>
            </p:cNvSpPr>
            <p:nvPr/>
          </p:nvSpPr>
          <p:spPr bwMode="auto">
            <a:xfrm>
              <a:off x="3152" y="821"/>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90" name="Freeform 208"/>
            <p:cNvSpPr>
              <a:spLocks/>
            </p:cNvSpPr>
            <p:nvPr/>
          </p:nvSpPr>
          <p:spPr bwMode="auto">
            <a:xfrm>
              <a:off x="3169" y="828"/>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91" name="Freeform 209"/>
            <p:cNvSpPr>
              <a:spLocks/>
            </p:cNvSpPr>
            <p:nvPr/>
          </p:nvSpPr>
          <p:spPr bwMode="auto">
            <a:xfrm>
              <a:off x="3152" y="786"/>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92" name="Freeform 210"/>
            <p:cNvSpPr>
              <a:spLocks/>
            </p:cNvSpPr>
            <p:nvPr/>
          </p:nvSpPr>
          <p:spPr bwMode="auto">
            <a:xfrm>
              <a:off x="3169" y="794"/>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93" name="Freeform 211"/>
            <p:cNvSpPr>
              <a:spLocks/>
            </p:cNvSpPr>
            <p:nvPr/>
          </p:nvSpPr>
          <p:spPr bwMode="auto">
            <a:xfrm>
              <a:off x="3152" y="754"/>
              <a:ext cx="589" cy="27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94" name="Freeform 212"/>
            <p:cNvSpPr>
              <a:spLocks/>
            </p:cNvSpPr>
            <p:nvPr/>
          </p:nvSpPr>
          <p:spPr bwMode="auto">
            <a:xfrm>
              <a:off x="3169" y="761"/>
              <a:ext cx="556" cy="257"/>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95" name="Freeform 213"/>
            <p:cNvSpPr>
              <a:spLocks noEditPoints="1"/>
            </p:cNvSpPr>
            <p:nvPr/>
          </p:nvSpPr>
          <p:spPr bwMode="auto">
            <a:xfrm>
              <a:off x="3258" y="800"/>
              <a:ext cx="378" cy="174"/>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grpSp>
        <p:nvGrpSpPr>
          <p:cNvPr id="8" name="Group 214"/>
          <p:cNvGrpSpPr>
            <a:grpSpLocks/>
          </p:cNvGrpSpPr>
          <p:nvPr/>
        </p:nvGrpSpPr>
        <p:grpSpPr bwMode="auto">
          <a:xfrm>
            <a:off x="4113213" y="2922806"/>
            <a:ext cx="530225" cy="1223963"/>
            <a:chOff x="3152" y="754"/>
            <a:chExt cx="589" cy="1361"/>
          </a:xfrm>
        </p:grpSpPr>
        <p:sp>
          <p:nvSpPr>
            <p:cNvPr id="497" name="Freeform 215"/>
            <p:cNvSpPr>
              <a:spLocks/>
            </p:cNvSpPr>
            <p:nvPr/>
          </p:nvSpPr>
          <p:spPr bwMode="auto">
            <a:xfrm>
              <a:off x="3152" y="1844"/>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98" name="Freeform 216"/>
            <p:cNvSpPr>
              <a:spLocks/>
            </p:cNvSpPr>
            <p:nvPr/>
          </p:nvSpPr>
          <p:spPr bwMode="auto">
            <a:xfrm>
              <a:off x="3169" y="1851"/>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99" name="Freeform 217"/>
            <p:cNvSpPr>
              <a:spLocks/>
            </p:cNvSpPr>
            <p:nvPr/>
          </p:nvSpPr>
          <p:spPr bwMode="auto">
            <a:xfrm>
              <a:off x="3152" y="1809"/>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00" name="Freeform 218"/>
            <p:cNvSpPr>
              <a:spLocks/>
            </p:cNvSpPr>
            <p:nvPr/>
          </p:nvSpPr>
          <p:spPr bwMode="auto">
            <a:xfrm>
              <a:off x="3169" y="1817"/>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01" name="Freeform 219"/>
            <p:cNvSpPr>
              <a:spLocks/>
            </p:cNvSpPr>
            <p:nvPr/>
          </p:nvSpPr>
          <p:spPr bwMode="auto">
            <a:xfrm>
              <a:off x="3152" y="1774"/>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02" name="Freeform 220"/>
            <p:cNvSpPr>
              <a:spLocks/>
            </p:cNvSpPr>
            <p:nvPr/>
          </p:nvSpPr>
          <p:spPr bwMode="auto">
            <a:xfrm>
              <a:off x="3169" y="1781"/>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03" name="Freeform 221"/>
            <p:cNvSpPr>
              <a:spLocks/>
            </p:cNvSpPr>
            <p:nvPr/>
          </p:nvSpPr>
          <p:spPr bwMode="auto">
            <a:xfrm>
              <a:off x="3152" y="1739"/>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04" name="Freeform 222"/>
            <p:cNvSpPr>
              <a:spLocks/>
            </p:cNvSpPr>
            <p:nvPr/>
          </p:nvSpPr>
          <p:spPr bwMode="auto">
            <a:xfrm>
              <a:off x="3169" y="1747"/>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05" name="Freeform 223"/>
            <p:cNvSpPr>
              <a:spLocks/>
            </p:cNvSpPr>
            <p:nvPr/>
          </p:nvSpPr>
          <p:spPr bwMode="auto">
            <a:xfrm>
              <a:off x="3152" y="1708"/>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06" name="Freeform 224"/>
            <p:cNvSpPr>
              <a:spLocks/>
            </p:cNvSpPr>
            <p:nvPr/>
          </p:nvSpPr>
          <p:spPr bwMode="auto">
            <a:xfrm>
              <a:off x="3169" y="1715"/>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07" name="Freeform 225"/>
            <p:cNvSpPr>
              <a:spLocks/>
            </p:cNvSpPr>
            <p:nvPr/>
          </p:nvSpPr>
          <p:spPr bwMode="auto">
            <a:xfrm>
              <a:off x="3152" y="1673"/>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08" name="Freeform 226"/>
            <p:cNvSpPr>
              <a:spLocks/>
            </p:cNvSpPr>
            <p:nvPr/>
          </p:nvSpPr>
          <p:spPr bwMode="auto">
            <a:xfrm>
              <a:off x="3169" y="1681"/>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09" name="Freeform 227"/>
            <p:cNvSpPr>
              <a:spLocks/>
            </p:cNvSpPr>
            <p:nvPr/>
          </p:nvSpPr>
          <p:spPr bwMode="auto">
            <a:xfrm>
              <a:off x="3152" y="1638"/>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10" name="Freeform 228"/>
            <p:cNvSpPr>
              <a:spLocks/>
            </p:cNvSpPr>
            <p:nvPr/>
          </p:nvSpPr>
          <p:spPr bwMode="auto">
            <a:xfrm>
              <a:off x="3169" y="1645"/>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11" name="Freeform 229"/>
            <p:cNvSpPr>
              <a:spLocks/>
            </p:cNvSpPr>
            <p:nvPr/>
          </p:nvSpPr>
          <p:spPr bwMode="auto">
            <a:xfrm>
              <a:off x="3152" y="1603"/>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12" name="Freeform 230"/>
            <p:cNvSpPr>
              <a:spLocks/>
            </p:cNvSpPr>
            <p:nvPr/>
          </p:nvSpPr>
          <p:spPr bwMode="auto">
            <a:xfrm>
              <a:off x="3169" y="1611"/>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13" name="Freeform 231"/>
            <p:cNvSpPr>
              <a:spLocks/>
            </p:cNvSpPr>
            <p:nvPr/>
          </p:nvSpPr>
          <p:spPr bwMode="auto">
            <a:xfrm>
              <a:off x="3152" y="1572"/>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14" name="Freeform 232"/>
            <p:cNvSpPr>
              <a:spLocks/>
            </p:cNvSpPr>
            <p:nvPr/>
          </p:nvSpPr>
          <p:spPr bwMode="auto">
            <a:xfrm>
              <a:off x="3169" y="1579"/>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15" name="Freeform 233"/>
            <p:cNvSpPr>
              <a:spLocks/>
            </p:cNvSpPr>
            <p:nvPr/>
          </p:nvSpPr>
          <p:spPr bwMode="auto">
            <a:xfrm>
              <a:off x="3152" y="1537"/>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16" name="Freeform 234"/>
            <p:cNvSpPr>
              <a:spLocks/>
            </p:cNvSpPr>
            <p:nvPr/>
          </p:nvSpPr>
          <p:spPr bwMode="auto">
            <a:xfrm>
              <a:off x="3169" y="1545"/>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17" name="Freeform 235"/>
            <p:cNvSpPr>
              <a:spLocks/>
            </p:cNvSpPr>
            <p:nvPr/>
          </p:nvSpPr>
          <p:spPr bwMode="auto">
            <a:xfrm>
              <a:off x="3152" y="1502"/>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18" name="Freeform 236"/>
            <p:cNvSpPr>
              <a:spLocks/>
            </p:cNvSpPr>
            <p:nvPr/>
          </p:nvSpPr>
          <p:spPr bwMode="auto">
            <a:xfrm>
              <a:off x="3169" y="1509"/>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19" name="Freeform 237"/>
            <p:cNvSpPr>
              <a:spLocks/>
            </p:cNvSpPr>
            <p:nvPr/>
          </p:nvSpPr>
          <p:spPr bwMode="auto">
            <a:xfrm>
              <a:off x="3152" y="1467"/>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20" name="Freeform 238"/>
            <p:cNvSpPr>
              <a:spLocks/>
            </p:cNvSpPr>
            <p:nvPr/>
          </p:nvSpPr>
          <p:spPr bwMode="auto">
            <a:xfrm>
              <a:off x="3169" y="1475"/>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21" name="Freeform 239"/>
            <p:cNvSpPr>
              <a:spLocks/>
            </p:cNvSpPr>
            <p:nvPr/>
          </p:nvSpPr>
          <p:spPr bwMode="auto">
            <a:xfrm>
              <a:off x="3152" y="1436"/>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22" name="Freeform 240"/>
            <p:cNvSpPr>
              <a:spLocks/>
            </p:cNvSpPr>
            <p:nvPr/>
          </p:nvSpPr>
          <p:spPr bwMode="auto">
            <a:xfrm>
              <a:off x="3169" y="1443"/>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23" name="Freeform 241"/>
            <p:cNvSpPr>
              <a:spLocks/>
            </p:cNvSpPr>
            <p:nvPr/>
          </p:nvSpPr>
          <p:spPr bwMode="auto">
            <a:xfrm>
              <a:off x="3152" y="1401"/>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24" name="Freeform 242"/>
            <p:cNvSpPr>
              <a:spLocks/>
            </p:cNvSpPr>
            <p:nvPr/>
          </p:nvSpPr>
          <p:spPr bwMode="auto">
            <a:xfrm>
              <a:off x="3169" y="1409"/>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25" name="Freeform 243"/>
            <p:cNvSpPr>
              <a:spLocks/>
            </p:cNvSpPr>
            <p:nvPr/>
          </p:nvSpPr>
          <p:spPr bwMode="auto">
            <a:xfrm>
              <a:off x="3152" y="1366"/>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26" name="Freeform 244"/>
            <p:cNvSpPr>
              <a:spLocks/>
            </p:cNvSpPr>
            <p:nvPr/>
          </p:nvSpPr>
          <p:spPr bwMode="auto">
            <a:xfrm>
              <a:off x="3169" y="1373"/>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27" name="Freeform 245"/>
            <p:cNvSpPr>
              <a:spLocks/>
            </p:cNvSpPr>
            <p:nvPr/>
          </p:nvSpPr>
          <p:spPr bwMode="auto">
            <a:xfrm>
              <a:off x="3152" y="1331"/>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28" name="Freeform 246"/>
            <p:cNvSpPr>
              <a:spLocks/>
            </p:cNvSpPr>
            <p:nvPr/>
          </p:nvSpPr>
          <p:spPr bwMode="auto">
            <a:xfrm>
              <a:off x="3169" y="1339"/>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29" name="Freeform 247"/>
            <p:cNvSpPr>
              <a:spLocks/>
            </p:cNvSpPr>
            <p:nvPr/>
          </p:nvSpPr>
          <p:spPr bwMode="auto">
            <a:xfrm>
              <a:off x="3152" y="1299"/>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30" name="Freeform 248"/>
            <p:cNvSpPr>
              <a:spLocks/>
            </p:cNvSpPr>
            <p:nvPr/>
          </p:nvSpPr>
          <p:spPr bwMode="auto">
            <a:xfrm>
              <a:off x="3169" y="1306"/>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31" name="Freeform 249"/>
            <p:cNvSpPr>
              <a:spLocks/>
            </p:cNvSpPr>
            <p:nvPr/>
          </p:nvSpPr>
          <p:spPr bwMode="auto">
            <a:xfrm>
              <a:off x="3152" y="1264"/>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32" name="Freeform 250"/>
            <p:cNvSpPr>
              <a:spLocks/>
            </p:cNvSpPr>
            <p:nvPr/>
          </p:nvSpPr>
          <p:spPr bwMode="auto">
            <a:xfrm>
              <a:off x="3169" y="1272"/>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33" name="Freeform 251"/>
            <p:cNvSpPr>
              <a:spLocks/>
            </p:cNvSpPr>
            <p:nvPr/>
          </p:nvSpPr>
          <p:spPr bwMode="auto">
            <a:xfrm>
              <a:off x="3152" y="1229"/>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34" name="Freeform 252"/>
            <p:cNvSpPr>
              <a:spLocks/>
            </p:cNvSpPr>
            <p:nvPr/>
          </p:nvSpPr>
          <p:spPr bwMode="auto">
            <a:xfrm>
              <a:off x="3169" y="1236"/>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35" name="Freeform 253"/>
            <p:cNvSpPr>
              <a:spLocks/>
            </p:cNvSpPr>
            <p:nvPr/>
          </p:nvSpPr>
          <p:spPr bwMode="auto">
            <a:xfrm>
              <a:off x="3152" y="1194"/>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36" name="Freeform 254"/>
            <p:cNvSpPr>
              <a:spLocks/>
            </p:cNvSpPr>
            <p:nvPr/>
          </p:nvSpPr>
          <p:spPr bwMode="auto">
            <a:xfrm>
              <a:off x="3169" y="1202"/>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37" name="Freeform 255"/>
            <p:cNvSpPr>
              <a:spLocks/>
            </p:cNvSpPr>
            <p:nvPr/>
          </p:nvSpPr>
          <p:spPr bwMode="auto">
            <a:xfrm>
              <a:off x="3152" y="1163"/>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38" name="Freeform 256"/>
            <p:cNvSpPr>
              <a:spLocks/>
            </p:cNvSpPr>
            <p:nvPr/>
          </p:nvSpPr>
          <p:spPr bwMode="auto">
            <a:xfrm>
              <a:off x="3169" y="1170"/>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39" name="Freeform 257"/>
            <p:cNvSpPr>
              <a:spLocks/>
            </p:cNvSpPr>
            <p:nvPr/>
          </p:nvSpPr>
          <p:spPr bwMode="auto">
            <a:xfrm>
              <a:off x="3152" y="1128"/>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40" name="Freeform 258"/>
            <p:cNvSpPr>
              <a:spLocks/>
            </p:cNvSpPr>
            <p:nvPr/>
          </p:nvSpPr>
          <p:spPr bwMode="auto">
            <a:xfrm>
              <a:off x="3169" y="1136"/>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41" name="Freeform 259"/>
            <p:cNvSpPr>
              <a:spLocks/>
            </p:cNvSpPr>
            <p:nvPr/>
          </p:nvSpPr>
          <p:spPr bwMode="auto">
            <a:xfrm>
              <a:off x="3152" y="1093"/>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42" name="Freeform 260"/>
            <p:cNvSpPr>
              <a:spLocks/>
            </p:cNvSpPr>
            <p:nvPr/>
          </p:nvSpPr>
          <p:spPr bwMode="auto">
            <a:xfrm>
              <a:off x="3169" y="1100"/>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43" name="Freeform 261"/>
            <p:cNvSpPr>
              <a:spLocks/>
            </p:cNvSpPr>
            <p:nvPr/>
          </p:nvSpPr>
          <p:spPr bwMode="auto">
            <a:xfrm>
              <a:off x="3152" y="1058"/>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44" name="Freeform 262"/>
            <p:cNvSpPr>
              <a:spLocks/>
            </p:cNvSpPr>
            <p:nvPr/>
          </p:nvSpPr>
          <p:spPr bwMode="auto">
            <a:xfrm>
              <a:off x="3169" y="1066"/>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45" name="Freeform 263"/>
            <p:cNvSpPr>
              <a:spLocks/>
            </p:cNvSpPr>
            <p:nvPr/>
          </p:nvSpPr>
          <p:spPr bwMode="auto">
            <a:xfrm>
              <a:off x="3152" y="1027"/>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46" name="Freeform 264"/>
            <p:cNvSpPr>
              <a:spLocks/>
            </p:cNvSpPr>
            <p:nvPr/>
          </p:nvSpPr>
          <p:spPr bwMode="auto">
            <a:xfrm>
              <a:off x="3169" y="1034"/>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47" name="Freeform 265"/>
            <p:cNvSpPr>
              <a:spLocks/>
            </p:cNvSpPr>
            <p:nvPr/>
          </p:nvSpPr>
          <p:spPr bwMode="auto">
            <a:xfrm>
              <a:off x="3152" y="992"/>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48" name="Freeform 266"/>
            <p:cNvSpPr>
              <a:spLocks/>
            </p:cNvSpPr>
            <p:nvPr/>
          </p:nvSpPr>
          <p:spPr bwMode="auto">
            <a:xfrm>
              <a:off x="3169" y="1000"/>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49" name="Freeform 267"/>
            <p:cNvSpPr>
              <a:spLocks/>
            </p:cNvSpPr>
            <p:nvPr/>
          </p:nvSpPr>
          <p:spPr bwMode="auto">
            <a:xfrm>
              <a:off x="3152" y="957"/>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50" name="Freeform 268"/>
            <p:cNvSpPr>
              <a:spLocks/>
            </p:cNvSpPr>
            <p:nvPr/>
          </p:nvSpPr>
          <p:spPr bwMode="auto">
            <a:xfrm>
              <a:off x="3169" y="964"/>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51" name="Freeform 269"/>
            <p:cNvSpPr>
              <a:spLocks/>
            </p:cNvSpPr>
            <p:nvPr/>
          </p:nvSpPr>
          <p:spPr bwMode="auto">
            <a:xfrm>
              <a:off x="3152" y="922"/>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52" name="Freeform 270"/>
            <p:cNvSpPr>
              <a:spLocks/>
            </p:cNvSpPr>
            <p:nvPr/>
          </p:nvSpPr>
          <p:spPr bwMode="auto">
            <a:xfrm>
              <a:off x="3169" y="930"/>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53" name="Freeform 271"/>
            <p:cNvSpPr>
              <a:spLocks/>
            </p:cNvSpPr>
            <p:nvPr/>
          </p:nvSpPr>
          <p:spPr bwMode="auto">
            <a:xfrm>
              <a:off x="3152" y="891"/>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54" name="Freeform 272"/>
            <p:cNvSpPr>
              <a:spLocks/>
            </p:cNvSpPr>
            <p:nvPr/>
          </p:nvSpPr>
          <p:spPr bwMode="auto">
            <a:xfrm>
              <a:off x="3169" y="898"/>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55" name="Freeform 273"/>
            <p:cNvSpPr>
              <a:spLocks/>
            </p:cNvSpPr>
            <p:nvPr/>
          </p:nvSpPr>
          <p:spPr bwMode="auto">
            <a:xfrm>
              <a:off x="3152" y="856"/>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56" name="Freeform 274"/>
            <p:cNvSpPr>
              <a:spLocks/>
            </p:cNvSpPr>
            <p:nvPr/>
          </p:nvSpPr>
          <p:spPr bwMode="auto">
            <a:xfrm>
              <a:off x="3169" y="864"/>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57" name="Freeform 275"/>
            <p:cNvSpPr>
              <a:spLocks/>
            </p:cNvSpPr>
            <p:nvPr/>
          </p:nvSpPr>
          <p:spPr bwMode="auto">
            <a:xfrm>
              <a:off x="3152" y="821"/>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58" name="Freeform 276"/>
            <p:cNvSpPr>
              <a:spLocks/>
            </p:cNvSpPr>
            <p:nvPr/>
          </p:nvSpPr>
          <p:spPr bwMode="auto">
            <a:xfrm>
              <a:off x="3169" y="828"/>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59" name="Freeform 277"/>
            <p:cNvSpPr>
              <a:spLocks/>
            </p:cNvSpPr>
            <p:nvPr/>
          </p:nvSpPr>
          <p:spPr bwMode="auto">
            <a:xfrm>
              <a:off x="3152" y="786"/>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60" name="Freeform 278"/>
            <p:cNvSpPr>
              <a:spLocks/>
            </p:cNvSpPr>
            <p:nvPr/>
          </p:nvSpPr>
          <p:spPr bwMode="auto">
            <a:xfrm>
              <a:off x="3169" y="794"/>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61" name="Freeform 279"/>
            <p:cNvSpPr>
              <a:spLocks/>
            </p:cNvSpPr>
            <p:nvPr/>
          </p:nvSpPr>
          <p:spPr bwMode="auto">
            <a:xfrm>
              <a:off x="3152" y="754"/>
              <a:ext cx="589" cy="27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62" name="Freeform 280"/>
            <p:cNvSpPr>
              <a:spLocks/>
            </p:cNvSpPr>
            <p:nvPr/>
          </p:nvSpPr>
          <p:spPr bwMode="auto">
            <a:xfrm>
              <a:off x="3169" y="761"/>
              <a:ext cx="556" cy="257"/>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63" name="Freeform 281"/>
            <p:cNvSpPr>
              <a:spLocks noEditPoints="1"/>
            </p:cNvSpPr>
            <p:nvPr/>
          </p:nvSpPr>
          <p:spPr bwMode="auto">
            <a:xfrm>
              <a:off x="3258" y="800"/>
              <a:ext cx="378" cy="174"/>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cxnSp>
        <p:nvCxnSpPr>
          <p:cNvPr id="291" name="直線矢印コネクタ 290"/>
          <p:cNvCxnSpPr/>
          <p:nvPr/>
        </p:nvCxnSpPr>
        <p:spPr bwMode="auto">
          <a:xfrm rot="5400000">
            <a:off x="6608154" y="3682251"/>
            <a:ext cx="357984" cy="1137"/>
          </a:xfrm>
          <a:prstGeom prst="straightConnector1">
            <a:avLst/>
          </a:prstGeom>
          <a:ln w="57150">
            <a:headEnd type="none" w="med" len="med"/>
            <a:tailEnd type="arrow"/>
          </a:ln>
        </p:spPr>
        <p:style>
          <a:lnRef idx="3">
            <a:schemeClr val="accent5"/>
          </a:lnRef>
          <a:fillRef idx="0">
            <a:schemeClr val="accent5"/>
          </a:fillRef>
          <a:effectRef idx="2">
            <a:schemeClr val="accent5"/>
          </a:effectRef>
          <a:fontRef idx="minor">
            <a:schemeClr val="tx1"/>
          </a:fontRef>
        </p:style>
      </p:cxnSp>
      <p:pic>
        <p:nvPicPr>
          <p:cNvPr id="2051" name="Picture 3" descr="C:\Users\matsunamim\AppData\Local\Microsoft\Windows\Temporary Internet Files\Content.IE5\YEGWIK9L\MCj04339440000[1].png"/>
          <p:cNvPicPr>
            <a:picLocks noChangeAspect="1" noChangeArrowheads="1"/>
          </p:cNvPicPr>
          <p:nvPr/>
        </p:nvPicPr>
        <p:blipFill>
          <a:blip r:embed="rId3"/>
          <a:srcRect/>
          <a:stretch>
            <a:fillRect/>
          </a:stretch>
        </p:blipFill>
        <p:spPr bwMode="auto">
          <a:xfrm>
            <a:off x="3571868" y="2500306"/>
            <a:ext cx="1143008" cy="1143008"/>
          </a:xfrm>
          <a:prstGeom prst="rect">
            <a:avLst/>
          </a:prstGeom>
          <a:noFill/>
        </p:spPr>
      </p:pic>
      <p:pic>
        <p:nvPicPr>
          <p:cNvPr id="2052" name="Picture 4" descr="C:\Users\matsunamim\AppData\Local\Microsoft\Windows\Temporary Internet Files\Content.IE5\IP65YW7K\MCj04339410000[1].png"/>
          <p:cNvPicPr>
            <a:picLocks noChangeAspect="1" noChangeArrowheads="1"/>
          </p:cNvPicPr>
          <p:nvPr/>
        </p:nvPicPr>
        <p:blipFill>
          <a:blip r:embed="rId4"/>
          <a:srcRect/>
          <a:stretch>
            <a:fillRect/>
          </a:stretch>
        </p:blipFill>
        <p:spPr bwMode="auto">
          <a:xfrm>
            <a:off x="1285852" y="2428868"/>
            <a:ext cx="1143008" cy="1143008"/>
          </a:xfrm>
          <a:prstGeom prst="rect">
            <a:avLst/>
          </a:prstGeom>
          <a:noFill/>
        </p:spPr>
      </p:pic>
      <p:sp>
        <p:nvSpPr>
          <p:cNvPr id="601" name="テキスト ボックス 600"/>
          <p:cNvSpPr txBox="1"/>
          <p:nvPr/>
        </p:nvSpPr>
        <p:spPr>
          <a:xfrm>
            <a:off x="1214414" y="1928802"/>
            <a:ext cx="1800493" cy="646331"/>
          </a:xfrm>
          <a:prstGeom prst="rect">
            <a:avLst/>
          </a:prstGeom>
          <a:noFill/>
        </p:spPr>
        <p:txBody>
          <a:bodyPr wrap="none" rtlCol="0">
            <a:spAutoFit/>
          </a:bodyPr>
          <a:lstStyle/>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セキュリティを</a:t>
            </a:r>
          </a:p>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考慮した設計</a:t>
            </a:r>
          </a:p>
        </p:txBody>
      </p:sp>
      <p:sp>
        <p:nvSpPr>
          <p:cNvPr id="602" name="テキスト ボックス 601"/>
          <p:cNvSpPr txBox="1"/>
          <p:nvPr/>
        </p:nvSpPr>
        <p:spPr>
          <a:xfrm>
            <a:off x="3428992" y="1928802"/>
            <a:ext cx="1800493" cy="646331"/>
          </a:xfrm>
          <a:prstGeom prst="rect">
            <a:avLst/>
          </a:prstGeom>
          <a:noFill/>
        </p:spPr>
        <p:txBody>
          <a:bodyPr wrap="none" rtlCol="0">
            <a:spAutoFit/>
          </a:bodyPr>
          <a:lstStyle/>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セキュア</a:t>
            </a:r>
          </a:p>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プログラミング</a:t>
            </a:r>
          </a:p>
        </p:txBody>
      </p:sp>
      <p:pic>
        <p:nvPicPr>
          <p:cNvPr id="2060" name="Picture 12" descr="C:\Users\matsunamim\AppData\Local\Microsoft\Windows\Temporary Internet Files\Content.IE5\PE1T294D\MCj02810300000[1].wmf"/>
          <p:cNvPicPr>
            <a:picLocks noChangeAspect="1" noChangeArrowheads="1"/>
          </p:cNvPicPr>
          <p:nvPr/>
        </p:nvPicPr>
        <p:blipFill>
          <a:blip r:embed="rId5"/>
          <a:srcRect/>
          <a:stretch>
            <a:fillRect/>
          </a:stretch>
        </p:blipFill>
        <p:spPr bwMode="auto">
          <a:xfrm>
            <a:off x="1214414" y="4500570"/>
            <a:ext cx="973220" cy="928694"/>
          </a:xfrm>
          <a:prstGeom prst="rect">
            <a:avLst/>
          </a:prstGeom>
          <a:noFill/>
        </p:spPr>
      </p:pic>
      <p:pic>
        <p:nvPicPr>
          <p:cNvPr id="2055" name="Picture 7" descr="C:\Users\matsunamim\AppData\Local\Microsoft\Windows\Temporary Internet Files\Content.IE5\218R1H4Q\MCj04339360000[1].png"/>
          <p:cNvPicPr>
            <a:picLocks noChangeAspect="1" noChangeArrowheads="1"/>
          </p:cNvPicPr>
          <p:nvPr/>
        </p:nvPicPr>
        <p:blipFill>
          <a:blip r:embed="rId6"/>
          <a:srcRect/>
          <a:stretch>
            <a:fillRect/>
          </a:stretch>
        </p:blipFill>
        <p:spPr bwMode="auto">
          <a:xfrm>
            <a:off x="1714480" y="4714884"/>
            <a:ext cx="857256" cy="857256"/>
          </a:xfrm>
          <a:prstGeom prst="rect">
            <a:avLst/>
          </a:prstGeom>
          <a:noFill/>
        </p:spPr>
      </p:pic>
      <p:sp>
        <p:nvSpPr>
          <p:cNvPr id="603" name="テキスト ボックス 602"/>
          <p:cNvSpPr txBox="1"/>
          <p:nvPr/>
        </p:nvSpPr>
        <p:spPr>
          <a:xfrm>
            <a:off x="1078878" y="5643578"/>
            <a:ext cx="2492990" cy="646331"/>
          </a:xfrm>
          <a:prstGeom prst="rect">
            <a:avLst/>
          </a:prstGeom>
          <a:noFill/>
        </p:spPr>
        <p:txBody>
          <a:bodyPr wrap="none" rtlCol="0">
            <a:spAutoFit/>
          </a:bodyPr>
          <a:lstStyle/>
          <a:p>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ドキュメントレビュー</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4" name="テキスト ボックス 603"/>
          <p:cNvSpPr txBox="1"/>
          <p:nvPr/>
        </p:nvSpPr>
        <p:spPr>
          <a:xfrm>
            <a:off x="3628763" y="5643578"/>
            <a:ext cx="1800493" cy="646331"/>
          </a:xfrm>
          <a:prstGeom prst="rect">
            <a:avLst/>
          </a:prstGeom>
          <a:noFill/>
        </p:spPr>
        <p:txBody>
          <a:bodyPr wrap="none" rtlCol="0">
            <a:spAutoFit/>
          </a:bodyPr>
          <a:lstStyle/>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コードレビュー</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06" name="Picture 12" descr="C:\Users\matsunamim\AppData\Local\Microsoft\Windows\Temporary Internet Files\Content.IE5\PE1T294D\MCj02810300000[1].wmf"/>
          <p:cNvPicPr>
            <a:picLocks noChangeAspect="1" noChangeArrowheads="1"/>
          </p:cNvPicPr>
          <p:nvPr/>
        </p:nvPicPr>
        <p:blipFill>
          <a:blip r:embed="rId5"/>
          <a:srcRect/>
          <a:stretch>
            <a:fillRect/>
          </a:stretch>
        </p:blipFill>
        <p:spPr bwMode="auto">
          <a:xfrm>
            <a:off x="3571868" y="4500570"/>
            <a:ext cx="973220" cy="928694"/>
          </a:xfrm>
          <a:prstGeom prst="rect">
            <a:avLst/>
          </a:prstGeom>
          <a:noFill/>
        </p:spPr>
      </p:pic>
      <p:pic>
        <p:nvPicPr>
          <p:cNvPr id="2058" name="Picture 10" descr="C:\Users\matsunamim\AppData\Local\Microsoft\Windows\Temporary Internet Files\Content.IE5\IP65YW7K\MCj04339280000[1].png"/>
          <p:cNvPicPr>
            <a:picLocks noChangeAspect="1" noChangeArrowheads="1"/>
          </p:cNvPicPr>
          <p:nvPr/>
        </p:nvPicPr>
        <p:blipFill>
          <a:blip r:embed="rId7"/>
          <a:srcRect/>
          <a:stretch>
            <a:fillRect/>
          </a:stretch>
        </p:blipFill>
        <p:spPr bwMode="auto">
          <a:xfrm>
            <a:off x="4143372" y="4643446"/>
            <a:ext cx="928694" cy="928694"/>
          </a:xfrm>
          <a:prstGeom prst="rect">
            <a:avLst/>
          </a:prstGeom>
          <a:noFill/>
        </p:spPr>
      </p:pic>
      <p:pic>
        <p:nvPicPr>
          <p:cNvPr id="607" name="Picture 12" descr="C:\Users\matsunamim\AppData\Local\Microsoft\Windows\Temporary Internet Files\Content.IE5\PE1T294D\MCj02810300000[1].wmf"/>
          <p:cNvPicPr>
            <a:picLocks noChangeAspect="1" noChangeArrowheads="1"/>
          </p:cNvPicPr>
          <p:nvPr/>
        </p:nvPicPr>
        <p:blipFill>
          <a:blip r:embed="rId5"/>
          <a:srcRect/>
          <a:stretch>
            <a:fillRect/>
          </a:stretch>
        </p:blipFill>
        <p:spPr bwMode="auto">
          <a:xfrm>
            <a:off x="5500694" y="4500570"/>
            <a:ext cx="973220" cy="928694"/>
          </a:xfrm>
          <a:prstGeom prst="rect">
            <a:avLst/>
          </a:prstGeom>
          <a:noFill/>
        </p:spPr>
      </p:pic>
      <p:pic>
        <p:nvPicPr>
          <p:cNvPr id="2057" name="Picture 9" descr="C:\Users\matsunamim\AppData\Local\Microsoft\Windows\Temporary Internet Files\Content.IE5\YEGWIK9L\MCj04339270000[1].png"/>
          <p:cNvPicPr>
            <a:picLocks noChangeAspect="1" noChangeArrowheads="1"/>
          </p:cNvPicPr>
          <p:nvPr/>
        </p:nvPicPr>
        <p:blipFill>
          <a:blip r:embed="rId8"/>
          <a:srcRect/>
          <a:stretch>
            <a:fillRect/>
          </a:stretch>
        </p:blipFill>
        <p:spPr bwMode="auto">
          <a:xfrm>
            <a:off x="5857884" y="4572008"/>
            <a:ext cx="1071570" cy="1071570"/>
          </a:xfrm>
          <a:prstGeom prst="rect">
            <a:avLst/>
          </a:prstGeom>
          <a:noFill/>
        </p:spPr>
      </p:pic>
      <p:sp>
        <p:nvSpPr>
          <p:cNvPr id="608" name="テキスト ボックス 607"/>
          <p:cNvSpPr txBox="1"/>
          <p:nvPr/>
        </p:nvSpPr>
        <p:spPr>
          <a:xfrm>
            <a:off x="5623663" y="5643578"/>
            <a:ext cx="877163" cy="646331"/>
          </a:xfrm>
          <a:prstGeom prst="rect">
            <a:avLst/>
          </a:prstGeom>
          <a:noFill/>
        </p:spPr>
        <p:txBody>
          <a:bodyPr wrap="none" rtlCol="0">
            <a:sp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脆弱性</a:t>
            </a: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検査</a:t>
            </a:r>
          </a:p>
        </p:txBody>
      </p:sp>
      <p:sp>
        <p:nvSpPr>
          <p:cNvPr id="278" name="Text Box 72"/>
          <p:cNvSpPr txBox="1">
            <a:spLocks noChangeArrowheads="1"/>
          </p:cNvSpPr>
          <p:nvPr/>
        </p:nvSpPr>
        <p:spPr bwMode="auto">
          <a:xfrm>
            <a:off x="6425999" y="3071810"/>
            <a:ext cx="646331" cy="369332"/>
          </a:xfrm>
          <a:prstGeom prst="rect">
            <a:avLst/>
          </a:prstGeom>
          <a:noFill/>
          <a:ln w="9525">
            <a:noFill/>
            <a:miter lim="800000"/>
            <a:headEnd/>
            <a:tailEnd/>
          </a:ln>
          <a:effectLst/>
        </p:spPr>
        <p:txBody>
          <a:bodyPr wrap="none">
            <a:spAutoFit/>
          </a:bodyPr>
          <a:lstStyle/>
          <a:p>
            <a:r>
              <a:rPr lang="ja-JP" altLang="en-US" sz="1800" b="0" dirty="0" smtClean="0"/>
              <a:t>出荷</a:t>
            </a:r>
            <a:endParaRPr lang="ja-JP" altLang="en-US" sz="1800" b="0" dirty="0"/>
          </a:p>
        </p:txBody>
      </p:sp>
      <p:sp>
        <p:nvSpPr>
          <p:cNvPr id="281" name="スライド番号プレースホルダ 280"/>
          <p:cNvSpPr>
            <a:spLocks noGrp="1"/>
          </p:cNvSpPr>
          <p:nvPr>
            <p:ph type="sldNum" sz="quarter" idx="12"/>
          </p:nvPr>
        </p:nvSpPr>
        <p:spPr/>
        <p:txBody>
          <a:bodyPr/>
          <a:lstStyle/>
          <a:p>
            <a:fld id="{42D4A36F-DB00-42B8-866B-82834CB2AE26}" type="slidenum">
              <a:rPr kumimoji="1" lang="ja-JP" altLang="en-US" smtClean="0"/>
              <a:pPr/>
              <a:t>11</a:t>
            </a:fld>
            <a:endParaRPr kumimoji="1" lang="ja-JP" altLang="en-US"/>
          </a:p>
        </p:txBody>
      </p:sp>
      <p:sp>
        <p:nvSpPr>
          <p:cNvPr id="282" name="テキスト ボックス 281"/>
          <p:cNvSpPr txBox="1"/>
          <p:nvPr/>
        </p:nvSpPr>
        <p:spPr>
          <a:xfrm>
            <a:off x="571472" y="119698"/>
            <a:ext cx="4852610" cy="523220"/>
          </a:xfrm>
          <a:prstGeom prst="rect">
            <a:avLst/>
          </a:prstGeom>
          <a:noFill/>
        </p:spPr>
        <p:txBody>
          <a:bodyPr wrap="none" rtlCol="0">
            <a:spAutoFit/>
          </a:bodyPr>
          <a:lstStyle/>
          <a:p>
            <a:r>
              <a:rPr kumimoji="1" lang="ja-JP" altLang="en-US" sz="2800" dirty="0" smtClean="0"/>
              <a:t>（セキュリティを作りこむ）</a:t>
            </a:r>
            <a:endParaRPr kumimoji="1" lang="ja-JP" altLang="en-US" sz="2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グループ化 74"/>
          <p:cNvGrpSpPr/>
          <p:nvPr/>
        </p:nvGrpSpPr>
        <p:grpSpPr>
          <a:xfrm>
            <a:off x="928664" y="1857364"/>
            <a:ext cx="7000922" cy="3429024"/>
            <a:chOff x="928664" y="1857364"/>
            <a:chExt cx="7000922" cy="3429024"/>
          </a:xfrm>
        </p:grpSpPr>
        <p:sp>
          <p:nvSpPr>
            <p:cNvPr id="76" name="角丸四角形 75"/>
            <p:cNvSpPr/>
            <p:nvPr/>
          </p:nvSpPr>
          <p:spPr>
            <a:xfrm>
              <a:off x="1285852" y="2071678"/>
              <a:ext cx="6643734" cy="3000396"/>
            </a:xfrm>
            <a:prstGeom prst="roundRect">
              <a:avLst>
                <a:gd name="adj" fmla="val 7839"/>
              </a:avLst>
            </a:prstGeom>
            <a:gradFill flip="none" rotWithShape="1">
              <a:gsLst>
                <a:gs pos="0">
                  <a:srgbClr val="091103"/>
                </a:gs>
                <a:gs pos="50000">
                  <a:srgbClr val="1C320A"/>
                </a:gs>
                <a:gs pos="100000">
                  <a:srgbClr val="386711"/>
                </a:gs>
              </a:gsLst>
              <a:lin ang="13500000" scaled="1"/>
              <a:tileRect/>
            </a:gradFill>
            <a:ln w="28575">
              <a:solidFill>
                <a:schemeClr val="accent1">
                  <a:lumMod val="50000"/>
                </a:schemeClr>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rot="16200000">
              <a:off x="-601182" y="3387210"/>
              <a:ext cx="3429024" cy="369332"/>
            </a:xfrm>
            <a:prstGeom prst="rect">
              <a:avLst/>
            </a:prstGeom>
            <a:noFill/>
          </p:spPr>
          <p:txBody>
            <a:bodyPr wrap="square" rtlCol="0">
              <a:spAutoFit/>
            </a:bodyP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ソフトウェア開発プロジェクト</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61" name="正方形/長方形 60"/>
          <p:cNvSpPr/>
          <p:nvPr/>
        </p:nvSpPr>
        <p:spPr>
          <a:xfrm>
            <a:off x="4883163" y="3000372"/>
            <a:ext cx="428628"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2740023" y="3000372"/>
            <a:ext cx="428628"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3883031" y="1928802"/>
            <a:ext cx="242889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4" name="直線矢印コネクタ 583"/>
          <p:cNvCxnSpPr>
            <a:stCxn id="59" idx="2"/>
            <a:endCxn id="61" idx="0"/>
          </p:cNvCxnSpPr>
          <p:nvPr/>
        </p:nvCxnSpPr>
        <p:spPr>
          <a:xfrm rot="5400000">
            <a:off x="4740287" y="2643182"/>
            <a:ext cx="714380" cy="1588"/>
          </a:xfrm>
          <a:prstGeom prst="straightConnector1">
            <a:avLst/>
          </a:prstGeom>
          <a:ln>
            <a:tailEnd type="triangle" w="lg" len="lg"/>
          </a:ln>
        </p:spPr>
        <p:style>
          <a:lnRef idx="3">
            <a:schemeClr val="accent2"/>
          </a:lnRef>
          <a:fillRef idx="0">
            <a:schemeClr val="accent2"/>
          </a:fillRef>
          <a:effectRef idx="2">
            <a:schemeClr val="accent2"/>
          </a:effectRef>
          <a:fontRef idx="minor">
            <a:schemeClr val="tx1"/>
          </a:fontRef>
        </p:style>
      </p:cxnSp>
      <p:cxnSp>
        <p:nvCxnSpPr>
          <p:cNvPr id="576" name="図形 575"/>
          <p:cNvCxnSpPr>
            <a:endCxn id="62" idx="2"/>
          </p:cNvCxnSpPr>
          <p:nvPr/>
        </p:nvCxnSpPr>
        <p:spPr>
          <a:xfrm rot="10800000">
            <a:off x="2954337" y="3857629"/>
            <a:ext cx="490548" cy="1566877"/>
          </a:xfrm>
          <a:prstGeom prst="bentConnector2">
            <a:avLst/>
          </a:prstGeom>
          <a:ln>
            <a:tailEnd type="triangle" w="lg" len="lg"/>
          </a:ln>
        </p:spPr>
        <p:style>
          <a:lnRef idx="3">
            <a:schemeClr val="accent1"/>
          </a:lnRef>
          <a:fillRef idx="0">
            <a:schemeClr val="accent1"/>
          </a:fillRef>
          <a:effectRef idx="2">
            <a:schemeClr val="accent1"/>
          </a:effectRef>
          <a:fontRef idx="minor">
            <a:schemeClr val="tx1"/>
          </a:fontRef>
        </p:style>
      </p:cxnSp>
      <p:cxnSp>
        <p:nvCxnSpPr>
          <p:cNvPr id="579" name="図形 578"/>
          <p:cNvCxnSpPr>
            <a:endCxn id="61" idx="2"/>
          </p:cNvCxnSpPr>
          <p:nvPr/>
        </p:nvCxnSpPr>
        <p:spPr>
          <a:xfrm flipV="1">
            <a:off x="4597411" y="3857628"/>
            <a:ext cx="500066" cy="1566877"/>
          </a:xfrm>
          <a:prstGeom prst="bentConnector2">
            <a:avLst/>
          </a:prstGeom>
          <a:ln>
            <a:tailEnd type="triangle" w="lg" len="lg"/>
          </a:ln>
        </p:spPr>
        <p:style>
          <a:lnRef idx="3">
            <a:schemeClr val="accent3"/>
          </a:lnRef>
          <a:fillRef idx="0">
            <a:schemeClr val="accent3"/>
          </a:fillRef>
          <a:effectRef idx="2">
            <a:schemeClr val="accent3"/>
          </a:effectRef>
          <a:fontRef idx="minor">
            <a:schemeClr val="tx1"/>
          </a:fontRef>
        </p:style>
      </p:cxnSp>
      <p:grpSp>
        <p:nvGrpSpPr>
          <p:cNvPr id="2" name="グループ化 593"/>
          <p:cNvGrpSpPr/>
          <p:nvPr/>
        </p:nvGrpSpPr>
        <p:grpSpPr>
          <a:xfrm>
            <a:off x="1597015" y="3075199"/>
            <a:ext cx="6072230" cy="714380"/>
            <a:chOff x="1357290" y="2725723"/>
            <a:chExt cx="6072230" cy="714380"/>
          </a:xfrm>
        </p:grpSpPr>
        <p:sp>
          <p:nvSpPr>
            <p:cNvPr id="595" name="正方形/長方形 594"/>
            <p:cNvSpPr/>
            <p:nvPr/>
          </p:nvSpPr>
          <p:spPr bwMode="auto">
            <a:xfrm>
              <a:off x="4857752" y="2725723"/>
              <a:ext cx="2571768" cy="7143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2000" dirty="0" smtClean="0">
                  <a:solidFill>
                    <a:schemeClr val="bg1"/>
                  </a:solidFill>
                  <a:latin typeface="Arial" charset="0"/>
                </a:rPr>
                <a:t>検証 　</a:t>
              </a:r>
              <a:endParaRPr kumimoji="0" lang="ja-JP" altLang="en-US" sz="2000" b="0" i="0" u="none" strike="noStrike" cap="none" normalizeH="0" baseline="0" dirty="0" smtClean="0">
                <a:ln>
                  <a:noFill/>
                </a:ln>
                <a:solidFill>
                  <a:schemeClr val="bg1"/>
                </a:solidFill>
                <a:effectLst/>
                <a:latin typeface="Arial" charset="0"/>
              </a:endParaRPr>
            </a:p>
          </p:txBody>
        </p:sp>
        <p:sp>
          <p:nvSpPr>
            <p:cNvPr id="597" name="正方形/長方形 596"/>
            <p:cNvSpPr/>
            <p:nvPr/>
          </p:nvSpPr>
          <p:spPr bwMode="auto">
            <a:xfrm>
              <a:off x="1357290" y="2725723"/>
              <a:ext cx="3500462" cy="71438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rPr>
                <a:t>　　計画～設計</a:t>
              </a:r>
            </a:p>
          </p:txBody>
        </p:sp>
        <p:sp>
          <p:nvSpPr>
            <p:cNvPr id="598" name="平行四辺形 597"/>
            <p:cNvSpPr/>
            <p:nvPr/>
          </p:nvSpPr>
          <p:spPr bwMode="auto">
            <a:xfrm flipH="1">
              <a:off x="3714744" y="2725723"/>
              <a:ext cx="2428892" cy="714380"/>
            </a:xfrm>
            <a:prstGeom prst="parallelogram">
              <a:avLst>
                <a:gd name="adj" fmla="val 7003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rPr>
                <a:t>実装</a:t>
              </a:r>
            </a:p>
          </p:txBody>
        </p:sp>
      </p:grpSp>
      <p:sp>
        <p:nvSpPr>
          <p:cNvPr id="601" name="テキスト ボックス 600"/>
          <p:cNvSpPr txBox="1"/>
          <p:nvPr/>
        </p:nvSpPr>
        <p:spPr>
          <a:xfrm>
            <a:off x="2168519" y="2285992"/>
            <a:ext cx="1800493" cy="646331"/>
          </a:xfrm>
          <a:prstGeom prst="rect">
            <a:avLst/>
          </a:prstGeom>
          <a:noFill/>
        </p:spPr>
        <p:txBody>
          <a:bodyPr wrap="none" rtlCol="0">
            <a:spAutoFit/>
          </a:bodyPr>
          <a:lstStyle/>
          <a:p>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セキュリティを</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考慮した設計</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2" name="テキスト ボックス 601"/>
          <p:cNvSpPr txBox="1"/>
          <p:nvPr/>
        </p:nvSpPr>
        <p:spPr>
          <a:xfrm>
            <a:off x="4200267" y="2282603"/>
            <a:ext cx="1800493" cy="646331"/>
          </a:xfrm>
          <a:prstGeom prst="rect">
            <a:avLst/>
          </a:prstGeom>
          <a:noFill/>
        </p:spPr>
        <p:txBody>
          <a:bodyPr wrap="none" rtlCol="0">
            <a:spAutoFit/>
          </a:bodyPr>
          <a:lstStyle/>
          <a:p>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セキュア</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プログラミング</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3" name="テキスト ボックス 602"/>
          <p:cNvSpPr txBox="1"/>
          <p:nvPr/>
        </p:nvSpPr>
        <p:spPr>
          <a:xfrm>
            <a:off x="1747223" y="4137311"/>
            <a:ext cx="2396150" cy="577574"/>
          </a:xfrm>
          <a:prstGeom prst="roundRect">
            <a:avLst/>
          </a:prstGeom>
          <a:blipFill>
            <a:blip r:embed="rId3"/>
            <a:tile tx="0" ty="0" sx="100000" sy="100000" flip="none" algn="tl"/>
          </a:blipFill>
          <a:ln>
            <a:solidFill>
              <a:schemeClr val="accent3">
                <a:lumMod val="50000"/>
              </a:schemeClr>
            </a:solidFill>
          </a:ln>
          <a:effectLst>
            <a:innerShdw blurRad="114300">
              <a:prstClr val="black"/>
            </a:innerShdw>
          </a:effectLst>
        </p:spPr>
        <p:txBody>
          <a:bodyPr wrap="none" rtlCol="0" anchor="ctr">
            <a:noAutofit/>
          </a:bodyP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ドキュメントレビュー</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4" name="テキスト ボックス 603"/>
          <p:cNvSpPr txBox="1"/>
          <p:nvPr/>
        </p:nvSpPr>
        <p:spPr>
          <a:xfrm>
            <a:off x="4292827" y="4137311"/>
            <a:ext cx="1779372" cy="577574"/>
          </a:xfrm>
          <a:prstGeom prst="roundRect">
            <a:avLst/>
          </a:prstGeom>
          <a:blipFill>
            <a:blip r:embed="rId3"/>
            <a:tile tx="0" ty="0" sx="100000" sy="100000" flip="none" algn="tl"/>
          </a:blipFill>
          <a:ln>
            <a:solidFill>
              <a:schemeClr val="accent3">
                <a:lumMod val="50000"/>
              </a:schemeClr>
            </a:solidFill>
          </a:ln>
          <a:effectLst>
            <a:innerShdw blurRad="114300">
              <a:prstClr val="black"/>
            </a:innerShdw>
          </a:effectLst>
        </p:spPr>
        <p:txBody>
          <a:bodyPr wrap="none" rtlCol="0" anchor="ctr">
            <a:noAutofit/>
          </a:bodyP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コードレビュー</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8" name="テキスト ボックス 607"/>
          <p:cNvSpPr txBox="1"/>
          <p:nvPr/>
        </p:nvSpPr>
        <p:spPr>
          <a:xfrm>
            <a:off x="6552357" y="4068553"/>
            <a:ext cx="877163" cy="646331"/>
          </a:xfrm>
          <a:prstGeom prst="rect">
            <a:avLst/>
          </a:prstGeom>
          <a:noFill/>
        </p:spPr>
        <p:txBody>
          <a:bodyPr wrap="none" rtlCol="0">
            <a:sp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脆弱性</a:t>
            </a: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検査</a:t>
            </a:r>
          </a:p>
        </p:txBody>
      </p:sp>
      <p:grpSp>
        <p:nvGrpSpPr>
          <p:cNvPr id="3" name="グループ化 318"/>
          <p:cNvGrpSpPr/>
          <p:nvPr/>
        </p:nvGrpSpPr>
        <p:grpSpPr>
          <a:xfrm>
            <a:off x="4025907" y="2000240"/>
            <a:ext cx="2162189" cy="217488"/>
            <a:chOff x="3071802" y="2214554"/>
            <a:chExt cx="2162189" cy="217488"/>
          </a:xfrm>
        </p:grpSpPr>
        <p:grpSp>
          <p:nvGrpSpPr>
            <p:cNvPr id="5" name="Group 66"/>
            <p:cNvGrpSpPr>
              <a:grpSpLocks/>
            </p:cNvGrpSpPr>
            <p:nvPr/>
          </p:nvGrpSpPr>
          <p:grpSpPr bwMode="auto">
            <a:xfrm flipH="1">
              <a:off x="3071802" y="2214554"/>
              <a:ext cx="161925" cy="217488"/>
              <a:chOff x="2336" y="3158"/>
              <a:chExt cx="90" cy="137"/>
            </a:xfrm>
          </p:grpSpPr>
          <p:sp>
            <p:nvSpPr>
              <p:cNvPr id="280"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81"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6" name="Group 66"/>
            <p:cNvGrpSpPr>
              <a:grpSpLocks/>
            </p:cNvGrpSpPr>
            <p:nvPr/>
          </p:nvGrpSpPr>
          <p:grpSpPr bwMode="auto">
            <a:xfrm flipH="1">
              <a:off x="3357554" y="2214554"/>
              <a:ext cx="161925" cy="217488"/>
              <a:chOff x="2336" y="3158"/>
              <a:chExt cx="90" cy="137"/>
            </a:xfrm>
          </p:grpSpPr>
          <p:sp>
            <p:nvSpPr>
              <p:cNvPr id="283"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84"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7" name="Group 66"/>
            <p:cNvGrpSpPr>
              <a:grpSpLocks/>
            </p:cNvGrpSpPr>
            <p:nvPr/>
          </p:nvGrpSpPr>
          <p:grpSpPr bwMode="auto">
            <a:xfrm flipH="1">
              <a:off x="3643306" y="2214554"/>
              <a:ext cx="161925" cy="217488"/>
              <a:chOff x="2336" y="3158"/>
              <a:chExt cx="90" cy="137"/>
            </a:xfrm>
          </p:grpSpPr>
          <p:sp>
            <p:nvSpPr>
              <p:cNvPr id="286"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87"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8" name="Group 66"/>
            <p:cNvGrpSpPr>
              <a:grpSpLocks/>
            </p:cNvGrpSpPr>
            <p:nvPr/>
          </p:nvGrpSpPr>
          <p:grpSpPr bwMode="auto">
            <a:xfrm flipH="1">
              <a:off x="3929058" y="2214554"/>
              <a:ext cx="161925" cy="217488"/>
              <a:chOff x="2336" y="3158"/>
              <a:chExt cx="90" cy="137"/>
            </a:xfrm>
          </p:grpSpPr>
          <p:sp>
            <p:nvSpPr>
              <p:cNvPr id="289"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90"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9" name="Group 66"/>
            <p:cNvGrpSpPr>
              <a:grpSpLocks/>
            </p:cNvGrpSpPr>
            <p:nvPr/>
          </p:nvGrpSpPr>
          <p:grpSpPr bwMode="auto">
            <a:xfrm flipH="1">
              <a:off x="4214810" y="2214554"/>
              <a:ext cx="161925" cy="217488"/>
              <a:chOff x="2336" y="3158"/>
              <a:chExt cx="90" cy="137"/>
            </a:xfrm>
          </p:grpSpPr>
          <p:sp>
            <p:nvSpPr>
              <p:cNvPr id="293"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94"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10" name="Group 66"/>
            <p:cNvGrpSpPr>
              <a:grpSpLocks/>
            </p:cNvGrpSpPr>
            <p:nvPr/>
          </p:nvGrpSpPr>
          <p:grpSpPr bwMode="auto">
            <a:xfrm flipH="1">
              <a:off x="4500562" y="2214554"/>
              <a:ext cx="161925" cy="217488"/>
              <a:chOff x="2336" y="3158"/>
              <a:chExt cx="90" cy="137"/>
            </a:xfrm>
          </p:grpSpPr>
          <p:sp>
            <p:nvSpPr>
              <p:cNvPr id="296"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97"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11" name="Group 66"/>
            <p:cNvGrpSpPr>
              <a:grpSpLocks/>
            </p:cNvGrpSpPr>
            <p:nvPr/>
          </p:nvGrpSpPr>
          <p:grpSpPr bwMode="auto">
            <a:xfrm flipH="1">
              <a:off x="4786314" y="2214554"/>
              <a:ext cx="161925" cy="217488"/>
              <a:chOff x="2336" y="3158"/>
              <a:chExt cx="90" cy="137"/>
            </a:xfrm>
          </p:grpSpPr>
          <p:sp>
            <p:nvSpPr>
              <p:cNvPr id="299"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300"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12" name="Group 66"/>
            <p:cNvGrpSpPr>
              <a:grpSpLocks/>
            </p:cNvGrpSpPr>
            <p:nvPr/>
          </p:nvGrpSpPr>
          <p:grpSpPr bwMode="auto">
            <a:xfrm flipH="1">
              <a:off x="5072066" y="2214554"/>
              <a:ext cx="161925" cy="217488"/>
              <a:chOff x="2336" y="3158"/>
              <a:chExt cx="90" cy="137"/>
            </a:xfrm>
          </p:grpSpPr>
          <p:sp>
            <p:nvSpPr>
              <p:cNvPr id="302"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303"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sp>
        <p:nvSpPr>
          <p:cNvPr id="305" name="乗算記号 304"/>
          <p:cNvSpPr/>
          <p:nvPr/>
        </p:nvSpPr>
        <p:spPr>
          <a:xfrm>
            <a:off x="6526237" y="3857628"/>
            <a:ext cx="1000132" cy="1000132"/>
          </a:xfrm>
          <a:prstGeom prst="mathMultiply">
            <a:avLst>
              <a:gd name="adj1" fmla="val 13361"/>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grpSp>
        <p:nvGrpSpPr>
          <p:cNvPr id="13" name="グループ化 359"/>
          <p:cNvGrpSpPr/>
          <p:nvPr/>
        </p:nvGrpSpPr>
        <p:grpSpPr>
          <a:xfrm>
            <a:off x="3444885" y="4848242"/>
            <a:ext cx="1152526" cy="1152526"/>
            <a:chOff x="2852708" y="4305288"/>
            <a:chExt cx="1152526" cy="1152526"/>
          </a:xfrm>
        </p:grpSpPr>
        <p:sp>
          <p:nvSpPr>
            <p:cNvPr id="428" name="Oval 79"/>
            <p:cNvSpPr>
              <a:spLocks noChangeArrowheads="1"/>
            </p:cNvSpPr>
            <p:nvPr/>
          </p:nvSpPr>
          <p:spPr bwMode="auto">
            <a:xfrm>
              <a:off x="2852708" y="4305288"/>
              <a:ext cx="1152526" cy="1152526"/>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tIns="0" anchor="t"/>
            <a:lstStyle/>
            <a:p>
              <a:pPr algn="ctr" eaLnBrk="1" hangingPunct="1"/>
              <a:r>
                <a:rPr kumimoji="1" lang="ja-JP" altLang="en-US" sz="1800" b="1" dirty="0" smtClean="0">
                  <a:ea typeface="ＭＳ Ｐゴシック" pitchFamily="50" charset="-128"/>
                </a:rPr>
                <a:t>ｾｷｭﾘﾃｨ</a:t>
              </a:r>
              <a:endParaRPr kumimoji="1" lang="en-US" altLang="ja-JP" sz="1800" b="1" dirty="0" smtClean="0">
                <a:ea typeface="ＭＳ Ｐゴシック" pitchFamily="50" charset="-128"/>
              </a:endParaRPr>
            </a:p>
            <a:p>
              <a:pPr algn="ctr" eaLnBrk="1" hangingPunct="1"/>
              <a:r>
                <a:rPr lang="ja-JP" altLang="en-US" b="1" dirty="0" smtClean="0">
                  <a:ea typeface="ＭＳ Ｐゴシック" pitchFamily="50" charset="-128"/>
                </a:rPr>
                <a:t>専門組織</a:t>
              </a:r>
              <a:endParaRPr kumimoji="1" lang="en-US" altLang="ja-JP" sz="1800" b="1" dirty="0" smtClean="0">
                <a:ea typeface="ＭＳ Ｐゴシック" pitchFamily="50" charset="-128"/>
              </a:endParaRPr>
            </a:p>
          </p:txBody>
        </p:sp>
        <p:grpSp>
          <p:nvGrpSpPr>
            <p:cNvPr id="14" name="Group 60"/>
            <p:cNvGrpSpPr>
              <a:grpSpLocks/>
            </p:cNvGrpSpPr>
            <p:nvPr/>
          </p:nvGrpSpPr>
          <p:grpSpPr bwMode="auto">
            <a:xfrm flipH="1">
              <a:off x="3338474" y="5026021"/>
              <a:ext cx="161925" cy="217488"/>
              <a:chOff x="2336" y="3313"/>
              <a:chExt cx="90" cy="137"/>
            </a:xfrm>
          </p:grpSpPr>
          <p:sp>
            <p:nvSpPr>
              <p:cNvPr id="570" name="AutoShape 61"/>
              <p:cNvSpPr>
                <a:spLocks noChangeArrowheads="1"/>
              </p:cNvSpPr>
              <p:nvPr/>
            </p:nvSpPr>
            <p:spPr bwMode="auto">
              <a:xfrm>
                <a:off x="2336" y="3377"/>
                <a:ext cx="90" cy="73"/>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sp>
            <p:nvSpPr>
              <p:cNvPr id="571" name="Oval 62"/>
              <p:cNvSpPr>
                <a:spLocks noChangeArrowheads="1"/>
              </p:cNvSpPr>
              <p:nvPr/>
            </p:nvSpPr>
            <p:spPr bwMode="auto">
              <a:xfrm>
                <a:off x="2336" y="3313"/>
                <a:ext cx="90" cy="9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grpSp>
        <p:grpSp>
          <p:nvGrpSpPr>
            <p:cNvPr id="15" name="Group 69"/>
            <p:cNvGrpSpPr>
              <a:grpSpLocks/>
            </p:cNvGrpSpPr>
            <p:nvPr/>
          </p:nvGrpSpPr>
          <p:grpSpPr bwMode="auto">
            <a:xfrm flipH="1">
              <a:off x="3122574" y="5026019"/>
              <a:ext cx="161925" cy="217488"/>
              <a:chOff x="2336" y="3313"/>
              <a:chExt cx="90" cy="137"/>
            </a:xfrm>
          </p:grpSpPr>
          <p:sp>
            <p:nvSpPr>
              <p:cNvPr id="568" name="AutoShape 70"/>
              <p:cNvSpPr>
                <a:spLocks noChangeArrowheads="1"/>
              </p:cNvSpPr>
              <p:nvPr/>
            </p:nvSpPr>
            <p:spPr bwMode="auto">
              <a:xfrm>
                <a:off x="2336" y="3377"/>
                <a:ext cx="90" cy="73"/>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sp>
            <p:nvSpPr>
              <p:cNvPr id="569" name="Oval 71"/>
              <p:cNvSpPr>
                <a:spLocks noChangeArrowheads="1"/>
              </p:cNvSpPr>
              <p:nvPr/>
            </p:nvSpPr>
            <p:spPr bwMode="auto">
              <a:xfrm>
                <a:off x="2336" y="3313"/>
                <a:ext cx="90" cy="9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grpSp>
        <p:grpSp>
          <p:nvGrpSpPr>
            <p:cNvPr id="16" name="Group 60"/>
            <p:cNvGrpSpPr>
              <a:grpSpLocks/>
            </p:cNvGrpSpPr>
            <p:nvPr/>
          </p:nvGrpSpPr>
          <p:grpSpPr bwMode="auto">
            <a:xfrm flipH="1">
              <a:off x="3552788" y="5026021"/>
              <a:ext cx="161925" cy="217488"/>
              <a:chOff x="2336" y="3313"/>
              <a:chExt cx="90" cy="137"/>
            </a:xfrm>
          </p:grpSpPr>
          <p:sp>
            <p:nvSpPr>
              <p:cNvPr id="566" name="AutoShape 61"/>
              <p:cNvSpPr>
                <a:spLocks noChangeArrowheads="1"/>
              </p:cNvSpPr>
              <p:nvPr/>
            </p:nvSpPr>
            <p:spPr bwMode="auto">
              <a:xfrm>
                <a:off x="2336" y="3377"/>
                <a:ext cx="90" cy="73"/>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sp>
            <p:nvSpPr>
              <p:cNvPr id="567" name="Oval 62"/>
              <p:cNvSpPr>
                <a:spLocks noChangeArrowheads="1"/>
              </p:cNvSpPr>
              <p:nvPr/>
            </p:nvSpPr>
            <p:spPr bwMode="auto">
              <a:xfrm>
                <a:off x="2336" y="3313"/>
                <a:ext cx="90" cy="9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grpSp>
      </p:grpSp>
      <p:sp>
        <p:nvSpPr>
          <p:cNvPr id="585" name="乗算記号 584"/>
          <p:cNvSpPr/>
          <p:nvPr/>
        </p:nvSpPr>
        <p:spPr>
          <a:xfrm>
            <a:off x="2454271" y="2143116"/>
            <a:ext cx="1000132" cy="1000132"/>
          </a:xfrm>
          <a:prstGeom prst="mathMultiply">
            <a:avLst>
              <a:gd name="adj1" fmla="val 13361"/>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sp>
        <p:nvSpPr>
          <p:cNvPr id="55" name="テキスト ボックス 54"/>
          <p:cNvSpPr txBox="1"/>
          <p:nvPr/>
        </p:nvSpPr>
        <p:spPr>
          <a:xfrm>
            <a:off x="5929323" y="5994699"/>
            <a:ext cx="2786082" cy="577574"/>
          </a:xfrm>
          <a:prstGeom prst="roundRect">
            <a:avLst/>
          </a:prstGeom>
          <a:blipFill>
            <a:blip r:embed="rId3"/>
            <a:tile tx="0" ty="0" sx="100000" sy="100000" flip="none" algn="tl"/>
          </a:blipFill>
          <a:ln>
            <a:solidFill>
              <a:schemeClr val="accent3">
                <a:lumMod val="50000"/>
              </a:schemeClr>
            </a:solidFill>
          </a:ln>
          <a:effectLst>
            <a:innerShdw blurRad="114300">
              <a:prstClr val="black"/>
            </a:innerShdw>
          </a:effectLst>
        </p:spPr>
        <p:txBody>
          <a:bodyPr wrap="none" rtlCol="0" anchor="ctr">
            <a:noAutofit/>
          </a:bodyP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レビュアー</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トレーニングプログラム</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6" name="テキスト ボックス 55"/>
          <p:cNvSpPr txBox="1"/>
          <p:nvPr/>
        </p:nvSpPr>
        <p:spPr>
          <a:xfrm>
            <a:off x="6240486" y="1422667"/>
            <a:ext cx="2189166" cy="577574"/>
          </a:xfrm>
          <a:prstGeom prst="roundRect">
            <a:avLst/>
          </a:prstGeom>
          <a:blipFill>
            <a:blip r:embed="rId3"/>
            <a:tile tx="0" ty="0" sx="100000" sy="100000" flip="none" algn="tl"/>
          </a:blipFill>
          <a:ln>
            <a:solidFill>
              <a:schemeClr val="accent3">
                <a:lumMod val="50000"/>
              </a:schemeClr>
            </a:solidFill>
          </a:ln>
          <a:effectLst>
            <a:innerShdw blurRad="114300">
              <a:prstClr val="black"/>
            </a:innerShdw>
          </a:effectLst>
        </p:spPr>
        <p:txBody>
          <a:bodyPr wrap="none" rtlCol="0" anchor="ctr">
            <a:noAutofit/>
          </a:bodyP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セキュアプログラ</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ミングセミナー</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67" name="図形 66"/>
          <p:cNvCxnSpPr>
            <a:endCxn id="59" idx="0"/>
          </p:cNvCxnSpPr>
          <p:nvPr/>
        </p:nvCxnSpPr>
        <p:spPr>
          <a:xfrm rot="10800000" flipV="1">
            <a:off x="5097478" y="1711454"/>
            <a:ext cx="1143009" cy="217348"/>
          </a:xfrm>
          <a:prstGeom prst="bentConnector2">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8" name="図形 67"/>
          <p:cNvCxnSpPr>
            <a:stCxn id="55" idx="1"/>
            <a:endCxn id="428" idx="4"/>
          </p:cNvCxnSpPr>
          <p:nvPr/>
        </p:nvCxnSpPr>
        <p:spPr>
          <a:xfrm rot="10800000">
            <a:off x="4021149" y="6000768"/>
            <a:ext cx="1908175" cy="282718"/>
          </a:xfrm>
          <a:prstGeom prst="bentConnector2">
            <a:avLst/>
          </a:prstGeom>
          <a:ln>
            <a:tailEnd type="arrow"/>
          </a:ln>
        </p:spPr>
        <p:style>
          <a:lnRef idx="3">
            <a:schemeClr val="accent4"/>
          </a:lnRef>
          <a:fillRef idx="0">
            <a:schemeClr val="accent4"/>
          </a:fillRef>
          <a:effectRef idx="2">
            <a:schemeClr val="accent4"/>
          </a:effectRef>
          <a:fontRef idx="minor">
            <a:schemeClr val="tx1"/>
          </a:fontRef>
        </p:style>
      </p:cxnSp>
      <p:sp>
        <p:nvSpPr>
          <p:cNvPr id="73" name="テキスト ボックス 72"/>
          <p:cNvSpPr txBox="1"/>
          <p:nvPr/>
        </p:nvSpPr>
        <p:spPr>
          <a:xfrm>
            <a:off x="1474755" y="6345816"/>
            <a:ext cx="4526005" cy="369332"/>
          </a:xfrm>
          <a:prstGeom prst="rect">
            <a:avLst/>
          </a:prstGeom>
          <a:noFill/>
        </p:spPr>
        <p:txBody>
          <a:bodyPr wrap="square" rtlCol="0">
            <a:spAutoFit/>
          </a:bodyP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セキュリティ専門組織のメンバーが対象</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4" name="テキスト ボックス 73"/>
          <p:cNvSpPr txBox="1"/>
          <p:nvPr/>
        </p:nvSpPr>
        <p:spPr>
          <a:xfrm>
            <a:off x="4046523" y="1211033"/>
            <a:ext cx="2454303" cy="646331"/>
          </a:xfrm>
          <a:prstGeom prst="rect">
            <a:avLst/>
          </a:prstGeom>
          <a:noFill/>
        </p:spPr>
        <p:txBody>
          <a:bodyPr wrap="square" rtlCol="0">
            <a:spAutoFit/>
          </a:bodyPr>
          <a:lstStyle/>
          <a:p>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すべてのプログラマ</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が対象</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3" name="テキスト ボックス 62"/>
          <p:cNvSpPr txBox="1"/>
          <p:nvPr/>
        </p:nvSpPr>
        <p:spPr>
          <a:xfrm>
            <a:off x="1714480" y="1785926"/>
            <a:ext cx="2214578" cy="584775"/>
          </a:xfrm>
          <a:prstGeom prst="rect">
            <a:avLst/>
          </a:prstGeom>
          <a:noFill/>
        </p:spPr>
        <p:txBody>
          <a:bodyPr wrap="square" rtlCol="0">
            <a:spAutoFit/>
          </a:bodyPr>
          <a:lstStyle/>
          <a:p>
            <a:pPr algn="ctr"/>
            <a:r>
              <a:rPr kumimoji="1" lang="ja-JP" altLang="en-US" sz="1400" dirty="0" smtClean="0">
                <a:ln w="18415" cmpd="sng">
                  <a:solidFill>
                    <a:srgbClr val="FF00FF"/>
                  </a:solidFill>
                  <a:prstDash val="solid"/>
                </a:ln>
                <a:solidFill>
                  <a:srgbClr val="FFFFFF"/>
                </a:solidFill>
                <a:effectLst>
                  <a:outerShdw blurRad="63500" dir="3600000" algn="tl" rotWithShape="0">
                    <a:srgbClr val="000000">
                      <a:alpha val="70000"/>
                    </a:srgbClr>
                  </a:outerShdw>
                </a:effectLst>
              </a:rPr>
              <a:t>（教育コスト面</a:t>
            </a:r>
            <a:r>
              <a:rPr lang="ja-JP" altLang="en-US" sz="1400" dirty="0" smtClean="0">
                <a:ln w="18415" cmpd="sng">
                  <a:solidFill>
                    <a:srgbClr val="FF00FF"/>
                  </a:solidFill>
                  <a:prstDash val="solid"/>
                </a:ln>
                <a:solidFill>
                  <a:srgbClr val="FFFFFF"/>
                </a:solidFill>
                <a:effectLst>
                  <a:outerShdw blurRad="63500" dir="3600000" algn="tl" rotWithShape="0">
                    <a:srgbClr val="000000">
                      <a:alpha val="70000"/>
                    </a:srgbClr>
                  </a:outerShdw>
                </a:effectLst>
              </a:rPr>
              <a:t>の</a:t>
            </a:r>
            <a:r>
              <a:rPr kumimoji="1" lang="ja-JP" altLang="en-US" sz="1400" dirty="0" smtClean="0">
                <a:ln w="18415" cmpd="sng">
                  <a:solidFill>
                    <a:srgbClr val="FF00FF"/>
                  </a:solidFill>
                  <a:prstDash val="solid"/>
                </a:ln>
                <a:solidFill>
                  <a:srgbClr val="FFFFFF"/>
                </a:solidFill>
                <a:effectLst>
                  <a:outerShdw blurRad="63500" dir="3600000" algn="tl" rotWithShape="0">
                    <a:srgbClr val="000000">
                      <a:alpha val="70000"/>
                    </a:srgbClr>
                  </a:outerShdw>
                </a:effectLst>
              </a:rPr>
              <a:t>）</a:t>
            </a:r>
            <a:endParaRPr kumimoji="1" lang="en-US" altLang="ja-JP" sz="1400" dirty="0" smtClean="0">
              <a:ln w="18415" cmpd="sng">
                <a:solidFill>
                  <a:srgbClr val="FF00FF"/>
                </a:solidFill>
                <a:prstDash val="solid"/>
              </a:ln>
              <a:solidFill>
                <a:srgbClr val="FFFFFF"/>
              </a:solidFill>
              <a:effectLst>
                <a:outerShdw blurRad="63500" dir="3600000" algn="tl" rotWithShape="0">
                  <a:srgbClr val="000000">
                    <a:alpha val="70000"/>
                  </a:srgbClr>
                </a:outerShdw>
              </a:effectLst>
            </a:endParaRPr>
          </a:p>
          <a:p>
            <a:pPr algn="ctr"/>
            <a:r>
              <a:rPr kumimoji="1" lang="ja-JP" altLang="en-US" dirty="0" smtClean="0">
                <a:ln w="18415" cmpd="sng">
                  <a:solidFill>
                    <a:srgbClr val="FF00FF"/>
                  </a:solidFill>
                  <a:prstDash val="solid"/>
                </a:ln>
                <a:solidFill>
                  <a:srgbClr val="FFFFFF"/>
                </a:solidFill>
                <a:effectLst>
                  <a:outerShdw blurRad="63500" dir="3600000" algn="tl" rotWithShape="0">
                    <a:srgbClr val="000000">
                      <a:alpha val="70000"/>
                    </a:srgbClr>
                  </a:outerShdw>
                </a:effectLst>
              </a:rPr>
              <a:t>費用対効果が悪い</a:t>
            </a:r>
            <a:endParaRPr kumimoji="1" lang="en-US" altLang="ja-JP" dirty="0" smtClean="0">
              <a:ln w="18415" cmpd="sng">
                <a:solidFill>
                  <a:srgbClr val="FF00FF"/>
                </a:solidFill>
                <a:prstDash val="solid"/>
              </a:ln>
              <a:solidFill>
                <a:srgbClr val="FFFFFF"/>
              </a:solidFill>
              <a:effectLst>
                <a:outerShdw blurRad="63500" dir="3600000" algn="tl" rotWithShape="0">
                  <a:srgbClr val="000000">
                    <a:alpha val="70000"/>
                  </a:srgbClr>
                </a:outerShdw>
              </a:effectLst>
            </a:endParaRPr>
          </a:p>
        </p:txBody>
      </p:sp>
      <p:sp>
        <p:nvSpPr>
          <p:cNvPr id="64" name="テキスト ボックス 63"/>
          <p:cNvSpPr txBox="1"/>
          <p:nvPr/>
        </p:nvSpPr>
        <p:spPr>
          <a:xfrm>
            <a:off x="6072198" y="4714884"/>
            <a:ext cx="2214578" cy="369332"/>
          </a:xfrm>
          <a:prstGeom prst="rect">
            <a:avLst/>
          </a:prstGeom>
          <a:noFill/>
        </p:spPr>
        <p:txBody>
          <a:bodyPr wrap="square" rtlCol="0">
            <a:spAutoFit/>
          </a:bodyPr>
          <a:lstStyle/>
          <a:p>
            <a:pPr algn="ctr"/>
            <a:r>
              <a:rPr kumimoji="1" lang="ja-JP" altLang="en-US" dirty="0" smtClean="0">
                <a:ln w="18415" cmpd="sng">
                  <a:solidFill>
                    <a:srgbClr val="FF00FF"/>
                  </a:solidFill>
                  <a:prstDash val="solid"/>
                </a:ln>
                <a:solidFill>
                  <a:srgbClr val="FFFFFF"/>
                </a:solidFill>
                <a:effectLst>
                  <a:outerShdw blurRad="63500" dir="3600000" algn="tl" rotWithShape="0">
                    <a:srgbClr val="000000">
                      <a:alpha val="70000"/>
                    </a:srgbClr>
                  </a:outerShdw>
                </a:effectLst>
              </a:rPr>
              <a:t>費用対効果が悪い</a:t>
            </a:r>
            <a:endParaRPr kumimoji="1" lang="en-US" altLang="ja-JP" dirty="0" smtClean="0">
              <a:ln w="18415" cmpd="sng">
                <a:solidFill>
                  <a:srgbClr val="FF00FF"/>
                </a:solidFill>
                <a:prstDash val="solid"/>
              </a:ln>
              <a:solidFill>
                <a:srgbClr val="FFFFFF"/>
              </a:solidFill>
              <a:effectLst>
                <a:outerShdw blurRad="63500" dir="3600000" algn="tl" rotWithShape="0">
                  <a:srgbClr val="000000">
                    <a:alpha val="70000"/>
                  </a:srgbClr>
                </a:outerShdw>
              </a:effectLst>
            </a:endParaRPr>
          </a:p>
        </p:txBody>
      </p:sp>
      <p:grpSp>
        <p:nvGrpSpPr>
          <p:cNvPr id="65" name="グループ化 64"/>
          <p:cNvGrpSpPr/>
          <p:nvPr/>
        </p:nvGrpSpPr>
        <p:grpSpPr>
          <a:xfrm>
            <a:off x="1071538" y="537314"/>
            <a:ext cx="2486090" cy="677108"/>
            <a:chOff x="3500430" y="1328509"/>
            <a:chExt cx="2486090" cy="677108"/>
          </a:xfrm>
        </p:grpSpPr>
        <p:sp>
          <p:nvSpPr>
            <p:cNvPr id="66" name="テキスト ボックス 65"/>
            <p:cNvSpPr txBox="1"/>
            <p:nvPr/>
          </p:nvSpPr>
          <p:spPr>
            <a:xfrm>
              <a:off x="3714744" y="1328509"/>
              <a:ext cx="2271776" cy="677108"/>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kumimoji="1" lang="en-US" altLang="ja-JP" sz="3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tencil" pitchFamily="82" charset="0"/>
                </a:rPr>
                <a:t>WSSA</a:t>
              </a:r>
              <a:r>
                <a:rPr kumimoji="1" lang="en-US" altLang="ja-JP" sz="3800" b="1" dirty="0" smtClean="0">
                  <a:ln>
                    <a:prstDash val="solid"/>
                  </a:ln>
                  <a:effectLst>
                    <a:outerShdw blurRad="88000" dist="50800" dir="5040000" algn="tl">
                      <a:schemeClr val="accent4">
                        <a:tint val="80000"/>
                        <a:satMod val="250000"/>
                        <a:alpha val="45000"/>
                      </a:schemeClr>
                    </a:outerShdw>
                  </a:effectLst>
                  <a:latin typeface="Stencil" pitchFamily="82" charset="0"/>
                </a:rPr>
                <a:t> 1.0</a:t>
              </a:r>
              <a:endParaRPr kumimoji="1" lang="ja-JP" altLang="en-US" sz="3800" b="1" dirty="0">
                <a:ln>
                  <a:prstDash val="solid"/>
                </a:ln>
                <a:effectLst>
                  <a:outerShdw blurRad="88000" dist="50800" dir="5040000" algn="tl">
                    <a:schemeClr val="accent4">
                      <a:tint val="80000"/>
                      <a:satMod val="250000"/>
                      <a:alpha val="45000"/>
                    </a:schemeClr>
                  </a:outerShdw>
                </a:effectLst>
                <a:latin typeface="Stencil" pitchFamily="82" charset="0"/>
              </a:endParaRPr>
            </a:p>
          </p:txBody>
        </p:sp>
        <p:sp>
          <p:nvSpPr>
            <p:cNvPr id="69" name="L 字 68"/>
            <p:cNvSpPr/>
            <p:nvPr/>
          </p:nvSpPr>
          <p:spPr bwMode="auto">
            <a:xfrm>
              <a:off x="3500430" y="1500174"/>
              <a:ext cx="319094" cy="319094"/>
            </a:xfrm>
            <a:prstGeom prst="corne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grpSp>
      <p:sp>
        <p:nvSpPr>
          <p:cNvPr id="70" name="テキスト ボックス 69"/>
          <p:cNvSpPr txBox="1"/>
          <p:nvPr/>
        </p:nvSpPr>
        <p:spPr>
          <a:xfrm>
            <a:off x="6715140" y="1071546"/>
            <a:ext cx="1143008" cy="369332"/>
          </a:xfrm>
          <a:prstGeom prst="rect">
            <a:avLst/>
          </a:prstGeom>
          <a:noFill/>
        </p:spPr>
        <p:txBody>
          <a:bodyPr wrap="square" rtlCol="0">
            <a:spAutoFit/>
          </a:bodyPr>
          <a:lstStyle/>
          <a:p>
            <a:pPr algn="ctr"/>
            <a:r>
              <a:rPr kumimoji="1" lang="ja-JP" altLang="en-US"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４時間</a:t>
            </a:r>
            <a:endParaRPr kumimoji="1" lang="en-US" altLang="ja-JP" dirty="0" smtClean="0">
              <a:ln w="18415" cmpd="sng">
                <a:solidFill>
                  <a:srgbClr val="FFFF00"/>
                </a:solidFill>
                <a:prstDash val="solid"/>
              </a:ln>
              <a:solidFill>
                <a:srgbClr val="FFFFFF"/>
              </a:solidFill>
              <a:effectLst>
                <a:outerShdw blurRad="63500" dir="3600000" algn="tl" rotWithShape="0">
                  <a:srgbClr val="000000">
                    <a:alpha val="70000"/>
                  </a:srgbClr>
                </a:outerShdw>
              </a:effectLst>
            </a:endParaRPr>
          </a:p>
        </p:txBody>
      </p:sp>
      <p:sp>
        <p:nvSpPr>
          <p:cNvPr id="71" name="テキスト ボックス 70"/>
          <p:cNvSpPr txBox="1"/>
          <p:nvPr/>
        </p:nvSpPr>
        <p:spPr>
          <a:xfrm>
            <a:off x="6786578" y="5643578"/>
            <a:ext cx="1143008" cy="369332"/>
          </a:xfrm>
          <a:prstGeom prst="rect">
            <a:avLst/>
          </a:prstGeom>
          <a:noFill/>
        </p:spPr>
        <p:txBody>
          <a:bodyPr wrap="square" rtlCol="0">
            <a:spAutoFit/>
          </a:bodyPr>
          <a:lstStyle/>
          <a:p>
            <a:pPr algn="ctr"/>
            <a:r>
              <a:rPr kumimoji="1" lang="ja-JP" altLang="en-US" dirty="0" smtClean="0">
                <a:ln w="18415" cmpd="sng">
                  <a:solidFill>
                    <a:srgbClr val="00FFFF"/>
                  </a:solidFill>
                  <a:prstDash val="solid"/>
                </a:ln>
                <a:solidFill>
                  <a:srgbClr val="FFFFFF"/>
                </a:solidFill>
                <a:effectLst>
                  <a:outerShdw blurRad="63500" dir="3600000" algn="tl" rotWithShape="0">
                    <a:srgbClr val="000000">
                      <a:alpha val="70000"/>
                    </a:srgbClr>
                  </a:outerShdw>
                </a:effectLst>
              </a:rPr>
              <a:t>４ヵ月</a:t>
            </a:r>
            <a:endParaRPr kumimoji="1" lang="en-US" altLang="ja-JP" dirty="0" smtClean="0">
              <a:ln w="18415" cmpd="sng">
                <a:solidFill>
                  <a:srgbClr val="00FFFF"/>
                </a:solidFill>
                <a:prstDash val="solid"/>
              </a:ln>
              <a:solidFill>
                <a:srgbClr val="FFFFFF"/>
              </a:solidFill>
              <a:effectLst>
                <a:outerShdw blurRad="63500" dir="3600000" algn="tl" rotWithShape="0">
                  <a:srgbClr val="000000">
                    <a:alpha val="70000"/>
                  </a:srgbClr>
                </a:outerShdw>
              </a:effectLst>
            </a:endParaRPr>
          </a:p>
        </p:txBody>
      </p:sp>
      <p:sp>
        <p:nvSpPr>
          <p:cNvPr id="72" name="スライド番号プレースホルダ 71"/>
          <p:cNvSpPr>
            <a:spLocks noGrp="1"/>
          </p:cNvSpPr>
          <p:nvPr>
            <p:ph type="sldNum" sz="quarter" idx="12"/>
          </p:nvPr>
        </p:nvSpPr>
        <p:spPr/>
        <p:txBody>
          <a:bodyPr/>
          <a:lstStyle/>
          <a:p>
            <a:fld id="{42D4A36F-DB00-42B8-866B-82834CB2AE26}" type="slidenum">
              <a:rPr kumimoji="1" lang="ja-JP" altLang="en-US" smtClean="0"/>
              <a:pPr/>
              <a:t>12</a:t>
            </a:fld>
            <a:endParaRPr kumimoji="1" lang="ja-JP"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セキュアプログラミングセミナー</a:t>
            </a:r>
            <a:endParaRPr kumimoji="1" lang="ja-JP" altLang="en-US" dirty="0"/>
          </a:p>
        </p:txBody>
      </p:sp>
      <p:sp>
        <p:nvSpPr>
          <p:cNvPr id="7" name="コンテンツ プレースホルダ 6"/>
          <p:cNvSpPr>
            <a:spLocks noGrp="1"/>
          </p:cNvSpPr>
          <p:nvPr>
            <p:ph idx="1"/>
          </p:nvPr>
        </p:nvSpPr>
        <p:spPr>
          <a:xfrm>
            <a:off x="914400" y="3500438"/>
            <a:ext cx="7772400" cy="2855122"/>
          </a:xfrm>
        </p:spPr>
        <p:txBody>
          <a:bodyPr>
            <a:normAutofit fontScale="70000" lnSpcReduction="20000"/>
          </a:bodyPr>
          <a:lstStyle/>
          <a:p>
            <a:r>
              <a:rPr lang="ja-JP" altLang="en-US" dirty="0" smtClean="0"/>
              <a:t>セキュアプログラミングの基礎知識を身につける４時間の座学研修</a:t>
            </a:r>
            <a:endParaRPr lang="en-US" altLang="ja-JP" dirty="0" smtClean="0"/>
          </a:p>
          <a:p>
            <a:pPr lvl="1"/>
            <a:r>
              <a:rPr lang="ja-JP" altLang="en-US" dirty="0" smtClean="0"/>
              <a:t>短時間の研修であるが効果は大きい</a:t>
            </a:r>
            <a:endParaRPr lang="en-US" altLang="ja-JP" dirty="0" smtClean="0"/>
          </a:p>
          <a:p>
            <a:pPr lvl="1"/>
            <a:r>
              <a:rPr lang="ja-JP" altLang="en-US" dirty="0" smtClean="0"/>
              <a:t>例）コードレビューツールの指摘内容を理解できるようになる</a:t>
            </a:r>
            <a:endParaRPr lang="en-US" altLang="ja-JP" dirty="0" smtClean="0"/>
          </a:p>
          <a:p>
            <a:pPr lvl="1"/>
            <a:endParaRPr lang="en-US" altLang="ja-JP" dirty="0" smtClean="0"/>
          </a:p>
          <a:p>
            <a:r>
              <a:rPr lang="ja-JP" altLang="en-US" dirty="0" smtClean="0"/>
              <a:t>すべてのプログラマに受講が義務付けられている</a:t>
            </a:r>
            <a:endParaRPr lang="en-US" altLang="ja-JP" dirty="0" smtClean="0"/>
          </a:p>
          <a:p>
            <a:pPr lvl="1"/>
            <a:r>
              <a:rPr lang="ja-JP" altLang="en-US" dirty="0" smtClean="0"/>
              <a:t>プログラマは大量のソースコードを生産</a:t>
            </a:r>
            <a:endParaRPr lang="en-US" altLang="ja-JP" dirty="0" smtClean="0"/>
          </a:p>
          <a:p>
            <a:pPr lvl="1"/>
            <a:r>
              <a:rPr lang="ja-JP" altLang="en-US" dirty="0" smtClean="0"/>
              <a:t>大量のソースコードの中から脆弱性を見つけ出すのは効率が非常に悪い</a:t>
            </a:r>
            <a:endParaRPr lang="en-US" altLang="ja-JP" dirty="0" smtClean="0"/>
          </a:p>
          <a:p>
            <a:pPr lvl="1"/>
            <a:r>
              <a:rPr lang="ja-JP" altLang="en-US" dirty="0" smtClean="0"/>
              <a:t>最初からセキュアに実装するのが一番効率がよい</a:t>
            </a:r>
            <a:endParaRPr lang="en-US" altLang="ja-JP" dirty="0" smtClean="0"/>
          </a:p>
        </p:txBody>
      </p:sp>
      <p:sp>
        <p:nvSpPr>
          <p:cNvPr id="3" name="スライド番号プレースホルダ 2"/>
          <p:cNvSpPr>
            <a:spLocks noGrp="1"/>
          </p:cNvSpPr>
          <p:nvPr>
            <p:ph type="sldNum" sz="quarter" idx="12"/>
          </p:nvPr>
        </p:nvSpPr>
        <p:spPr/>
        <p:txBody>
          <a:bodyPr/>
          <a:lstStyle/>
          <a:p>
            <a:fld id="{42D4A36F-DB00-42B8-866B-82834CB2AE26}" type="slidenum">
              <a:rPr kumimoji="1" lang="ja-JP" altLang="en-US" smtClean="0"/>
              <a:pPr/>
              <a:t>13</a:t>
            </a:fld>
            <a:endParaRPr kumimoji="1" lang="ja-JP" altLang="en-US"/>
          </a:p>
        </p:txBody>
      </p:sp>
      <p:pic>
        <p:nvPicPr>
          <p:cNvPr id="4" name="Picture 5"/>
          <p:cNvPicPr>
            <a:picLocks noChangeAspect="1" noChangeArrowheads="1"/>
          </p:cNvPicPr>
          <p:nvPr/>
        </p:nvPicPr>
        <p:blipFill>
          <a:blip r:embed="rId3"/>
          <a:srcRect/>
          <a:stretch>
            <a:fillRect/>
          </a:stretch>
        </p:blipFill>
        <p:spPr bwMode="auto">
          <a:xfrm>
            <a:off x="928662" y="1428736"/>
            <a:ext cx="2540000" cy="1905000"/>
          </a:xfrm>
          <a:prstGeom prst="rect">
            <a:avLst/>
          </a:prstGeom>
          <a:noFill/>
          <a:ln w="9525">
            <a:noFill/>
            <a:miter lim="800000"/>
            <a:headEnd/>
            <a:tailEnd/>
          </a:ln>
          <a:effectLst/>
        </p:spPr>
      </p:pic>
      <p:pic>
        <p:nvPicPr>
          <p:cNvPr id="5" name="Picture 8"/>
          <p:cNvPicPr>
            <a:picLocks noChangeAspect="1" noChangeArrowheads="1"/>
          </p:cNvPicPr>
          <p:nvPr/>
        </p:nvPicPr>
        <p:blipFill>
          <a:blip r:embed="rId4"/>
          <a:srcRect/>
          <a:stretch>
            <a:fillRect/>
          </a:stretch>
        </p:blipFill>
        <p:spPr bwMode="auto">
          <a:xfrm>
            <a:off x="3516314" y="1428736"/>
            <a:ext cx="2540000" cy="1905000"/>
          </a:xfrm>
          <a:prstGeom prst="rect">
            <a:avLst/>
          </a:prstGeom>
          <a:noFill/>
          <a:ln w="9525">
            <a:noFill/>
            <a:miter lim="800000"/>
            <a:headEnd/>
            <a:tailEnd/>
          </a:ln>
          <a:effectLst/>
        </p:spPr>
      </p:pic>
      <p:pic>
        <p:nvPicPr>
          <p:cNvPr id="6" name="Picture 9"/>
          <p:cNvPicPr>
            <a:picLocks noChangeAspect="1" noChangeArrowheads="1"/>
          </p:cNvPicPr>
          <p:nvPr/>
        </p:nvPicPr>
        <p:blipFill>
          <a:blip r:embed="rId5"/>
          <a:srcRect/>
          <a:stretch>
            <a:fillRect/>
          </a:stretch>
        </p:blipFill>
        <p:spPr bwMode="auto">
          <a:xfrm>
            <a:off x="6103966" y="1428736"/>
            <a:ext cx="25400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9" name="グループ化 98"/>
          <p:cNvGrpSpPr/>
          <p:nvPr/>
        </p:nvGrpSpPr>
        <p:grpSpPr>
          <a:xfrm>
            <a:off x="142844" y="1285860"/>
            <a:ext cx="4786346" cy="2500330"/>
            <a:chOff x="1142976" y="1702346"/>
            <a:chExt cx="4786346" cy="2500330"/>
          </a:xfrm>
        </p:grpSpPr>
        <p:sp>
          <p:nvSpPr>
            <p:cNvPr id="100" name="角丸四角形 99"/>
            <p:cNvSpPr/>
            <p:nvPr/>
          </p:nvSpPr>
          <p:spPr>
            <a:xfrm>
              <a:off x="1214414" y="2071678"/>
              <a:ext cx="4714908" cy="2130998"/>
            </a:xfrm>
            <a:prstGeom prst="roundRect">
              <a:avLst>
                <a:gd name="adj" fmla="val 7839"/>
              </a:avLst>
            </a:prstGeom>
            <a:gradFill flip="none" rotWithShape="1">
              <a:gsLst>
                <a:gs pos="0">
                  <a:srgbClr val="091103"/>
                </a:gs>
                <a:gs pos="50000">
                  <a:srgbClr val="1C320A"/>
                </a:gs>
                <a:gs pos="100000">
                  <a:srgbClr val="386711"/>
                </a:gs>
              </a:gsLst>
              <a:lin ang="13500000" scaled="1"/>
              <a:tileRect/>
            </a:gradFill>
            <a:ln w="28575">
              <a:solidFill>
                <a:schemeClr val="accent1">
                  <a:lumMod val="50000"/>
                </a:schemeClr>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1142976" y="1702346"/>
              <a:ext cx="3500462" cy="369332"/>
            </a:xfrm>
            <a:prstGeom prst="rect">
              <a:avLst/>
            </a:prstGeom>
            <a:noFill/>
          </p:spPr>
          <p:txBody>
            <a:bodyPr wrap="square" rtlCol="0">
              <a:spAutoFit/>
            </a:bodyP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ソフトウェア開発プロジェクト</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タイトル 1"/>
          <p:cNvSpPr>
            <a:spLocks noGrp="1"/>
          </p:cNvSpPr>
          <p:nvPr>
            <p:ph type="title"/>
          </p:nvPr>
        </p:nvSpPr>
        <p:spPr/>
        <p:txBody>
          <a:bodyPr>
            <a:normAutofit fontScale="90000"/>
          </a:bodyPr>
          <a:lstStyle/>
          <a:p>
            <a:r>
              <a:rPr kumimoji="1" lang="ja-JP" altLang="en-US" dirty="0" smtClean="0"/>
              <a:t>セキュリティドキュメントレビュー</a:t>
            </a:r>
            <a:endParaRPr kumimoji="1" lang="ja-JP" altLang="en-US" dirty="0"/>
          </a:p>
        </p:txBody>
      </p:sp>
      <p:sp>
        <p:nvSpPr>
          <p:cNvPr id="3" name="円/楕円 2"/>
          <p:cNvSpPr/>
          <p:nvPr/>
        </p:nvSpPr>
        <p:spPr>
          <a:xfrm>
            <a:off x="5214942" y="1500174"/>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5572132" y="1357298"/>
            <a:ext cx="3571867" cy="1569660"/>
          </a:xfrm>
          <a:prstGeom prst="rect">
            <a:avLst/>
          </a:prstGeom>
          <a:noFill/>
        </p:spPr>
        <p:txBody>
          <a:bodyPr wrap="square" rtlCol="0">
            <a:spAutoFit/>
          </a:bodyPr>
          <a:lstStyle/>
          <a:p>
            <a:r>
              <a:rPr lang="ja-JP" altLang="en-US" sz="2400" dirty="0" smtClean="0"/>
              <a:t>セキュリティ専門組織はセキュリティの観点から設計ドキュメントをレビュー</a:t>
            </a:r>
            <a:endParaRPr lang="en-US" altLang="ja-JP" sz="2400" dirty="0" smtClean="0"/>
          </a:p>
        </p:txBody>
      </p:sp>
      <p:grpSp>
        <p:nvGrpSpPr>
          <p:cNvPr id="6" name="グループ化 139"/>
          <p:cNvGrpSpPr/>
          <p:nvPr/>
        </p:nvGrpSpPr>
        <p:grpSpPr>
          <a:xfrm>
            <a:off x="1214414" y="3468678"/>
            <a:ext cx="1391728" cy="831650"/>
            <a:chOff x="1376370" y="2978152"/>
            <a:chExt cx="1391728" cy="831650"/>
          </a:xfrm>
        </p:grpSpPr>
        <p:sp>
          <p:nvSpPr>
            <p:cNvPr id="293" name="Text Box 6"/>
            <p:cNvSpPr txBox="1">
              <a:spLocks noChangeArrowheads="1"/>
            </p:cNvSpPr>
            <p:nvPr/>
          </p:nvSpPr>
          <p:spPr bwMode="auto">
            <a:xfrm>
              <a:off x="1376370" y="3502025"/>
              <a:ext cx="1391728" cy="307777"/>
            </a:xfrm>
            <a:prstGeom prst="rect">
              <a:avLst/>
            </a:prstGeom>
            <a:noFill/>
            <a:ln w="12700" cap="sq" algn="ctr">
              <a:noFill/>
              <a:miter lim="800000"/>
              <a:headEnd/>
              <a:tailEnd/>
            </a:ln>
            <a:effectLst/>
          </p:spPr>
          <p:txBody>
            <a:bodyPr wrap="none">
              <a:spAutoFit/>
            </a:bodyPr>
            <a:lstStyle/>
            <a:p>
              <a:pPr algn="ctr" eaLnBrk="1" hangingPunct="1"/>
              <a:r>
                <a:rPr kumimoji="1" lang="ja-JP" altLang="en-US" sz="1400" b="0" dirty="0" smtClean="0">
                  <a:latin typeface="Verdana" pitchFamily="34" charset="0"/>
                  <a:ea typeface="ＭＳ Ｐゴシック" pitchFamily="50" charset="-128"/>
                </a:rPr>
                <a:t>設計ドキュメント</a:t>
              </a:r>
              <a:endParaRPr kumimoji="1" lang="ja-JP" altLang="en-US" sz="1400" b="0" dirty="0">
                <a:latin typeface="Verdana" pitchFamily="34" charset="0"/>
                <a:ea typeface="ＭＳ Ｐゴシック" pitchFamily="50" charset="-128"/>
              </a:endParaRPr>
            </a:p>
          </p:txBody>
        </p:sp>
        <p:grpSp>
          <p:nvGrpSpPr>
            <p:cNvPr id="7" name="Group 7"/>
            <p:cNvGrpSpPr>
              <a:grpSpLocks/>
            </p:cNvGrpSpPr>
            <p:nvPr/>
          </p:nvGrpSpPr>
          <p:grpSpPr bwMode="auto">
            <a:xfrm>
              <a:off x="1752600" y="2978152"/>
              <a:ext cx="598488" cy="552450"/>
              <a:chOff x="2807" y="3282"/>
              <a:chExt cx="971" cy="905"/>
            </a:xfrm>
          </p:grpSpPr>
          <p:sp>
            <p:nvSpPr>
              <p:cNvPr id="295" name="Freeform 8"/>
              <p:cNvSpPr>
                <a:spLocks/>
              </p:cNvSpPr>
              <p:nvPr/>
            </p:nvSpPr>
            <p:spPr bwMode="auto">
              <a:xfrm>
                <a:off x="2807" y="3740"/>
                <a:ext cx="971" cy="447"/>
              </a:xfrm>
              <a:custGeom>
                <a:avLst/>
                <a:gdLst/>
                <a:ahLst/>
                <a:cxnLst>
                  <a:cxn ang="0">
                    <a:pos x="6583" y="0"/>
                  </a:cxn>
                  <a:cxn ang="0">
                    <a:pos x="14562" y="3447"/>
                  </a:cxn>
                  <a:cxn ang="0">
                    <a:pos x="7815" y="6717"/>
                  </a:cxn>
                  <a:cxn ang="0">
                    <a:pos x="0" y="2344"/>
                  </a:cxn>
                  <a:cxn ang="0">
                    <a:pos x="6583" y="0"/>
                  </a:cxn>
                </a:cxnLst>
                <a:rect l="0" t="0" r="r" b="b"/>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p>
            </p:txBody>
          </p:sp>
          <p:sp>
            <p:nvSpPr>
              <p:cNvPr id="296" name="Freeform 9"/>
              <p:cNvSpPr>
                <a:spLocks/>
              </p:cNvSpPr>
              <p:nvPr/>
            </p:nvSpPr>
            <p:spPr bwMode="auto">
              <a:xfrm>
                <a:off x="2835" y="3752"/>
                <a:ext cx="916" cy="423"/>
              </a:xfrm>
              <a:custGeom>
                <a:avLst/>
                <a:gdLst/>
                <a:ahLst/>
                <a:cxnLst>
                  <a:cxn ang="0">
                    <a:pos x="6166" y="0"/>
                  </a:cxn>
                  <a:cxn ang="0">
                    <a:pos x="0" y="2195"/>
                  </a:cxn>
                  <a:cxn ang="0">
                    <a:pos x="7410" y="6342"/>
                  </a:cxn>
                  <a:cxn ang="0">
                    <a:pos x="13743" y="3272"/>
                  </a:cxn>
                  <a:cxn ang="0">
                    <a:pos x="6166" y="0"/>
                  </a:cxn>
                </a:cxnLst>
                <a:rect l="0" t="0" r="r" b="b"/>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p>
            </p:txBody>
          </p:sp>
          <p:sp>
            <p:nvSpPr>
              <p:cNvPr id="297" name="Freeform 10"/>
              <p:cNvSpPr>
                <a:spLocks/>
              </p:cNvSpPr>
              <p:nvPr/>
            </p:nvSpPr>
            <p:spPr bwMode="auto">
              <a:xfrm>
                <a:off x="2807" y="3682"/>
                <a:ext cx="971" cy="448"/>
              </a:xfrm>
              <a:custGeom>
                <a:avLst/>
                <a:gdLst/>
                <a:ahLst/>
                <a:cxnLst>
                  <a:cxn ang="0">
                    <a:pos x="6583" y="0"/>
                  </a:cxn>
                  <a:cxn ang="0">
                    <a:pos x="14562" y="3447"/>
                  </a:cxn>
                  <a:cxn ang="0">
                    <a:pos x="7815" y="6718"/>
                  </a:cxn>
                  <a:cxn ang="0">
                    <a:pos x="0" y="2344"/>
                  </a:cxn>
                  <a:cxn ang="0">
                    <a:pos x="6583" y="0"/>
                  </a:cxn>
                </a:cxnLst>
                <a:rect l="0" t="0" r="r" b="b"/>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p>
            </p:txBody>
          </p:sp>
          <p:sp>
            <p:nvSpPr>
              <p:cNvPr id="298" name="Freeform 11"/>
              <p:cNvSpPr>
                <a:spLocks/>
              </p:cNvSpPr>
              <p:nvPr/>
            </p:nvSpPr>
            <p:spPr bwMode="auto">
              <a:xfrm>
                <a:off x="2835" y="3695"/>
                <a:ext cx="916" cy="422"/>
              </a:xfrm>
              <a:custGeom>
                <a:avLst/>
                <a:gdLst/>
                <a:ahLst/>
                <a:cxnLst>
                  <a:cxn ang="0">
                    <a:pos x="6166" y="0"/>
                  </a:cxn>
                  <a:cxn ang="0">
                    <a:pos x="0" y="2197"/>
                  </a:cxn>
                  <a:cxn ang="0">
                    <a:pos x="7410" y="6344"/>
                  </a:cxn>
                  <a:cxn ang="0">
                    <a:pos x="13743" y="3273"/>
                  </a:cxn>
                  <a:cxn ang="0">
                    <a:pos x="6166" y="0"/>
                  </a:cxn>
                </a:cxnLst>
                <a:rect l="0" t="0" r="r" b="b"/>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p>
            </p:txBody>
          </p:sp>
          <p:sp>
            <p:nvSpPr>
              <p:cNvPr id="299" name="Freeform 12"/>
              <p:cNvSpPr>
                <a:spLocks/>
              </p:cNvSpPr>
              <p:nvPr/>
            </p:nvSpPr>
            <p:spPr bwMode="auto">
              <a:xfrm>
                <a:off x="2807" y="3625"/>
                <a:ext cx="971" cy="448"/>
              </a:xfrm>
              <a:custGeom>
                <a:avLst/>
                <a:gdLst/>
                <a:ahLst/>
                <a:cxnLst>
                  <a:cxn ang="0">
                    <a:pos x="6583" y="0"/>
                  </a:cxn>
                  <a:cxn ang="0">
                    <a:pos x="14562" y="3446"/>
                  </a:cxn>
                  <a:cxn ang="0">
                    <a:pos x="7815" y="6718"/>
                  </a:cxn>
                  <a:cxn ang="0">
                    <a:pos x="0" y="2345"/>
                  </a:cxn>
                  <a:cxn ang="0">
                    <a:pos x="6583" y="0"/>
                  </a:cxn>
                </a:cxnLst>
                <a:rect l="0" t="0" r="r" b="b"/>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p>
            </p:txBody>
          </p:sp>
          <p:sp>
            <p:nvSpPr>
              <p:cNvPr id="300" name="Freeform 13"/>
              <p:cNvSpPr>
                <a:spLocks/>
              </p:cNvSpPr>
              <p:nvPr/>
            </p:nvSpPr>
            <p:spPr bwMode="auto">
              <a:xfrm>
                <a:off x="2835" y="3637"/>
                <a:ext cx="916" cy="423"/>
              </a:xfrm>
              <a:custGeom>
                <a:avLst/>
                <a:gdLst/>
                <a:ahLst/>
                <a:cxnLst>
                  <a:cxn ang="0">
                    <a:pos x="6166" y="0"/>
                  </a:cxn>
                  <a:cxn ang="0">
                    <a:pos x="0" y="2196"/>
                  </a:cxn>
                  <a:cxn ang="0">
                    <a:pos x="7410" y="6343"/>
                  </a:cxn>
                  <a:cxn ang="0">
                    <a:pos x="13743" y="3273"/>
                  </a:cxn>
                  <a:cxn ang="0">
                    <a:pos x="6166" y="0"/>
                  </a:cxn>
                </a:cxnLst>
                <a:rect l="0" t="0" r="r" b="b"/>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p>
            </p:txBody>
          </p:sp>
          <p:sp>
            <p:nvSpPr>
              <p:cNvPr id="301" name="Freeform 14"/>
              <p:cNvSpPr>
                <a:spLocks/>
              </p:cNvSpPr>
              <p:nvPr/>
            </p:nvSpPr>
            <p:spPr bwMode="auto">
              <a:xfrm>
                <a:off x="2807" y="3568"/>
                <a:ext cx="971" cy="448"/>
              </a:xfrm>
              <a:custGeom>
                <a:avLst/>
                <a:gdLst/>
                <a:ahLst/>
                <a:cxnLst>
                  <a:cxn ang="0">
                    <a:pos x="6583" y="0"/>
                  </a:cxn>
                  <a:cxn ang="0">
                    <a:pos x="14562" y="3447"/>
                  </a:cxn>
                  <a:cxn ang="0">
                    <a:pos x="7815" y="6718"/>
                  </a:cxn>
                  <a:cxn ang="0">
                    <a:pos x="0" y="2345"/>
                  </a:cxn>
                  <a:cxn ang="0">
                    <a:pos x="6583" y="0"/>
                  </a:cxn>
                </a:cxnLst>
                <a:rect l="0" t="0" r="r" b="b"/>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p>
            </p:txBody>
          </p:sp>
          <p:sp>
            <p:nvSpPr>
              <p:cNvPr id="302" name="Freeform 15"/>
              <p:cNvSpPr>
                <a:spLocks/>
              </p:cNvSpPr>
              <p:nvPr/>
            </p:nvSpPr>
            <p:spPr bwMode="auto">
              <a:xfrm>
                <a:off x="2835" y="3580"/>
                <a:ext cx="916" cy="423"/>
              </a:xfrm>
              <a:custGeom>
                <a:avLst/>
                <a:gdLst/>
                <a:ahLst/>
                <a:cxnLst>
                  <a:cxn ang="0">
                    <a:pos x="6166" y="0"/>
                  </a:cxn>
                  <a:cxn ang="0">
                    <a:pos x="0" y="2197"/>
                  </a:cxn>
                  <a:cxn ang="0">
                    <a:pos x="7410" y="6342"/>
                  </a:cxn>
                  <a:cxn ang="0">
                    <a:pos x="13743" y="3273"/>
                  </a:cxn>
                  <a:cxn ang="0">
                    <a:pos x="6166" y="0"/>
                  </a:cxn>
                </a:cxnLst>
                <a:rect l="0" t="0" r="r" b="b"/>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p>
            </p:txBody>
          </p:sp>
          <p:sp>
            <p:nvSpPr>
              <p:cNvPr id="303" name="Freeform 16"/>
              <p:cNvSpPr>
                <a:spLocks/>
              </p:cNvSpPr>
              <p:nvPr/>
            </p:nvSpPr>
            <p:spPr bwMode="auto">
              <a:xfrm>
                <a:off x="2807" y="3511"/>
                <a:ext cx="971" cy="448"/>
              </a:xfrm>
              <a:custGeom>
                <a:avLst/>
                <a:gdLst/>
                <a:ahLst/>
                <a:cxnLst>
                  <a:cxn ang="0">
                    <a:pos x="6583" y="0"/>
                  </a:cxn>
                  <a:cxn ang="0">
                    <a:pos x="14562" y="3447"/>
                  </a:cxn>
                  <a:cxn ang="0">
                    <a:pos x="7815" y="6719"/>
                  </a:cxn>
                  <a:cxn ang="0">
                    <a:pos x="0" y="2345"/>
                  </a:cxn>
                  <a:cxn ang="0">
                    <a:pos x="6583" y="0"/>
                  </a:cxn>
                </a:cxnLst>
                <a:rect l="0" t="0" r="r" b="b"/>
                <a:pathLst>
                  <a:path w="14562" h="6719">
                    <a:moveTo>
                      <a:pt x="6583" y="0"/>
                    </a:moveTo>
                    <a:lnTo>
                      <a:pt x="14562" y="3447"/>
                    </a:lnTo>
                    <a:lnTo>
                      <a:pt x="7815" y="6719"/>
                    </a:lnTo>
                    <a:lnTo>
                      <a:pt x="0" y="2345"/>
                    </a:lnTo>
                    <a:lnTo>
                      <a:pt x="6583" y="0"/>
                    </a:lnTo>
                    <a:close/>
                  </a:path>
                </a:pathLst>
              </a:custGeom>
              <a:solidFill>
                <a:srgbClr val="000000"/>
              </a:solidFill>
              <a:ln w="9525">
                <a:noFill/>
                <a:round/>
                <a:headEnd/>
                <a:tailEnd/>
              </a:ln>
            </p:spPr>
            <p:txBody>
              <a:bodyPr/>
              <a:lstStyle/>
              <a:p>
                <a:endParaRPr lang="ja-JP" altLang="en-US" dirty="0"/>
              </a:p>
            </p:txBody>
          </p:sp>
          <p:sp>
            <p:nvSpPr>
              <p:cNvPr id="304" name="Freeform 17"/>
              <p:cNvSpPr>
                <a:spLocks/>
              </p:cNvSpPr>
              <p:nvPr/>
            </p:nvSpPr>
            <p:spPr bwMode="auto">
              <a:xfrm>
                <a:off x="2835" y="3523"/>
                <a:ext cx="916" cy="423"/>
              </a:xfrm>
              <a:custGeom>
                <a:avLst/>
                <a:gdLst/>
                <a:ahLst/>
                <a:cxnLst>
                  <a:cxn ang="0">
                    <a:pos x="6166" y="0"/>
                  </a:cxn>
                  <a:cxn ang="0">
                    <a:pos x="0" y="2197"/>
                  </a:cxn>
                  <a:cxn ang="0">
                    <a:pos x="7410" y="6343"/>
                  </a:cxn>
                  <a:cxn ang="0">
                    <a:pos x="13743" y="3273"/>
                  </a:cxn>
                  <a:cxn ang="0">
                    <a:pos x="6166" y="0"/>
                  </a:cxn>
                </a:cxnLst>
                <a:rect l="0" t="0" r="r" b="b"/>
                <a:pathLst>
                  <a:path w="13743" h="6343">
                    <a:moveTo>
                      <a:pt x="6166" y="0"/>
                    </a:moveTo>
                    <a:lnTo>
                      <a:pt x="0" y="2197"/>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p>
            </p:txBody>
          </p:sp>
          <p:sp>
            <p:nvSpPr>
              <p:cNvPr id="305" name="Freeform 18"/>
              <p:cNvSpPr>
                <a:spLocks/>
              </p:cNvSpPr>
              <p:nvPr/>
            </p:nvSpPr>
            <p:spPr bwMode="auto">
              <a:xfrm>
                <a:off x="2807" y="3397"/>
                <a:ext cx="971" cy="448"/>
              </a:xfrm>
              <a:custGeom>
                <a:avLst/>
                <a:gdLst/>
                <a:ahLst/>
                <a:cxnLst>
                  <a:cxn ang="0">
                    <a:pos x="6583" y="0"/>
                  </a:cxn>
                  <a:cxn ang="0">
                    <a:pos x="14562" y="3447"/>
                  </a:cxn>
                  <a:cxn ang="0">
                    <a:pos x="7815" y="6717"/>
                  </a:cxn>
                  <a:cxn ang="0">
                    <a:pos x="0" y="2344"/>
                  </a:cxn>
                  <a:cxn ang="0">
                    <a:pos x="6583" y="0"/>
                  </a:cxn>
                </a:cxnLst>
                <a:rect l="0" t="0" r="r" b="b"/>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p>
            </p:txBody>
          </p:sp>
          <p:sp>
            <p:nvSpPr>
              <p:cNvPr id="306" name="Freeform 19"/>
              <p:cNvSpPr>
                <a:spLocks/>
              </p:cNvSpPr>
              <p:nvPr/>
            </p:nvSpPr>
            <p:spPr bwMode="auto">
              <a:xfrm>
                <a:off x="2835" y="3409"/>
                <a:ext cx="916" cy="423"/>
              </a:xfrm>
              <a:custGeom>
                <a:avLst/>
                <a:gdLst/>
                <a:ahLst/>
                <a:cxnLst>
                  <a:cxn ang="0">
                    <a:pos x="6166" y="0"/>
                  </a:cxn>
                  <a:cxn ang="0">
                    <a:pos x="0" y="2196"/>
                  </a:cxn>
                  <a:cxn ang="0">
                    <a:pos x="7410" y="6343"/>
                  </a:cxn>
                  <a:cxn ang="0">
                    <a:pos x="13743" y="3272"/>
                  </a:cxn>
                  <a:cxn ang="0">
                    <a:pos x="6166" y="0"/>
                  </a:cxn>
                </a:cxnLst>
                <a:rect l="0" t="0" r="r" b="b"/>
                <a:pathLst>
                  <a:path w="13743" h="6343">
                    <a:moveTo>
                      <a:pt x="6166" y="0"/>
                    </a:moveTo>
                    <a:lnTo>
                      <a:pt x="0" y="2196"/>
                    </a:lnTo>
                    <a:lnTo>
                      <a:pt x="7410" y="6343"/>
                    </a:lnTo>
                    <a:lnTo>
                      <a:pt x="13743" y="3272"/>
                    </a:lnTo>
                    <a:lnTo>
                      <a:pt x="6166" y="0"/>
                    </a:lnTo>
                    <a:close/>
                  </a:path>
                </a:pathLst>
              </a:custGeom>
              <a:solidFill>
                <a:srgbClr val="FFFFFF"/>
              </a:solidFill>
              <a:ln w="9525">
                <a:noFill/>
                <a:round/>
                <a:headEnd/>
                <a:tailEnd/>
              </a:ln>
            </p:spPr>
            <p:txBody>
              <a:bodyPr/>
              <a:lstStyle/>
              <a:p>
                <a:endParaRPr lang="ja-JP" altLang="en-US" dirty="0"/>
              </a:p>
            </p:txBody>
          </p:sp>
          <p:sp>
            <p:nvSpPr>
              <p:cNvPr id="307" name="Freeform 20"/>
              <p:cNvSpPr>
                <a:spLocks/>
              </p:cNvSpPr>
              <p:nvPr/>
            </p:nvSpPr>
            <p:spPr bwMode="auto">
              <a:xfrm>
                <a:off x="3307" y="3874"/>
                <a:ext cx="51" cy="31"/>
              </a:xfrm>
              <a:custGeom>
                <a:avLst/>
                <a:gdLst/>
                <a:ahLst/>
                <a:cxnLst>
                  <a:cxn ang="0">
                    <a:pos x="183" y="0"/>
                  </a:cxn>
                  <a:cxn ang="0">
                    <a:pos x="756" y="369"/>
                  </a:cxn>
                  <a:cxn ang="0">
                    <a:pos x="571" y="458"/>
                  </a:cxn>
                  <a:cxn ang="0">
                    <a:pos x="0" y="83"/>
                  </a:cxn>
                  <a:cxn ang="0">
                    <a:pos x="183" y="0"/>
                  </a:cxn>
                </a:cxnLst>
                <a:rect l="0" t="0" r="r" b="b"/>
                <a:pathLst>
                  <a:path w="756" h="458">
                    <a:moveTo>
                      <a:pt x="183" y="0"/>
                    </a:moveTo>
                    <a:lnTo>
                      <a:pt x="756" y="369"/>
                    </a:lnTo>
                    <a:lnTo>
                      <a:pt x="571" y="458"/>
                    </a:lnTo>
                    <a:lnTo>
                      <a:pt x="0" y="83"/>
                    </a:lnTo>
                    <a:lnTo>
                      <a:pt x="183" y="0"/>
                    </a:lnTo>
                    <a:close/>
                  </a:path>
                </a:pathLst>
              </a:custGeom>
              <a:solidFill>
                <a:srgbClr val="999999"/>
              </a:solidFill>
              <a:ln w="9525">
                <a:noFill/>
                <a:round/>
                <a:headEnd/>
                <a:tailEnd/>
              </a:ln>
            </p:spPr>
            <p:txBody>
              <a:bodyPr/>
              <a:lstStyle/>
              <a:p>
                <a:endParaRPr lang="ja-JP" altLang="en-US" dirty="0"/>
              </a:p>
            </p:txBody>
          </p:sp>
          <p:sp>
            <p:nvSpPr>
              <p:cNvPr id="308" name="Freeform 21"/>
              <p:cNvSpPr>
                <a:spLocks noEditPoints="1"/>
              </p:cNvSpPr>
              <p:nvPr/>
            </p:nvSpPr>
            <p:spPr bwMode="auto">
              <a:xfrm>
                <a:off x="3348" y="3848"/>
                <a:ext cx="68" cy="36"/>
              </a:xfrm>
              <a:custGeom>
                <a:avLst/>
                <a:gdLst/>
                <a:ahLst/>
                <a:cxnLst>
                  <a:cxn ang="0">
                    <a:pos x="272" y="50"/>
                  </a:cxn>
                  <a:cxn ang="0">
                    <a:pos x="364" y="23"/>
                  </a:cxn>
                  <a:cxn ang="0">
                    <a:pos x="460" y="7"/>
                  </a:cxn>
                  <a:cxn ang="0">
                    <a:pos x="558" y="0"/>
                  </a:cxn>
                  <a:cxn ang="0">
                    <a:pos x="652" y="2"/>
                  </a:cxn>
                  <a:cxn ang="0">
                    <a:pos x="744" y="13"/>
                  </a:cxn>
                  <a:cxn ang="0">
                    <a:pos x="828" y="35"/>
                  </a:cxn>
                  <a:cxn ang="0">
                    <a:pos x="901" y="65"/>
                  </a:cxn>
                  <a:cxn ang="0">
                    <a:pos x="962" y="106"/>
                  </a:cxn>
                  <a:cxn ang="0">
                    <a:pos x="1003" y="151"/>
                  </a:cxn>
                  <a:cxn ang="0">
                    <a:pos x="1026" y="200"/>
                  </a:cxn>
                  <a:cxn ang="0">
                    <a:pos x="1029" y="251"/>
                  </a:cxn>
                  <a:cxn ang="0">
                    <a:pos x="1014" y="302"/>
                  </a:cxn>
                  <a:cxn ang="0">
                    <a:pos x="979" y="353"/>
                  </a:cxn>
                  <a:cxn ang="0">
                    <a:pos x="927" y="402"/>
                  </a:cxn>
                  <a:cxn ang="0">
                    <a:pos x="857" y="446"/>
                  </a:cxn>
                  <a:cxn ang="0">
                    <a:pos x="769" y="484"/>
                  </a:cxn>
                  <a:cxn ang="0">
                    <a:pos x="674" y="513"/>
                  </a:cxn>
                  <a:cxn ang="0">
                    <a:pos x="574" y="531"/>
                  </a:cxn>
                  <a:cxn ang="0">
                    <a:pos x="474" y="538"/>
                  </a:cxn>
                  <a:cxn ang="0">
                    <a:pos x="374" y="536"/>
                  </a:cxn>
                  <a:cxn ang="0">
                    <a:pos x="280" y="523"/>
                  </a:cxn>
                  <a:cxn ang="0">
                    <a:pos x="194" y="500"/>
                  </a:cxn>
                  <a:cxn ang="0">
                    <a:pos x="119" y="466"/>
                  </a:cxn>
                  <a:cxn ang="0">
                    <a:pos x="59" y="424"/>
                  </a:cxn>
                  <a:cxn ang="0">
                    <a:pos x="21" y="378"/>
                  </a:cxn>
                  <a:cxn ang="0">
                    <a:pos x="2" y="328"/>
                  </a:cxn>
                  <a:cxn ang="0">
                    <a:pos x="2" y="277"/>
                  </a:cxn>
                  <a:cxn ang="0">
                    <a:pos x="22" y="225"/>
                  </a:cxn>
                  <a:cxn ang="0">
                    <a:pos x="59" y="175"/>
                  </a:cxn>
                  <a:cxn ang="0">
                    <a:pos x="114" y="128"/>
                  </a:cxn>
                  <a:cxn ang="0">
                    <a:pos x="187" y="85"/>
                  </a:cxn>
                  <a:cxn ang="0">
                    <a:pos x="292" y="177"/>
                  </a:cxn>
                  <a:cxn ang="0">
                    <a:pos x="235" y="232"/>
                  </a:cxn>
                  <a:cxn ang="0">
                    <a:pos x="221" y="262"/>
                  </a:cxn>
                  <a:cxn ang="0">
                    <a:pos x="219" y="292"/>
                  </a:cxn>
                  <a:cxn ang="0">
                    <a:pos x="227" y="320"/>
                  </a:cxn>
                  <a:cxn ang="0">
                    <a:pos x="247" y="347"/>
                  </a:cxn>
                  <a:cxn ang="0">
                    <a:pos x="278" y="371"/>
                  </a:cxn>
                  <a:cxn ang="0">
                    <a:pos x="368" y="406"/>
                  </a:cxn>
                  <a:cxn ang="0">
                    <a:pos x="476" y="418"/>
                  </a:cxn>
                  <a:cxn ang="0">
                    <a:pos x="591" y="406"/>
                  </a:cxn>
                  <a:cxn ang="0">
                    <a:pos x="697" y="371"/>
                  </a:cxn>
                  <a:cxn ang="0">
                    <a:pos x="773" y="320"/>
                  </a:cxn>
                  <a:cxn ang="0">
                    <a:pos x="803" y="277"/>
                  </a:cxn>
                  <a:cxn ang="0">
                    <a:pos x="810" y="247"/>
                  </a:cxn>
                  <a:cxn ang="0">
                    <a:pos x="806" y="218"/>
                  </a:cxn>
                  <a:cxn ang="0">
                    <a:pos x="791" y="190"/>
                  </a:cxn>
                  <a:cxn ang="0">
                    <a:pos x="747" y="153"/>
                  </a:cxn>
                  <a:cxn ang="0">
                    <a:pos x="659" y="120"/>
                  </a:cxn>
                  <a:cxn ang="0">
                    <a:pos x="552" y="109"/>
                  </a:cxn>
                  <a:cxn ang="0">
                    <a:pos x="441" y="120"/>
                  </a:cxn>
                  <a:cxn ang="0">
                    <a:pos x="336" y="153"/>
                  </a:cxn>
                </a:cxnLst>
                <a:rect l="0" t="0" r="r" b="b"/>
                <a:pathLst>
                  <a:path w="1030" h="538">
                    <a:moveTo>
                      <a:pt x="207" y="75"/>
                    </a:moveTo>
                    <a:lnTo>
                      <a:pt x="228" y="65"/>
                    </a:lnTo>
                    <a:lnTo>
                      <a:pt x="251" y="57"/>
                    </a:lnTo>
                    <a:lnTo>
                      <a:pt x="272" y="50"/>
                    </a:lnTo>
                    <a:lnTo>
                      <a:pt x="295" y="42"/>
                    </a:lnTo>
                    <a:lnTo>
                      <a:pt x="318" y="35"/>
                    </a:lnTo>
                    <a:lnTo>
                      <a:pt x="341" y="29"/>
                    </a:lnTo>
                    <a:lnTo>
                      <a:pt x="364" y="23"/>
                    </a:lnTo>
                    <a:lnTo>
                      <a:pt x="388" y="19"/>
                    </a:lnTo>
                    <a:lnTo>
                      <a:pt x="412" y="13"/>
                    </a:lnTo>
                    <a:lnTo>
                      <a:pt x="436" y="10"/>
                    </a:lnTo>
                    <a:lnTo>
                      <a:pt x="460" y="7"/>
                    </a:lnTo>
                    <a:lnTo>
                      <a:pt x="484" y="4"/>
                    </a:lnTo>
                    <a:lnTo>
                      <a:pt x="509" y="2"/>
                    </a:lnTo>
                    <a:lnTo>
                      <a:pt x="533" y="1"/>
                    </a:lnTo>
                    <a:lnTo>
                      <a:pt x="558" y="0"/>
                    </a:lnTo>
                    <a:lnTo>
                      <a:pt x="581" y="0"/>
                    </a:lnTo>
                    <a:lnTo>
                      <a:pt x="606" y="0"/>
                    </a:lnTo>
                    <a:lnTo>
                      <a:pt x="629" y="1"/>
                    </a:lnTo>
                    <a:lnTo>
                      <a:pt x="652" y="2"/>
                    </a:lnTo>
                    <a:lnTo>
                      <a:pt x="676" y="4"/>
                    </a:lnTo>
                    <a:lnTo>
                      <a:pt x="699" y="7"/>
                    </a:lnTo>
                    <a:lnTo>
                      <a:pt x="722" y="10"/>
                    </a:lnTo>
                    <a:lnTo>
                      <a:pt x="744" y="13"/>
                    </a:lnTo>
                    <a:lnTo>
                      <a:pt x="765" y="19"/>
                    </a:lnTo>
                    <a:lnTo>
                      <a:pt x="786" y="23"/>
                    </a:lnTo>
                    <a:lnTo>
                      <a:pt x="808" y="29"/>
                    </a:lnTo>
                    <a:lnTo>
                      <a:pt x="828" y="35"/>
                    </a:lnTo>
                    <a:lnTo>
                      <a:pt x="847" y="42"/>
                    </a:lnTo>
                    <a:lnTo>
                      <a:pt x="866" y="50"/>
                    </a:lnTo>
                    <a:lnTo>
                      <a:pt x="884" y="57"/>
                    </a:lnTo>
                    <a:lnTo>
                      <a:pt x="901" y="65"/>
                    </a:lnTo>
                    <a:lnTo>
                      <a:pt x="918" y="75"/>
                    </a:lnTo>
                    <a:lnTo>
                      <a:pt x="934" y="85"/>
                    </a:lnTo>
                    <a:lnTo>
                      <a:pt x="949" y="95"/>
                    </a:lnTo>
                    <a:lnTo>
                      <a:pt x="962" y="106"/>
                    </a:lnTo>
                    <a:lnTo>
                      <a:pt x="975" y="116"/>
                    </a:lnTo>
                    <a:lnTo>
                      <a:pt x="985" y="128"/>
                    </a:lnTo>
                    <a:lnTo>
                      <a:pt x="995" y="139"/>
                    </a:lnTo>
                    <a:lnTo>
                      <a:pt x="1003" y="151"/>
                    </a:lnTo>
                    <a:lnTo>
                      <a:pt x="1011" y="163"/>
                    </a:lnTo>
                    <a:lnTo>
                      <a:pt x="1017" y="175"/>
                    </a:lnTo>
                    <a:lnTo>
                      <a:pt x="1022" y="188"/>
                    </a:lnTo>
                    <a:lnTo>
                      <a:pt x="1026" y="200"/>
                    </a:lnTo>
                    <a:lnTo>
                      <a:pt x="1029" y="212"/>
                    </a:lnTo>
                    <a:lnTo>
                      <a:pt x="1030" y="225"/>
                    </a:lnTo>
                    <a:lnTo>
                      <a:pt x="1030" y="239"/>
                    </a:lnTo>
                    <a:lnTo>
                      <a:pt x="1029" y="251"/>
                    </a:lnTo>
                    <a:lnTo>
                      <a:pt x="1027" y="264"/>
                    </a:lnTo>
                    <a:lnTo>
                      <a:pt x="1023" y="277"/>
                    </a:lnTo>
                    <a:lnTo>
                      <a:pt x="1019" y="290"/>
                    </a:lnTo>
                    <a:lnTo>
                      <a:pt x="1014" y="302"/>
                    </a:lnTo>
                    <a:lnTo>
                      <a:pt x="1006" y="315"/>
                    </a:lnTo>
                    <a:lnTo>
                      <a:pt x="999" y="328"/>
                    </a:lnTo>
                    <a:lnTo>
                      <a:pt x="989" y="341"/>
                    </a:lnTo>
                    <a:lnTo>
                      <a:pt x="979" y="353"/>
                    </a:lnTo>
                    <a:lnTo>
                      <a:pt x="968" y="366"/>
                    </a:lnTo>
                    <a:lnTo>
                      <a:pt x="955" y="378"/>
                    </a:lnTo>
                    <a:lnTo>
                      <a:pt x="942" y="390"/>
                    </a:lnTo>
                    <a:lnTo>
                      <a:pt x="927" y="402"/>
                    </a:lnTo>
                    <a:lnTo>
                      <a:pt x="911" y="413"/>
                    </a:lnTo>
                    <a:lnTo>
                      <a:pt x="894" y="424"/>
                    </a:lnTo>
                    <a:lnTo>
                      <a:pt x="876" y="435"/>
                    </a:lnTo>
                    <a:lnTo>
                      <a:pt x="857" y="446"/>
                    </a:lnTo>
                    <a:lnTo>
                      <a:pt x="835" y="456"/>
                    </a:lnTo>
                    <a:lnTo>
                      <a:pt x="814" y="466"/>
                    </a:lnTo>
                    <a:lnTo>
                      <a:pt x="792" y="475"/>
                    </a:lnTo>
                    <a:lnTo>
                      <a:pt x="769" y="484"/>
                    </a:lnTo>
                    <a:lnTo>
                      <a:pt x="746" y="492"/>
                    </a:lnTo>
                    <a:lnTo>
                      <a:pt x="723" y="500"/>
                    </a:lnTo>
                    <a:lnTo>
                      <a:pt x="698" y="506"/>
                    </a:lnTo>
                    <a:lnTo>
                      <a:pt x="674" y="513"/>
                    </a:lnTo>
                    <a:lnTo>
                      <a:pt x="649" y="518"/>
                    </a:lnTo>
                    <a:lnTo>
                      <a:pt x="625" y="523"/>
                    </a:lnTo>
                    <a:lnTo>
                      <a:pt x="599" y="528"/>
                    </a:lnTo>
                    <a:lnTo>
                      <a:pt x="574" y="531"/>
                    </a:lnTo>
                    <a:lnTo>
                      <a:pt x="549" y="534"/>
                    </a:lnTo>
                    <a:lnTo>
                      <a:pt x="524" y="536"/>
                    </a:lnTo>
                    <a:lnTo>
                      <a:pt x="498" y="537"/>
                    </a:lnTo>
                    <a:lnTo>
                      <a:pt x="474" y="538"/>
                    </a:lnTo>
                    <a:lnTo>
                      <a:pt x="448" y="538"/>
                    </a:lnTo>
                    <a:lnTo>
                      <a:pt x="424" y="538"/>
                    </a:lnTo>
                    <a:lnTo>
                      <a:pt x="398" y="537"/>
                    </a:lnTo>
                    <a:lnTo>
                      <a:pt x="374" y="536"/>
                    </a:lnTo>
                    <a:lnTo>
                      <a:pt x="350" y="534"/>
                    </a:lnTo>
                    <a:lnTo>
                      <a:pt x="326" y="531"/>
                    </a:lnTo>
                    <a:lnTo>
                      <a:pt x="303" y="528"/>
                    </a:lnTo>
                    <a:lnTo>
                      <a:pt x="280" y="523"/>
                    </a:lnTo>
                    <a:lnTo>
                      <a:pt x="258" y="518"/>
                    </a:lnTo>
                    <a:lnTo>
                      <a:pt x="236" y="513"/>
                    </a:lnTo>
                    <a:lnTo>
                      <a:pt x="214" y="506"/>
                    </a:lnTo>
                    <a:lnTo>
                      <a:pt x="194" y="500"/>
                    </a:lnTo>
                    <a:lnTo>
                      <a:pt x="174" y="492"/>
                    </a:lnTo>
                    <a:lnTo>
                      <a:pt x="155" y="484"/>
                    </a:lnTo>
                    <a:lnTo>
                      <a:pt x="136" y="475"/>
                    </a:lnTo>
                    <a:lnTo>
                      <a:pt x="119" y="466"/>
                    </a:lnTo>
                    <a:lnTo>
                      <a:pt x="102" y="456"/>
                    </a:lnTo>
                    <a:lnTo>
                      <a:pt x="86" y="446"/>
                    </a:lnTo>
                    <a:lnTo>
                      <a:pt x="72" y="435"/>
                    </a:lnTo>
                    <a:lnTo>
                      <a:pt x="59" y="424"/>
                    </a:lnTo>
                    <a:lnTo>
                      <a:pt x="48" y="413"/>
                    </a:lnTo>
                    <a:lnTo>
                      <a:pt x="38" y="402"/>
                    </a:lnTo>
                    <a:lnTo>
                      <a:pt x="28" y="390"/>
                    </a:lnTo>
                    <a:lnTo>
                      <a:pt x="21" y="378"/>
                    </a:lnTo>
                    <a:lnTo>
                      <a:pt x="15" y="366"/>
                    </a:lnTo>
                    <a:lnTo>
                      <a:pt x="9" y="353"/>
                    </a:lnTo>
                    <a:lnTo>
                      <a:pt x="5" y="341"/>
                    </a:lnTo>
                    <a:lnTo>
                      <a:pt x="2" y="328"/>
                    </a:lnTo>
                    <a:lnTo>
                      <a:pt x="1" y="315"/>
                    </a:lnTo>
                    <a:lnTo>
                      <a:pt x="0" y="302"/>
                    </a:lnTo>
                    <a:lnTo>
                      <a:pt x="1" y="290"/>
                    </a:lnTo>
                    <a:lnTo>
                      <a:pt x="2" y="277"/>
                    </a:lnTo>
                    <a:lnTo>
                      <a:pt x="5" y="264"/>
                    </a:lnTo>
                    <a:lnTo>
                      <a:pt x="9" y="251"/>
                    </a:lnTo>
                    <a:lnTo>
                      <a:pt x="15" y="239"/>
                    </a:lnTo>
                    <a:lnTo>
                      <a:pt x="22" y="225"/>
                    </a:lnTo>
                    <a:lnTo>
                      <a:pt x="29" y="212"/>
                    </a:lnTo>
                    <a:lnTo>
                      <a:pt x="38" y="200"/>
                    </a:lnTo>
                    <a:lnTo>
                      <a:pt x="48" y="188"/>
                    </a:lnTo>
                    <a:lnTo>
                      <a:pt x="59" y="175"/>
                    </a:lnTo>
                    <a:lnTo>
                      <a:pt x="71" y="163"/>
                    </a:lnTo>
                    <a:lnTo>
                      <a:pt x="85" y="151"/>
                    </a:lnTo>
                    <a:lnTo>
                      <a:pt x="99" y="139"/>
                    </a:lnTo>
                    <a:lnTo>
                      <a:pt x="114" y="128"/>
                    </a:lnTo>
                    <a:lnTo>
                      <a:pt x="130" y="116"/>
                    </a:lnTo>
                    <a:lnTo>
                      <a:pt x="148" y="106"/>
                    </a:lnTo>
                    <a:lnTo>
                      <a:pt x="167" y="95"/>
                    </a:lnTo>
                    <a:lnTo>
                      <a:pt x="187" y="85"/>
                    </a:lnTo>
                    <a:lnTo>
                      <a:pt x="207" y="75"/>
                    </a:lnTo>
                    <a:close/>
                    <a:moveTo>
                      <a:pt x="336" y="153"/>
                    </a:moveTo>
                    <a:lnTo>
                      <a:pt x="313" y="164"/>
                    </a:lnTo>
                    <a:lnTo>
                      <a:pt x="292" y="177"/>
                    </a:lnTo>
                    <a:lnTo>
                      <a:pt x="274" y="190"/>
                    </a:lnTo>
                    <a:lnTo>
                      <a:pt x="258" y="204"/>
                    </a:lnTo>
                    <a:lnTo>
                      <a:pt x="245" y="218"/>
                    </a:lnTo>
                    <a:lnTo>
                      <a:pt x="235" y="232"/>
                    </a:lnTo>
                    <a:lnTo>
                      <a:pt x="230" y="240"/>
                    </a:lnTo>
                    <a:lnTo>
                      <a:pt x="226" y="247"/>
                    </a:lnTo>
                    <a:lnTo>
                      <a:pt x="224" y="255"/>
                    </a:lnTo>
                    <a:lnTo>
                      <a:pt x="221" y="262"/>
                    </a:lnTo>
                    <a:lnTo>
                      <a:pt x="220" y="269"/>
                    </a:lnTo>
                    <a:lnTo>
                      <a:pt x="219" y="277"/>
                    </a:lnTo>
                    <a:lnTo>
                      <a:pt x="219" y="284"/>
                    </a:lnTo>
                    <a:lnTo>
                      <a:pt x="219" y="292"/>
                    </a:lnTo>
                    <a:lnTo>
                      <a:pt x="220" y="299"/>
                    </a:lnTo>
                    <a:lnTo>
                      <a:pt x="222" y="307"/>
                    </a:lnTo>
                    <a:lnTo>
                      <a:pt x="224" y="313"/>
                    </a:lnTo>
                    <a:lnTo>
                      <a:pt x="227" y="320"/>
                    </a:lnTo>
                    <a:lnTo>
                      <a:pt x="231" y="327"/>
                    </a:lnTo>
                    <a:lnTo>
                      <a:pt x="236" y="334"/>
                    </a:lnTo>
                    <a:lnTo>
                      <a:pt x="241" y="341"/>
                    </a:lnTo>
                    <a:lnTo>
                      <a:pt x="247" y="347"/>
                    </a:lnTo>
                    <a:lnTo>
                      <a:pt x="254" y="353"/>
                    </a:lnTo>
                    <a:lnTo>
                      <a:pt x="261" y="360"/>
                    </a:lnTo>
                    <a:lnTo>
                      <a:pt x="269" y="366"/>
                    </a:lnTo>
                    <a:lnTo>
                      <a:pt x="278" y="371"/>
                    </a:lnTo>
                    <a:lnTo>
                      <a:pt x="297" y="383"/>
                    </a:lnTo>
                    <a:lnTo>
                      <a:pt x="320" y="393"/>
                    </a:lnTo>
                    <a:lnTo>
                      <a:pt x="343" y="400"/>
                    </a:lnTo>
                    <a:lnTo>
                      <a:pt x="368" y="406"/>
                    </a:lnTo>
                    <a:lnTo>
                      <a:pt x="393" y="412"/>
                    </a:lnTo>
                    <a:lnTo>
                      <a:pt x="420" y="415"/>
                    </a:lnTo>
                    <a:lnTo>
                      <a:pt x="447" y="418"/>
                    </a:lnTo>
                    <a:lnTo>
                      <a:pt x="476" y="418"/>
                    </a:lnTo>
                    <a:lnTo>
                      <a:pt x="505" y="418"/>
                    </a:lnTo>
                    <a:lnTo>
                      <a:pt x="533" y="415"/>
                    </a:lnTo>
                    <a:lnTo>
                      <a:pt x="562" y="412"/>
                    </a:lnTo>
                    <a:lnTo>
                      <a:pt x="591" y="406"/>
                    </a:lnTo>
                    <a:lnTo>
                      <a:pt x="618" y="400"/>
                    </a:lnTo>
                    <a:lnTo>
                      <a:pt x="645" y="393"/>
                    </a:lnTo>
                    <a:lnTo>
                      <a:pt x="672" y="383"/>
                    </a:lnTo>
                    <a:lnTo>
                      <a:pt x="697" y="371"/>
                    </a:lnTo>
                    <a:lnTo>
                      <a:pt x="719" y="360"/>
                    </a:lnTo>
                    <a:lnTo>
                      <a:pt x="740" y="347"/>
                    </a:lnTo>
                    <a:lnTo>
                      <a:pt x="758" y="334"/>
                    </a:lnTo>
                    <a:lnTo>
                      <a:pt x="773" y="320"/>
                    </a:lnTo>
                    <a:lnTo>
                      <a:pt x="785" y="307"/>
                    </a:lnTo>
                    <a:lnTo>
                      <a:pt x="796" y="292"/>
                    </a:lnTo>
                    <a:lnTo>
                      <a:pt x="799" y="284"/>
                    </a:lnTo>
                    <a:lnTo>
                      <a:pt x="803" y="277"/>
                    </a:lnTo>
                    <a:lnTo>
                      <a:pt x="806" y="269"/>
                    </a:lnTo>
                    <a:lnTo>
                      <a:pt x="808" y="262"/>
                    </a:lnTo>
                    <a:lnTo>
                      <a:pt x="809" y="255"/>
                    </a:lnTo>
                    <a:lnTo>
                      <a:pt x="810" y="247"/>
                    </a:lnTo>
                    <a:lnTo>
                      <a:pt x="810" y="240"/>
                    </a:lnTo>
                    <a:lnTo>
                      <a:pt x="809" y="232"/>
                    </a:lnTo>
                    <a:lnTo>
                      <a:pt x="808" y="225"/>
                    </a:lnTo>
                    <a:lnTo>
                      <a:pt x="806" y="218"/>
                    </a:lnTo>
                    <a:lnTo>
                      <a:pt x="802" y="211"/>
                    </a:lnTo>
                    <a:lnTo>
                      <a:pt x="799" y="204"/>
                    </a:lnTo>
                    <a:lnTo>
                      <a:pt x="795" y="197"/>
                    </a:lnTo>
                    <a:lnTo>
                      <a:pt x="791" y="190"/>
                    </a:lnTo>
                    <a:lnTo>
                      <a:pt x="785" y="183"/>
                    </a:lnTo>
                    <a:lnTo>
                      <a:pt x="779" y="177"/>
                    </a:lnTo>
                    <a:lnTo>
                      <a:pt x="764" y="164"/>
                    </a:lnTo>
                    <a:lnTo>
                      <a:pt x="747" y="153"/>
                    </a:lnTo>
                    <a:lnTo>
                      <a:pt x="727" y="143"/>
                    </a:lnTo>
                    <a:lnTo>
                      <a:pt x="706" y="133"/>
                    </a:lnTo>
                    <a:lnTo>
                      <a:pt x="683" y="126"/>
                    </a:lnTo>
                    <a:lnTo>
                      <a:pt x="659" y="120"/>
                    </a:lnTo>
                    <a:lnTo>
                      <a:pt x="633" y="115"/>
                    </a:lnTo>
                    <a:lnTo>
                      <a:pt x="607" y="111"/>
                    </a:lnTo>
                    <a:lnTo>
                      <a:pt x="580" y="109"/>
                    </a:lnTo>
                    <a:lnTo>
                      <a:pt x="552" y="109"/>
                    </a:lnTo>
                    <a:lnTo>
                      <a:pt x="524" y="109"/>
                    </a:lnTo>
                    <a:lnTo>
                      <a:pt x="496" y="111"/>
                    </a:lnTo>
                    <a:lnTo>
                      <a:pt x="468" y="115"/>
                    </a:lnTo>
                    <a:lnTo>
                      <a:pt x="441" y="120"/>
                    </a:lnTo>
                    <a:lnTo>
                      <a:pt x="413" y="126"/>
                    </a:lnTo>
                    <a:lnTo>
                      <a:pt x="387" y="133"/>
                    </a:lnTo>
                    <a:lnTo>
                      <a:pt x="361" y="143"/>
                    </a:lnTo>
                    <a:lnTo>
                      <a:pt x="336" y="153"/>
                    </a:lnTo>
                    <a:close/>
                  </a:path>
                </a:pathLst>
              </a:custGeom>
              <a:solidFill>
                <a:srgbClr val="999999"/>
              </a:solidFill>
              <a:ln w="9525">
                <a:noFill/>
                <a:round/>
                <a:headEnd/>
                <a:tailEnd/>
              </a:ln>
            </p:spPr>
            <p:txBody>
              <a:bodyPr/>
              <a:lstStyle/>
              <a:p>
                <a:endParaRPr lang="ja-JP" altLang="en-US" dirty="0"/>
              </a:p>
            </p:txBody>
          </p:sp>
          <p:sp>
            <p:nvSpPr>
              <p:cNvPr id="309" name="Freeform 22"/>
              <p:cNvSpPr>
                <a:spLocks/>
              </p:cNvSpPr>
              <p:nvPr/>
            </p:nvSpPr>
            <p:spPr bwMode="auto">
              <a:xfrm>
                <a:off x="3404" y="3831"/>
                <a:ext cx="50" cy="27"/>
              </a:xfrm>
              <a:custGeom>
                <a:avLst/>
                <a:gdLst/>
                <a:ahLst/>
                <a:cxnLst>
                  <a:cxn ang="0">
                    <a:pos x="164" y="0"/>
                  </a:cxn>
                  <a:cxn ang="0">
                    <a:pos x="746" y="330"/>
                  </a:cxn>
                  <a:cxn ang="0">
                    <a:pos x="581" y="409"/>
                  </a:cxn>
                  <a:cxn ang="0">
                    <a:pos x="0" y="76"/>
                  </a:cxn>
                  <a:cxn ang="0">
                    <a:pos x="164" y="0"/>
                  </a:cxn>
                </a:cxnLst>
                <a:rect l="0" t="0" r="r" b="b"/>
                <a:pathLst>
                  <a:path w="746" h="409">
                    <a:moveTo>
                      <a:pt x="164" y="0"/>
                    </a:moveTo>
                    <a:lnTo>
                      <a:pt x="746" y="330"/>
                    </a:lnTo>
                    <a:lnTo>
                      <a:pt x="581" y="409"/>
                    </a:lnTo>
                    <a:lnTo>
                      <a:pt x="0" y="76"/>
                    </a:lnTo>
                    <a:lnTo>
                      <a:pt x="164" y="0"/>
                    </a:lnTo>
                    <a:close/>
                  </a:path>
                </a:pathLst>
              </a:custGeom>
              <a:solidFill>
                <a:srgbClr val="999999"/>
              </a:solidFill>
              <a:ln w="9525">
                <a:noFill/>
                <a:round/>
                <a:headEnd/>
                <a:tailEnd/>
              </a:ln>
            </p:spPr>
            <p:txBody>
              <a:bodyPr/>
              <a:lstStyle/>
              <a:p>
                <a:endParaRPr lang="ja-JP" altLang="en-US" dirty="0"/>
              </a:p>
            </p:txBody>
          </p:sp>
          <p:sp>
            <p:nvSpPr>
              <p:cNvPr id="310" name="Freeform 23"/>
              <p:cNvSpPr>
                <a:spLocks noEditPoints="1"/>
              </p:cNvSpPr>
              <p:nvPr/>
            </p:nvSpPr>
            <p:spPr bwMode="auto">
              <a:xfrm>
                <a:off x="3441" y="3808"/>
                <a:ext cx="64" cy="32"/>
              </a:xfrm>
              <a:custGeom>
                <a:avLst/>
                <a:gdLst/>
                <a:ahLst/>
                <a:cxnLst>
                  <a:cxn ang="0">
                    <a:pos x="230" y="44"/>
                  </a:cxn>
                  <a:cxn ang="0">
                    <a:pos x="381" y="9"/>
                  </a:cxn>
                  <a:cxn ang="0">
                    <a:pos x="563" y="1"/>
                  </a:cxn>
                  <a:cxn ang="0">
                    <a:pos x="714" y="21"/>
                  </a:cxn>
                  <a:cxn ang="0">
                    <a:pos x="793" y="44"/>
                  </a:cxn>
                  <a:cxn ang="0">
                    <a:pos x="861" y="76"/>
                  </a:cxn>
                  <a:cxn ang="0">
                    <a:pos x="914" y="114"/>
                  </a:cxn>
                  <a:cxn ang="0">
                    <a:pos x="949" y="157"/>
                  </a:cxn>
                  <a:cxn ang="0">
                    <a:pos x="966" y="203"/>
                  </a:cxn>
                  <a:cxn ang="0">
                    <a:pos x="966" y="248"/>
                  </a:cxn>
                  <a:cxn ang="0">
                    <a:pos x="948" y="294"/>
                  </a:cxn>
                  <a:cxn ang="0">
                    <a:pos x="913" y="339"/>
                  </a:cxn>
                  <a:cxn ang="0">
                    <a:pos x="860" y="380"/>
                  </a:cxn>
                  <a:cxn ang="0">
                    <a:pos x="789" y="417"/>
                  </a:cxn>
                  <a:cxn ang="0">
                    <a:pos x="706" y="448"/>
                  </a:cxn>
                  <a:cxn ang="0">
                    <a:pos x="615" y="468"/>
                  </a:cxn>
                  <a:cxn ang="0">
                    <a:pos x="522" y="480"/>
                  </a:cxn>
                  <a:cxn ang="0">
                    <a:pos x="427" y="482"/>
                  </a:cxn>
                  <a:cxn ang="0">
                    <a:pos x="335" y="475"/>
                  </a:cxn>
                  <a:cxn ang="0">
                    <a:pos x="248" y="459"/>
                  </a:cxn>
                  <a:cxn ang="0">
                    <a:pos x="168" y="434"/>
                  </a:cxn>
                  <a:cxn ang="0">
                    <a:pos x="99" y="399"/>
                  </a:cxn>
                  <a:cxn ang="0">
                    <a:pos x="48" y="360"/>
                  </a:cxn>
                  <a:cxn ang="0">
                    <a:pos x="15" y="316"/>
                  </a:cxn>
                  <a:cxn ang="0">
                    <a:pos x="1" y="272"/>
                  </a:cxn>
                  <a:cxn ang="0">
                    <a:pos x="4" y="225"/>
                  </a:cxn>
                  <a:cxn ang="0">
                    <a:pos x="25" y="179"/>
                  </a:cxn>
                  <a:cxn ang="0">
                    <a:pos x="64" y="136"/>
                  </a:cxn>
                  <a:cxn ang="0">
                    <a:pos x="120" y="95"/>
                  </a:cxn>
                  <a:cxn ang="0">
                    <a:pos x="303" y="138"/>
                  </a:cxn>
                  <a:cxn ang="0">
                    <a:pos x="235" y="182"/>
                  </a:cxn>
                  <a:cxn ang="0">
                    <a:pos x="209" y="222"/>
                  </a:cxn>
                  <a:cxn ang="0">
                    <a:pos x="205" y="248"/>
                  </a:cxn>
                  <a:cxn ang="0">
                    <a:pos x="211" y="275"/>
                  </a:cxn>
                  <a:cxn ang="0">
                    <a:pos x="239" y="311"/>
                  </a:cxn>
                  <a:cxn ang="0">
                    <a:pos x="313" y="351"/>
                  </a:cxn>
                  <a:cxn ang="0">
                    <a:pos x="410" y="373"/>
                  </a:cxn>
                  <a:cxn ang="0">
                    <a:pos x="518" y="373"/>
                  </a:cxn>
                  <a:cxn ang="0">
                    <a:pos x="621" y="351"/>
                  </a:cxn>
                  <a:cxn ang="0">
                    <a:pos x="706" y="311"/>
                  </a:cxn>
                  <a:cxn ang="0">
                    <a:pos x="752" y="261"/>
                  </a:cxn>
                  <a:cxn ang="0">
                    <a:pos x="761" y="235"/>
                  </a:cxn>
                  <a:cxn ang="0">
                    <a:pos x="759" y="209"/>
                  </a:cxn>
                  <a:cxn ang="0">
                    <a:pos x="724" y="159"/>
                  </a:cxn>
                  <a:cxn ang="0">
                    <a:pos x="650" y="120"/>
                  </a:cxn>
                  <a:cxn ang="0">
                    <a:pos x="554" y="101"/>
                  </a:cxn>
                  <a:cxn ang="0">
                    <a:pos x="449" y="101"/>
                  </a:cxn>
                  <a:cxn ang="0">
                    <a:pos x="347" y="120"/>
                  </a:cxn>
                </a:cxnLst>
                <a:rect l="0" t="0" r="r" b="b"/>
                <a:pathLst>
                  <a:path w="968" h="482">
                    <a:moveTo>
                      <a:pt x="172" y="68"/>
                    </a:moveTo>
                    <a:lnTo>
                      <a:pt x="191" y="59"/>
                    </a:lnTo>
                    <a:lnTo>
                      <a:pt x="210" y="52"/>
                    </a:lnTo>
                    <a:lnTo>
                      <a:pt x="230" y="44"/>
                    </a:lnTo>
                    <a:lnTo>
                      <a:pt x="251" y="38"/>
                    </a:lnTo>
                    <a:lnTo>
                      <a:pt x="293" y="26"/>
                    </a:lnTo>
                    <a:lnTo>
                      <a:pt x="337" y="17"/>
                    </a:lnTo>
                    <a:lnTo>
                      <a:pt x="381" y="9"/>
                    </a:lnTo>
                    <a:lnTo>
                      <a:pt x="426" y="4"/>
                    </a:lnTo>
                    <a:lnTo>
                      <a:pt x="472" y="1"/>
                    </a:lnTo>
                    <a:lnTo>
                      <a:pt x="518" y="0"/>
                    </a:lnTo>
                    <a:lnTo>
                      <a:pt x="563" y="1"/>
                    </a:lnTo>
                    <a:lnTo>
                      <a:pt x="608" y="4"/>
                    </a:lnTo>
                    <a:lnTo>
                      <a:pt x="651" y="9"/>
                    </a:lnTo>
                    <a:lnTo>
                      <a:pt x="694" y="17"/>
                    </a:lnTo>
                    <a:lnTo>
                      <a:pt x="714" y="21"/>
                    </a:lnTo>
                    <a:lnTo>
                      <a:pt x="735" y="26"/>
                    </a:lnTo>
                    <a:lnTo>
                      <a:pt x="755" y="32"/>
                    </a:lnTo>
                    <a:lnTo>
                      <a:pt x="774" y="38"/>
                    </a:lnTo>
                    <a:lnTo>
                      <a:pt x="793" y="44"/>
                    </a:lnTo>
                    <a:lnTo>
                      <a:pt x="811" y="52"/>
                    </a:lnTo>
                    <a:lnTo>
                      <a:pt x="828" y="59"/>
                    </a:lnTo>
                    <a:lnTo>
                      <a:pt x="845" y="68"/>
                    </a:lnTo>
                    <a:lnTo>
                      <a:pt x="861" y="76"/>
                    </a:lnTo>
                    <a:lnTo>
                      <a:pt x="876" y="86"/>
                    </a:lnTo>
                    <a:lnTo>
                      <a:pt x="890" y="95"/>
                    </a:lnTo>
                    <a:lnTo>
                      <a:pt x="902" y="105"/>
                    </a:lnTo>
                    <a:lnTo>
                      <a:pt x="914" y="114"/>
                    </a:lnTo>
                    <a:lnTo>
                      <a:pt x="925" y="125"/>
                    </a:lnTo>
                    <a:lnTo>
                      <a:pt x="934" y="136"/>
                    </a:lnTo>
                    <a:lnTo>
                      <a:pt x="942" y="146"/>
                    </a:lnTo>
                    <a:lnTo>
                      <a:pt x="949" y="157"/>
                    </a:lnTo>
                    <a:lnTo>
                      <a:pt x="956" y="169"/>
                    </a:lnTo>
                    <a:lnTo>
                      <a:pt x="960" y="179"/>
                    </a:lnTo>
                    <a:lnTo>
                      <a:pt x="964" y="191"/>
                    </a:lnTo>
                    <a:lnTo>
                      <a:pt x="966" y="203"/>
                    </a:lnTo>
                    <a:lnTo>
                      <a:pt x="968" y="213"/>
                    </a:lnTo>
                    <a:lnTo>
                      <a:pt x="968" y="225"/>
                    </a:lnTo>
                    <a:lnTo>
                      <a:pt x="968" y="237"/>
                    </a:lnTo>
                    <a:lnTo>
                      <a:pt x="966" y="248"/>
                    </a:lnTo>
                    <a:lnTo>
                      <a:pt x="963" y="260"/>
                    </a:lnTo>
                    <a:lnTo>
                      <a:pt x="960" y="272"/>
                    </a:lnTo>
                    <a:lnTo>
                      <a:pt x="954" y="282"/>
                    </a:lnTo>
                    <a:lnTo>
                      <a:pt x="948" y="294"/>
                    </a:lnTo>
                    <a:lnTo>
                      <a:pt x="941" y="306"/>
                    </a:lnTo>
                    <a:lnTo>
                      <a:pt x="932" y="316"/>
                    </a:lnTo>
                    <a:lnTo>
                      <a:pt x="924" y="328"/>
                    </a:lnTo>
                    <a:lnTo>
                      <a:pt x="913" y="339"/>
                    </a:lnTo>
                    <a:lnTo>
                      <a:pt x="901" y="349"/>
                    </a:lnTo>
                    <a:lnTo>
                      <a:pt x="889" y="360"/>
                    </a:lnTo>
                    <a:lnTo>
                      <a:pt x="875" y="370"/>
                    </a:lnTo>
                    <a:lnTo>
                      <a:pt x="860" y="380"/>
                    </a:lnTo>
                    <a:lnTo>
                      <a:pt x="844" y="390"/>
                    </a:lnTo>
                    <a:lnTo>
                      <a:pt x="826" y="399"/>
                    </a:lnTo>
                    <a:lnTo>
                      <a:pt x="808" y="409"/>
                    </a:lnTo>
                    <a:lnTo>
                      <a:pt x="789" y="417"/>
                    </a:lnTo>
                    <a:lnTo>
                      <a:pt x="768" y="426"/>
                    </a:lnTo>
                    <a:lnTo>
                      <a:pt x="748" y="434"/>
                    </a:lnTo>
                    <a:lnTo>
                      <a:pt x="727" y="441"/>
                    </a:lnTo>
                    <a:lnTo>
                      <a:pt x="706" y="448"/>
                    </a:lnTo>
                    <a:lnTo>
                      <a:pt x="683" y="453"/>
                    </a:lnTo>
                    <a:lnTo>
                      <a:pt x="661" y="459"/>
                    </a:lnTo>
                    <a:lnTo>
                      <a:pt x="639" y="464"/>
                    </a:lnTo>
                    <a:lnTo>
                      <a:pt x="615" y="468"/>
                    </a:lnTo>
                    <a:lnTo>
                      <a:pt x="592" y="472"/>
                    </a:lnTo>
                    <a:lnTo>
                      <a:pt x="569" y="475"/>
                    </a:lnTo>
                    <a:lnTo>
                      <a:pt x="545" y="478"/>
                    </a:lnTo>
                    <a:lnTo>
                      <a:pt x="522" y="480"/>
                    </a:lnTo>
                    <a:lnTo>
                      <a:pt x="498" y="481"/>
                    </a:lnTo>
                    <a:lnTo>
                      <a:pt x="475" y="482"/>
                    </a:lnTo>
                    <a:lnTo>
                      <a:pt x="451" y="482"/>
                    </a:lnTo>
                    <a:lnTo>
                      <a:pt x="427" y="482"/>
                    </a:lnTo>
                    <a:lnTo>
                      <a:pt x="404" y="481"/>
                    </a:lnTo>
                    <a:lnTo>
                      <a:pt x="380" y="480"/>
                    </a:lnTo>
                    <a:lnTo>
                      <a:pt x="358" y="478"/>
                    </a:lnTo>
                    <a:lnTo>
                      <a:pt x="335" y="475"/>
                    </a:lnTo>
                    <a:lnTo>
                      <a:pt x="312" y="472"/>
                    </a:lnTo>
                    <a:lnTo>
                      <a:pt x="290" y="468"/>
                    </a:lnTo>
                    <a:lnTo>
                      <a:pt x="269" y="464"/>
                    </a:lnTo>
                    <a:lnTo>
                      <a:pt x="248" y="459"/>
                    </a:lnTo>
                    <a:lnTo>
                      <a:pt x="226" y="453"/>
                    </a:lnTo>
                    <a:lnTo>
                      <a:pt x="206" y="448"/>
                    </a:lnTo>
                    <a:lnTo>
                      <a:pt x="187" y="441"/>
                    </a:lnTo>
                    <a:lnTo>
                      <a:pt x="168" y="434"/>
                    </a:lnTo>
                    <a:lnTo>
                      <a:pt x="149" y="426"/>
                    </a:lnTo>
                    <a:lnTo>
                      <a:pt x="132" y="417"/>
                    </a:lnTo>
                    <a:lnTo>
                      <a:pt x="115" y="409"/>
                    </a:lnTo>
                    <a:lnTo>
                      <a:pt x="99" y="399"/>
                    </a:lnTo>
                    <a:lnTo>
                      <a:pt x="84" y="390"/>
                    </a:lnTo>
                    <a:lnTo>
                      <a:pt x="71" y="380"/>
                    </a:lnTo>
                    <a:lnTo>
                      <a:pt x="58" y="370"/>
                    </a:lnTo>
                    <a:lnTo>
                      <a:pt x="48" y="360"/>
                    </a:lnTo>
                    <a:lnTo>
                      <a:pt x="38" y="349"/>
                    </a:lnTo>
                    <a:lnTo>
                      <a:pt x="28" y="339"/>
                    </a:lnTo>
                    <a:lnTo>
                      <a:pt x="21" y="328"/>
                    </a:lnTo>
                    <a:lnTo>
                      <a:pt x="15" y="316"/>
                    </a:lnTo>
                    <a:lnTo>
                      <a:pt x="9" y="306"/>
                    </a:lnTo>
                    <a:lnTo>
                      <a:pt x="5" y="294"/>
                    </a:lnTo>
                    <a:lnTo>
                      <a:pt x="3" y="282"/>
                    </a:lnTo>
                    <a:lnTo>
                      <a:pt x="1" y="272"/>
                    </a:lnTo>
                    <a:lnTo>
                      <a:pt x="0" y="260"/>
                    </a:lnTo>
                    <a:lnTo>
                      <a:pt x="1" y="248"/>
                    </a:lnTo>
                    <a:lnTo>
                      <a:pt x="2" y="237"/>
                    </a:lnTo>
                    <a:lnTo>
                      <a:pt x="4" y="225"/>
                    </a:lnTo>
                    <a:lnTo>
                      <a:pt x="8" y="213"/>
                    </a:lnTo>
                    <a:lnTo>
                      <a:pt x="13" y="203"/>
                    </a:lnTo>
                    <a:lnTo>
                      <a:pt x="19" y="191"/>
                    </a:lnTo>
                    <a:lnTo>
                      <a:pt x="25" y="179"/>
                    </a:lnTo>
                    <a:lnTo>
                      <a:pt x="34" y="169"/>
                    </a:lnTo>
                    <a:lnTo>
                      <a:pt x="42" y="157"/>
                    </a:lnTo>
                    <a:lnTo>
                      <a:pt x="53" y="146"/>
                    </a:lnTo>
                    <a:lnTo>
                      <a:pt x="64" y="136"/>
                    </a:lnTo>
                    <a:lnTo>
                      <a:pt x="76" y="125"/>
                    </a:lnTo>
                    <a:lnTo>
                      <a:pt x="89" y="114"/>
                    </a:lnTo>
                    <a:lnTo>
                      <a:pt x="104" y="105"/>
                    </a:lnTo>
                    <a:lnTo>
                      <a:pt x="120" y="95"/>
                    </a:lnTo>
                    <a:lnTo>
                      <a:pt x="136" y="86"/>
                    </a:lnTo>
                    <a:lnTo>
                      <a:pt x="153" y="76"/>
                    </a:lnTo>
                    <a:lnTo>
                      <a:pt x="172" y="68"/>
                    </a:lnTo>
                    <a:close/>
                    <a:moveTo>
                      <a:pt x="303" y="138"/>
                    </a:moveTo>
                    <a:lnTo>
                      <a:pt x="282" y="148"/>
                    </a:lnTo>
                    <a:lnTo>
                      <a:pt x="263" y="159"/>
                    </a:lnTo>
                    <a:lnTo>
                      <a:pt x="248" y="171"/>
                    </a:lnTo>
                    <a:lnTo>
                      <a:pt x="235" y="182"/>
                    </a:lnTo>
                    <a:lnTo>
                      <a:pt x="223" y="195"/>
                    </a:lnTo>
                    <a:lnTo>
                      <a:pt x="215" y="209"/>
                    </a:lnTo>
                    <a:lnTo>
                      <a:pt x="211" y="215"/>
                    </a:lnTo>
                    <a:lnTo>
                      <a:pt x="209" y="222"/>
                    </a:lnTo>
                    <a:lnTo>
                      <a:pt x="207" y="228"/>
                    </a:lnTo>
                    <a:lnTo>
                      <a:pt x="206" y="235"/>
                    </a:lnTo>
                    <a:lnTo>
                      <a:pt x="205" y="242"/>
                    </a:lnTo>
                    <a:lnTo>
                      <a:pt x="205" y="248"/>
                    </a:lnTo>
                    <a:lnTo>
                      <a:pt x="205" y="255"/>
                    </a:lnTo>
                    <a:lnTo>
                      <a:pt x="207" y="261"/>
                    </a:lnTo>
                    <a:lnTo>
                      <a:pt x="208" y="269"/>
                    </a:lnTo>
                    <a:lnTo>
                      <a:pt x="211" y="275"/>
                    </a:lnTo>
                    <a:lnTo>
                      <a:pt x="213" y="281"/>
                    </a:lnTo>
                    <a:lnTo>
                      <a:pt x="218" y="288"/>
                    </a:lnTo>
                    <a:lnTo>
                      <a:pt x="227" y="299"/>
                    </a:lnTo>
                    <a:lnTo>
                      <a:pt x="239" y="311"/>
                    </a:lnTo>
                    <a:lnTo>
                      <a:pt x="254" y="323"/>
                    </a:lnTo>
                    <a:lnTo>
                      <a:pt x="272" y="333"/>
                    </a:lnTo>
                    <a:lnTo>
                      <a:pt x="291" y="343"/>
                    </a:lnTo>
                    <a:lnTo>
                      <a:pt x="313" y="351"/>
                    </a:lnTo>
                    <a:lnTo>
                      <a:pt x="336" y="359"/>
                    </a:lnTo>
                    <a:lnTo>
                      <a:pt x="360" y="364"/>
                    </a:lnTo>
                    <a:lnTo>
                      <a:pt x="385" y="369"/>
                    </a:lnTo>
                    <a:lnTo>
                      <a:pt x="410" y="373"/>
                    </a:lnTo>
                    <a:lnTo>
                      <a:pt x="437" y="375"/>
                    </a:lnTo>
                    <a:lnTo>
                      <a:pt x="463" y="375"/>
                    </a:lnTo>
                    <a:lnTo>
                      <a:pt x="491" y="375"/>
                    </a:lnTo>
                    <a:lnTo>
                      <a:pt x="518" y="373"/>
                    </a:lnTo>
                    <a:lnTo>
                      <a:pt x="544" y="369"/>
                    </a:lnTo>
                    <a:lnTo>
                      <a:pt x="571" y="364"/>
                    </a:lnTo>
                    <a:lnTo>
                      <a:pt x="596" y="359"/>
                    </a:lnTo>
                    <a:lnTo>
                      <a:pt x="621" y="351"/>
                    </a:lnTo>
                    <a:lnTo>
                      <a:pt x="645" y="343"/>
                    </a:lnTo>
                    <a:lnTo>
                      <a:pt x="667" y="333"/>
                    </a:lnTo>
                    <a:lnTo>
                      <a:pt x="688" y="323"/>
                    </a:lnTo>
                    <a:lnTo>
                      <a:pt x="706" y="311"/>
                    </a:lnTo>
                    <a:lnTo>
                      <a:pt x="721" y="299"/>
                    </a:lnTo>
                    <a:lnTo>
                      <a:pt x="734" y="288"/>
                    </a:lnTo>
                    <a:lnTo>
                      <a:pt x="744" y="275"/>
                    </a:lnTo>
                    <a:lnTo>
                      <a:pt x="752" y="261"/>
                    </a:lnTo>
                    <a:lnTo>
                      <a:pt x="756" y="255"/>
                    </a:lnTo>
                    <a:lnTo>
                      <a:pt x="758" y="248"/>
                    </a:lnTo>
                    <a:lnTo>
                      <a:pt x="759" y="242"/>
                    </a:lnTo>
                    <a:lnTo>
                      <a:pt x="761" y="235"/>
                    </a:lnTo>
                    <a:lnTo>
                      <a:pt x="761" y="228"/>
                    </a:lnTo>
                    <a:lnTo>
                      <a:pt x="761" y="222"/>
                    </a:lnTo>
                    <a:lnTo>
                      <a:pt x="760" y="215"/>
                    </a:lnTo>
                    <a:lnTo>
                      <a:pt x="759" y="209"/>
                    </a:lnTo>
                    <a:lnTo>
                      <a:pt x="754" y="195"/>
                    </a:lnTo>
                    <a:lnTo>
                      <a:pt x="746" y="182"/>
                    </a:lnTo>
                    <a:lnTo>
                      <a:pt x="737" y="171"/>
                    </a:lnTo>
                    <a:lnTo>
                      <a:pt x="724" y="159"/>
                    </a:lnTo>
                    <a:lnTo>
                      <a:pt x="709" y="148"/>
                    </a:lnTo>
                    <a:lnTo>
                      <a:pt x="691" y="138"/>
                    </a:lnTo>
                    <a:lnTo>
                      <a:pt x="672" y="128"/>
                    </a:lnTo>
                    <a:lnTo>
                      <a:pt x="650" y="120"/>
                    </a:lnTo>
                    <a:lnTo>
                      <a:pt x="628" y="113"/>
                    </a:lnTo>
                    <a:lnTo>
                      <a:pt x="604" y="108"/>
                    </a:lnTo>
                    <a:lnTo>
                      <a:pt x="579" y="104"/>
                    </a:lnTo>
                    <a:lnTo>
                      <a:pt x="554" y="101"/>
                    </a:lnTo>
                    <a:lnTo>
                      <a:pt x="528" y="99"/>
                    </a:lnTo>
                    <a:lnTo>
                      <a:pt x="503" y="97"/>
                    </a:lnTo>
                    <a:lnTo>
                      <a:pt x="476" y="99"/>
                    </a:lnTo>
                    <a:lnTo>
                      <a:pt x="449" y="101"/>
                    </a:lnTo>
                    <a:lnTo>
                      <a:pt x="423" y="104"/>
                    </a:lnTo>
                    <a:lnTo>
                      <a:pt x="397" y="108"/>
                    </a:lnTo>
                    <a:lnTo>
                      <a:pt x="372" y="113"/>
                    </a:lnTo>
                    <a:lnTo>
                      <a:pt x="347" y="120"/>
                    </a:lnTo>
                    <a:lnTo>
                      <a:pt x="324" y="128"/>
                    </a:lnTo>
                    <a:lnTo>
                      <a:pt x="303" y="138"/>
                    </a:lnTo>
                    <a:close/>
                  </a:path>
                </a:pathLst>
              </a:custGeom>
              <a:solidFill>
                <a:srgbClr val="999999"/>
              </a:solidFill>
              <a:ln w="9525">
                <a:noFill/>
                <a:round/>
                <a:headEnd/>
                <a:tailEnd/>
              </a:ln>
            </p:spPr>
            <p:txBody>
              <a:bodyPr/>
              <a:lstStyle/>
              <a:p>
                <a:endParaRPr lang="ja-JP" altLang="en-US" dirty="0"/>
              </a:p>
            </p:txBody>
          </p:sp>
          <p:sp>
            <p:nvSpPr>
              <p:cNvPr id="311" name="Freeform 24"/>
              <p:cNvSpPr>
                <a:spLocks/>
              </p:cNvSpPr>
              <p:nvPr/>
            </p:nvSpPr>
            <p:spPr bwMode="auto">
              <a:xfrm>
                <a:off x="3491" y="3792"/>
                <a:ext cx="49" cy="24"/>
              </a:xfrm>
              <a:custGeom>
                <a:avLst/>
                <a:gdLst/>
                <a:ahLst/>
                <a:cxnLst>
                  <a:cxn ang="0">
                    <a:pos x="148" y="0"/>
                  </a:cxn>
                  <a:cxn ang="0">
                    <a:pos x="735" y="295"/>
                  </a:cxn>
                  <a:cxn ang="0">
                    <a:pos x="587" y="366"/>
                  </a:cxn>
                  <a:cxn ang="0">
                    <a:pos x="0" y="67"/>
                  </a:cxn>
                  <a:cxn ang="0">
                    <a:pos x="148" y="0"/>
                  </a:cxn>
                </a:cxnLst>
                <a:rect l="0" t="0" r="r" b="b"/>
                <a:pathLst>
                  <a:path w="735" h="366">
                    <a:moveTo>
                      <a:pt x="148" y="0"/>
                    </a:moveTo>
                    <a:lnTo>
                      <a:pt x="735" y="295"/>
                    </a:lnTo>
                    <a:lnTo>
                      <a:pt x="587" y="366"/>
                    </a:lnTo>
                    <a:lnTo>
                      <a:pt x="0" y="67"/>
                    </a:lnTo>
                    <a:lnTo>
                      <a:pt x="148" y="0"/>
                    </a:lnTo>
                    <a:close/>
                  </a:path>
                </a:pathLst>
              </a:custGeom>
              <a:solidFill>
                <a:srgbClr val="999999"/>
              </a:solidFill>
              <a:ln w="9525">
                <a:noFill/>
                <a:round/>
                <a:headEnd/>
                <a:tailEnd/>
              </a:ln>
            </p:spPr>
            <p:txBody>
              <a:bodyPr/>
              <a:lstStyle/>
              <a:p>
                <a:endParaRPr lang="ja-JP" altLang="en-US" dirty="0"/>
              </a:p>
            </p:txBody>
          </p:sp>
          <p:sp>
            <p:nvSpPr>
              <p:cNvPr id="312" name="Freeform 25"/>
              <p:cNvSpPr>
                <a:spLocks noEditPoints="1"/>
              </p:cNvSpPr>
              <p:nvPr/>
            </p:nvSpPr>
            <p:spPr bwMode="auto">
              <a:xfrm>
                <a:off x="3524" y="3771"/>
                <a:ext cx="62" cy="29"/>
              </a:xfrm>
              <a:custGeom>
                <a:avLst/>
                <a:gdLst/>
                <a:ahLst/>
                <a:cxnLst>
                  <a:cxn ang="0">
                    <a:pos x="179" y="46"/>
                  </a:cxn>
                  <a:cxn ang="0">
                    <a:pos x="255" y="24"/>
                  </a:cxn>
                  <a:cxn ang="0">
                    <a:pos x="380" y="4"/>
                  </a:cxn>
                  <a:cxn ang="0">
                    <a:pos x="508" y="1"/>
                  </a:cxn>
                  <a:cxn ang="0">
                    <a:pos x="635" y="14"/>
                  </a:cxn>
                  <a:cxn ang="0">
                    <a:pos x="732" y="40"/>
                  </a:cxn>
                  <a:cxn ang="0">
                    <a:pos x="784" y="61"/>
                  </a:cxn>
                  <a:cxn ang="0">
                    <a:pos x="828" y="86"/>
                  </a:cxn>
                  <a:cxn ang="0">
                    <a:pos x="865" y="113"/>
                  </a:cxn>
                  <a:cxn ang="0">
                    <a:pos x="891" y="142"/>
                  </a:cxn>
                  <a:cxn ang="0">
                    <a:pos x="909" y="172"/>
                  </a:cxn>
                  <a:cxn ang="0">
                    <a:pos x="917" y="202"/>
                  </a:cxn>
                  <a:cxn ang="0">
                    <a:pos x="916" y="234"/>
                  </a:cxn>
                  <a:cxn ang="0">
                    <a:pos x="905" y="265"/>
                  </a:cxn>
                  <a:cxn ang="0">
                    <a:pos x="885" y="295"/>
                  </a:cxn>
                  <a:cxn ang="0">
                    <a:pos x="854" y="325"/>
                  </a:cxn>
                  <a:cxn ang="0">
                    <a:pos x="815" y="351"/>
                  </a:cxn>
                  <a:cxn ang="0">
                    <a:pos x="766" y="376"/>
                  </a:cxn>
                  <a:cxn ang="0">
                    <a:pos x="709" y="397"/>
                  </a:cxn>
                  <a:cxn ang="0">
                    <a:pos x="650" y="413"/>
                  </a:cxn>
                  <a:cxn ang="0">
                    <a:pos x="541" y="430"/>
                  </a:cxn>
                  <a:cxn ang="0">
                    <a:pos x="407" y="433"/>
                  </a:cxn>
                  <a:cxn ang="0">
                    <a:pos x="278" y="417"/>
                  </a:cxn>
                  <a:cxn ang="0">
                    <a:pos x="217" y="403"/>
                  </a:cxn>
                  <a:cxn ang="0">
                    <a:pos x="161" y="383"/>
                  </a:cxn>
                  <a:cxn ang="0">
                    <a:pos x="110" y="360"/>
                  </a:cxn>
                  <a:cxn ang="0">
                    <a:pos x="68" y="333"/>
                  </a:cxn>
                  <a:cxn ang="0">
                    <a:pos x="37" y="305"/>
                  </a:cxn>
                  <a:cxn ang="0">
                    <a:pos x="15" y="275"/>
                  </a:cxn>
                  <a:cxn ang="0">
                    <a:pos x="3" y="244"/>
                  </a:cxn>
                  <a:cxn ang="0">
                    <a:pos x="1" y="213"/>
                  </a:cxn>
                  <a:cxn ang="0">
                    <a:pos x="8" y="182"/>
                  </a:cxn>
                  <a:cxn ang="0">
                    <a:pos x="24" y="151"/>
                  </a:cxn>
                  <a:cxn ang="0">
                    <a:pos x="49" y="122"/>
                  </a:cxn>
                  <a:cxn ang="0">
                    <a:pos x="84" y="94"/>
                  </a:cxn>
                  <a:cxn ang="0">
                    <a:pos x="128" y="69"/>
                  </a:cxn>
                  <a:cxn ang="0">
                    <a:pos x="256" y="133"/>
                  </a:cxn>
                  <a:cxn ang="0">
                    <a:pos x="216" y="165"/>
                  </a:cxn>
                  <a:cxn ang="0">
                    <a:pos x="198" y="194"/>
                  </a:cxn>
                  <a:cxn ang="0">
                    <a:pos x="194" y="212"/>
                  </a:cxn>
                  <a:cxn ang="0">
                    <a:pos x="196" y="229"/>
                  </a:cxn>
                  <a:cxn ang="0">
                    <a:pos x="211" y="259"/>
                  </a:cxn>
                  <a:cxn ang="0">
                    <a:pos x="249" y="291"/>
                  </a:cxn>
                  <a:cxn ang="0">
                    <a:pos x="309" y="316"/>
                  </a:cxn>
                  <a:cxn ang="0">
                    <a:pos x="378" y="332"/>
                  </a:cxn>
                  <a:cxn ang="0">
                    <a:pos x="453" y="337"/>
                  </a:cxn>
                  <a:cxn ang="0">
                    <a:pos x="530" y="332"/>
                  </a:cxn>
                  <a:cxn ang="0">
                    <a:pos x="600" y="316"/>
                  </a:cxn>
                  <a:cxn ang="0">
                    <a:pos x="660" y="291"/>
                  </a:cxn>
                  <a:cxn ang="0">
                    <a:pos x="701" y="259"/>
                  </a:cxn>
                  <a:cxn ang="0">
                    <a:pos x="718" y="229"/>
                  </a:cxn>
                  <a:cxn ang="0">
                    <a:pos x="720" y="212"/>
                  </a:cxn>
                  <a:cxn ang="0">
                    <a:pos x="710" y="176"/>
                  </a:cxn>
                  <a:cxn ang="0">
                    <a:pos x="677" y="143"/>
                  </a:cxn>
                  <a:cxn ang="0">
                    <a:pos x="625" y="115"/>
                  </a:cxn>
                  <a:cxn ang="0">
                    <a:pos x="559" y="97"/>
                  </a:cxn>
                  <a:cxn ang="0">
                    <a:pos x="486" y="89"/>
                  </a:cxn>
                  <a:cxn ang="0">
                    <a:pos x="412" y="90"/>
                  </a:cxn>
                  <a:cxn ang="0">
                    <a:pos x="339" y="103"/>
                  </a:cxn>
                  <a:cxn ang="0">
                    <a:pos x="276" y="124"/>
                  </a:cxn>
                </a:cxnLst>
                <a:rect l="0" t="0" r="r" b="b"/>
                <a:pathLst>
                  <a:path w="918" h="434">
                    <a:moveTo>
                      <a:pt x="145" y="61"/>
                    </a:moveTo>
                    <a:lnTo>
                      <a:pt x="162" y="54"/>
                    </a:lnTo>
                    <a:lnTo>
                      <a:pt x="179" y="46"/>
                    </a:lnTo>
                    <a:lnTo>
                      <a:pt x="198" y="40"/>
                    </a:lnTo>
                    <a:lnTo>
                      <a:pt x="216" y="34"/>
                    </a:lnTo>
                    <a:lnTo>
                      <a:pt x="255" y="24"/>
                    </a:lnTo>
                    <a:lnTo>
                      <a:pt x="296" y="14"/>
                    </a:lnTo>
                    <a:lnTo>
                      <a:pt x="337" y="8"/>
                    </a:lnTo>
                    <a:lnTo>
                      <a:pt x="380" y="4"/>
                    </a:lnTo>
                    <a:lnTo>
                      <a:pt x="422" y="1"/>
                    </a:lnTo>
                    <a:lnTo>
                      <a:pt x="466" y="0"/>
                    </a:lnTo>
                    <a:lnTo>
                      <a:pt x="508" y="1"/>
                    </a:lnTo>
                    <a:lnTo>
                      <a:pt x="552" y="4"/>
                    </a:lnTo>
                    <a:lnTo>
                      <a:pt x="594" y="8"/>
                    </a:lnTo>
                    <a:lnTo>
                      <a:pt x="635" y="14"/>
                    </a:lnTo>
                    <a:lnTo>
                      <a:pt x="674" y="24"/>
                    </a:lnTo>
                    <a:lnTo>
                      <a:pt x="713" y="34"/>
                    </a:lnTo>
                    <a:lnTo>
                      <a:pt x="732" y="40"/>
                    </a:lnTo>
                    <a:lnTo>
                      <a:pt x="749" y="46"/>
                    </a:lnTo>
                    <a:lnTo>
                      <a:pt x="767" y="54"/>
                    </a:lnTo>
                    <a:lnTo>
                      <a:pt x="784" y="61"/>
                    </a:lnTo>
                    <a:lnTo>
                      <a:pt x="800" y="69"/>
                    </a:lnTo>
                    <a:lnTo>
                      <a:pt x="815" y="77"/>
                    </a:lnTo>
                    <a:lnTo>
                      <a:pt x="828" y="86"/>
                    </a:lnTo>
                    <a:lnTo>
                      <a:pt x="842" y="94"/>
                    </a:lnTo>
                    <a:lnTo>
                      <a:pt x="854" y="104"/>
                    </a:lnTo>
                    <a:lnTo>
                      <a:pt x="865" y="113"/>
                    </a:lnTo>
                    <a:lnTo>
                      <a:pt x="875" y="122"/>
                    </a:lnTo>
                    <a:lnTo>
                      <a:pt x="884" y="131"/>
                    </a:lnTo>
                    <a:lnTo>
                      <a:pt x="891" y="142"/>
                    </a:lnTo>
                    <a:lnTo>
                      <a:pt x="899" y="151"/>
                    </a:lnTo>
                    <a:lnTo>
                      <a:pt x="904" y="162"/>
                    </a:lnTo>
                    <a:lnTo>
                      <a:pt x="909" y="172"/>
                    </a:lnTo>
                    <a:lnTo>
                      <a:pt x="912" y="182"/>
                    </a:lnTo>
                    <a:lnTo>
                      <a:pt x="916" y="192"/>
                    </a:lnTo>
                    <a:lnTo>
                      <a:pt x="917" y="202"/>
                    </a:lnTo>
                    <a:lnTo>
                      <a:pt x="918" y="213"/>
                    </a:lnTo>
                    <a:lnTo>
                      <a:pt x="917" y="224"/>
                    </a:lnTo>
                    <a:lnTo>
                      <a:pt x="916" y="234"/>
                    </a:lnTo>
                    <a:lnTo>
                      <a:pt x="914" y="244"/>
                    </a:lnTo>
                    <a:lnTo>
                      <a:pt x="909" y="254"/>
                    </a:lnTo>
                    <a:lnTo>
                      <a:pt x="905" y="265"/>
                    </a:lnTo>
                    <a:lnTo>
                      <a:pt x="899" y="275"/>
                    </a:lnTo>
                    <a:lnTo>
                      <a:pt x="892" y="285"/>
                    </a:lnTo>
                    <a:lnTo>
                      <a:pt x="885" y="295"/>
                    </a:lnTo>
                    <a:lnTo>
                      <a:pt x="875" y="305"/>
                    </a:lnTo>
                    <a:lnTo>
                      <a:pt x="866" y="315"/>
                    </a:lnTo>
                    <a:lnTo>
                      <a:pt x="854" y="325"/>
                    </a:lnTo>
                    <a:lnTo>
                      <a:pt x="842" y="333"/>
                    </a:lnTo>
                    <a:lnTo>
                      <a:pt x="830" y="343"/>
                    </a:lnTo>
                    <a:lnTo>
                      <a:pt x="815" y="351"/>
                    </a:lnTo>
                    <a:lnTo>
                      <a:pt x="800" y="360"/>
                    </a:lnTo>
                    <a:lnTo>
                      <a:pt x="784" y="368"/>
                    </a:lnTo>
                    <a:lnTo>
                      <a:pt x="766" y="376"/>
                    </a:lnTo>
                    <a:lnTo>
                      <a:pt x="748" y="383"/>
                    </a:lnTo>
                    <a:lnTo>
                      <a:pt x="730" y="390"/>
                    </a:lnTo>
                    <a:lnTo>
                      <a:pt x="709" y="397"/>
                    </a:lnTo>
                    <a:lnTo>
                      <a:pt x="690" y="403"/>
                    </a:lnTo>
                    <a:lnTo>
                      <a:pt x="670" y="409"/>
                    </a:lnTo>
                    <a:lnTo>
                      <a:pt x="650" y="413"/>
                    </a:lnTo>
                    <a:lnTo>
                      <a:pt x="629" y="417"/>
                    </a:lnTo>
                    <a:lnTo>
                      <a:pt x="586" y="424"/>
                    </a:lnTo>
                    <a:lnTo>
                      <a:pt x="541" y="430"/>
                    </a:lnTo>
                    <a:lnTo>
                      <a:pt x="498" y="433"/>
                    </a:lnTo>
                    <a:lnTo>
                      <a:pt x="452" y="434"/>
                    </a:lnTo>
                    <a:lnTo>
                      <a:pt x="407" y="433"/>
                    </a:lnTo>
                    <a:lnTo>
                      <a:pt x="364" y="430"/>
                    </a:lnTo>
                    <a:lnTo>
                      <a:pt x="320" y="424"/>
                    </a:lnTo>
                    <a:lnTo>
                      <a:pt x="278" y="417"/>
                    </a:lnTo>
                    <a:lnTo>
                      <a:pt x="258" y="413"/>
                    </a:lnTo>
                    <a:lnTo>
                      <a:pt x="236" y="409"/>
                    </a:lnTo>
                    <a:lnTo>
                      <a:pt x="217" y="403"/>
                    </a:lnTo>
                    <a:lnTo>
                      <a:pt x="198" y="397"/>
                    </a:lnTo>
                    <a:lnTo>
                      <a:pt x="179" y="390"/>
                    </a:lnTo>
                    <a:lnTo>
                      <a:pt x="161" y="383"/>
                    </a:lnTo>
                    <a:lnTo>
                      <a:pt x="143" y="376"/>
                    </a:lnTo>
                    <a:lnTo>
                      <a:pt x="126" y="368"/>
                    </a:lnTo>
                    <a:lnTo>
                      <a:pt x="110" y="360"/>
                    </a:lnTo>
                    <a:lnTo>
                      <a:pt x="95" y="351"/>
                    </a:lnTo>
                    <a:lnTo>
                      <a:pt x="81" y="343"/>
                    </a:lnTo>
                    <a:lnTo>
                      <a:pt x="68" y="333"/>
                    </a:lnTo>
                    <a:lnTo>
                      <a:pt x="58" y="325"/>
                    </a:lnTo>
                    <a:lnTo>
                      <a:pt x="47" y="315"/>
                    </a:lnTo>
                    <a:lnTo>
                      <a:pt x="37" y="305"/>
                    </a:lnTo>
                    <a:lnTo>
                      <a:pt x="29" y="295"/>
                    </a:lnTo>
                    <a:lnTo>
                      <a:pt x="22" y="285"/>
                    </a:lnTo>
                    <a:lnTo>
                      <a:pt x="15" y="275"/>
                    </a:lnTo>
                    <a:lnTo>
                      <a:pt x="11" y="265"/>
                    </a:lnTo>
                    <a:lnTo>
                      <a:pt x="7" y="254"/>
                    </a:lnTo>
                    <a:lnTo>
                      <a:pt x="3" y="244"/>
                    </a:lnTo>
                    <a:lnTo>
                      <a:pt x="1" y="234"/>
                    </a:lnTo>
                    <a:lnTo>
                      <a:pt x="0" y="224"/>
                    </a:lnTo>
                    <a:lnTo>
                      <a:pt x="1" y="213"/>
                    </a:lnTo>
                    <a:lnTo>
                      <a:pt x="2" y="202"/>
                    </a:lnTo>
                    <a:lnTo>
                      <a:pt x="5" y="192"/>
                    </a:lnTo>
                    <a:lnTo>
                      <a:pt x="8" y="182"/>
                    </a:lnTo>
                    <a:lnTo>
                      <a:pt x="12" y="172"/>
                    </a:lnTo>
                    <a:lnTo>
                      <a:pt x="17" y="162"/>
                    </a:lnTo>
                    <a:lnTo>
                      <a:pt x="24" y="151"/>
                    </a:lnTo>
                    <a:lnTo>
                      <a:pt x="31" y="142"/>
                    </a:lnTo>
                    <a:lnTo>
                      <a:pt x="40" y="131"/>
                    </a:lnTo>
                    <a:lnTo>
                      <a:pt x="49" y="122"/>
                    </a:lnTo>
                    <a:lnTo>
                      <a:pt x="60" y="113"/>
                    </a:lnTo>
                    <a:lnTo>
                      <a:pt x="72" y="104"/>
                    </a:lnTo>
                    <a:lnTo>
                      <a:pt x="84" y="94"/>
                    </a:lnTo>
                    <a:lnTo>
                      <a:pt x="97" y="86"/>
                    </a:lnTo>
                    <a:lnTo>
                      <a:pt x="112" y="77"/>
                    </a:lnTo>
                    <a:lnTo>
                      <a:pt x="128" y="69"/>
                    </a:lnTo>
                    <a:lnTo>
                      <a:pt x="145" y="61"/>
                    </a:lnTo>
                    <a:close/>
                    <a:moveTo>
                      <a:pt x="276" y="124"/>
                    </a:moveTo>
                    <a:lnTo>
                      <a:pt x="256" y="133"/>
                    </a:lnTo>
                    <a:lnTo>
                      <a:pt x="241" y="143"/>
                    </a:lnTo>
                    <a:lnTo>
                      <a:pt x="227" y="154"/>
                    </a:lnTo>
                    <a:lnTo>
                      <a:pt x="216" y="165"/>
                    </a:lnTo>
                    <a:lnTo>
                      <a:pt x="207" y="176"/>
                    </a:lnTo>
                    <a:lnTo>
                      <a:pt x="200" y="188"/>
                    </a:lnTo>
                    <a:lnTo>
                      <a:pt x="198" y="194"/>
                    </a:lnTo>
                    <a:lnTo>
                      <a:pt x="196" y="199"/>
                    </a:lnTo>
                    <a:lnTo>
                      <a:pt x="195" y="206"/>
                    </a:lnTo>
                    <a:lnTo>
                      <a:pt x="194" y="212"/>
                    </a:lnTo>
                    <a:lnTo>
                      <a:pt x="194" y="217"/>
                    </a:lnTo>
                    <a:lnTo>
                      <a:pt x="195" y="224"/>
                    </a:lnTo>
                    <a:lnTo>
                      <a:pt x="196" y="229"/>
                    </a:lnTo>
                    <a:lnTo>
                      <a:pt x="198" y="235"/>
                    </a:lnTo>
                    <a:lnTo>
                      <a:pt x="203" y="247"/>
                    </a:lnTo>
                    <a:lnTo>
                      <a:pt x="211" y="259"/>
                    </a:lnTo>
                    <a:lnTo>
                      <a:pt x="221" y="269"/>
                    </a:lnTo>
                    <a:lnTo>
                      <a:pt x="234" y="280"/>
                    </a:lnTo>
                    <a:lnTo>
                      <a:pt x="249" y="291"/>
                    </a:lnTo>
                    <a:lnTo>
                      <a:pt x="267" y="300"/>
                    </a:lnTo>
                    <a:lnTo>
                      <a:pt x="287" y="309"/>
                    </a:lnTo>
                    <a:lnTo>
                      <a:pt x="309" y="316"/>
                    </a:lnTo>
                    <a:lnTo>
                      <a:pt x="331" y="322"/>
                    </a:lnTo>
                    <a:lnTo>
                      <a:pt x="354" y="328"/>
                    </a:lnTo>
                    <a:lnTo>
                      <a:pt x="378" y="332"/>
                    </a:lnTo>
                    <a:lnTo>
                      <a:pt x="403" y="335"/>
                    </a:lnTo>
                    <a:lnTo>
                      <a:pt x="428" y="337"/>
                    </a:lnTo>
                    <a:lnTo>
                      <a:pt x="453" y="337"/>
                    </a:lnTo>
                    <a:lnTo>
                      <a:pt x="479" y="337"/>
                    </a:lnTo>
                    <a:lnTo>
                      <a:pt x="504" y="335"/>
                    </a:lnTo>
                    <a:lnTo>
                      <a:pt x="530" y="332"/>
                    </a:lnTo>
                    <a:lnTo>
                      <a:pt x="554" y="328"/>
                    </a:lnTo>
                    <a:lnTo>
                      <a:pt x="578" y="322"/>
                    </a:lnTo>
                    <a:lnTo>
                      <a:pt x="600" y="316"/>
                    </a:lnTo>
                    <a:lnTo>
                      <a:pt x="622" y="309"/>
                    </a:lnTo>
                    <a:lnTo>
                      <a:pt x="642" y="300"/>
                    </a:lnTo>
                    <a:lnTo>
                      <a:pt x="660" y="291"/>
                    </a:lnTo>
                    <a:lnTo>
                      <a:pt x="676" y="280"/>
                    </a:lnTo>
                    <a:lnTo>
                      <a:pt x="690" y="269"/>
                    </a:lnTo>
                    <a:lnTo>
                      <a:pt x="701" y="259"/>
                    </a:lnTo>
                    <a:lnTo>
                      <a:pt x="709" y="247"/>
                    </a:lnTo>
                    <a:lnTo>
                      <a:pt x="716" y="235"/>
                    </a:lnTo>
                    <a:lnTo>
                      <a:pt x="718" y="229"/>
                    </a:lnTo>
                    <a:lnTo>
                      <a:pt x="719" y="224"/>
                    </a:lnTo>
                    <a:lnTo>
                      <a:pt x="720" y="217"/>
                    </a:lnTo>
                    <a:lnTo>
                      <a:pt x="720" y="212"/>
                    </a:lnTo>
                    <a:lnTo>
                      <a:pt x="719" y="199"/>
                    </a:lnTo>
                    <a:lnTo>
                      <a:pt x="716" y="188"/>
                    </a:lnTo>
                    <a:lnTo>
                      <a:pt x="710" y="176"/>
                    </a:lnTo>
                    <a:lnTo>
                      <a:pt x="702" y="165"/>
                    </a:lnTo>
                    <a:lnTo>
                      <a:pt x="691" y="154"/>
                    </a:lnTo>
                    <a:lnTo>
                      <a:pt x="677" y="143"/>
                    </a:lnTo>
                    <a:lnTo>
                      <a:pt x="663" y="133"/>
                    </a:lnTo>
                    <a:lnTo>
                      <a:pt x="645" y="124"/>
                    </a:lnTo>
                    <a:lnTo>
                      <a:pt x="625" y="115"/>
                    </a:lnTo>
                    <a:lnTo>
                      <a:pt x="604" y="108"/>
                    </a:lnTo>
                    <a:lnTo>
                      <a:pt x="582" y="103"/>
                    </a:lnTo>
                    <a:lnTo>
                      <a:pt x="559" y="97"/>
                    </a:lnTo>
                    <a:lnTo>
                      <a:pt x="535" y="93"/>
                    </a:lnTo>
                    <a:lnTo>
                      <a:pt x="511" y="90"/>
                    </a:lnTo>
                    <a:lnTo>
                      <a:pt x="486" y="89"/>
                    </a:lnTo>
                    <a:lnTo>
                      <a:pt x="461" y="88"/>
                    </a:lnTo>
                    <a:lnTo>
                      <a:pt x="436" y="89"/>
                    </a:lnTo>
                    <a:lnTo>
                      <a:pt x="412" y="90"/>
                    </a:lnTo>
                    <a:lnTo>
                      <a:pt x="386" y="93"/>
                    </a:lnTo>
                    <a:lnTo>
                      <a:pt x="363" y="97"/>
                    </a:lnTo>
                    <a:lnTo>
                      <a:pt x="339" y="103"/>
                    </a:lnTo>
                    <a:lnTo>
                      <a:pt x="317" y="108"/>
                    </a:lnTo>
                    <a:lnTo>
                      <a:pt x="296" y="115"/>
                    </a:lnTo>
                    <a:lnTo>
                      <a:pt x="276" y="124"/>
                    </a:lnTo>
                    <a:close/>
                  </a:path>
                </a:pathLst>
              </a:custGeom>
              <a:solidFill>
                <a:srgbClr val="999999"/>
              </a:solidFill>
              <a:ln w="9525">
                <a:noFill/>
                <a:round/>
                <a:headEnd/>
                <a:tailEnd/>
              </a:ln>
            </p:spPr>
            <p:txBody>
              <a:bodyPr/>
              <a:lstStyle/>
              <a:p>
                <a:endParaRPr lang="ja-JP" altLang="en-US" dirty="0"/>
              </a:p>
            </p:txBody>
          </p:sp>
          <p:sp>
            <p:nvSpPr>
              <p:cNvPr id="313" name="Freeform 26"/>
              <p:cNvSpPr>
                <a:spLocks/>
              </p:cNvSpPr>
              <p:nvPr/>
            </p:nvSpPr>
            <p:spPr bwMode="auto">
              <a:xfrm>
                <a:off x="3569" y="3757"/>
                <a:ext cx="48" cy="22"/>
              </a:xfrm>
              <a:custGeom>
                <a:avLst/>
                <a:gdLst/>
                <a:ahLst/>
                <a:cxnLst>
                  <a:cxn ang="0">
                    <a:pos x="133" y="0"/>
                  </a:cxn>
                  <a:cxn ang="0">
                    <a:pos x="721" y="267"/>
                  </a:cxn>
                  <a:cxn ang="0">
                    <a:pos x="588" y="330"/>
                  </a:cxn>
                  <a:cxn ang="0">
                    <a:pos x="0" y="61"/>
                  </a:cxn>
                  <a:cxn ang="0">
                    <a:pos x="133" y="0"/>
                  </a:cxn>
                </a:cxnLst>
                <a:rect l="0" t="0" r="r" b="b"/>
                <a:pathLst>
                  <a:path w="721" h="330">
                    <a:moveTo>
                      <a:pt x="133" y="0"/>
                    </a:moveTo>
                    <a:lnTo>
                      <a:pt x="721" y="267"/>
                    </a:lnTo>
                    <a:lnTo>
                      <a:pt x="588" y="330"/>
                    </a:lnTo>
                    <a:lnTo>
                      <a:pt x="0" y="61"/>
                    </a:lnTo>
                    <a:lnTo>
                      <a:pt x="133" y="0"/>
                    </a:lnTo>
                    <a:close/>
                  </a:path>
                </a:pathLst>
              </a:custGeom>
              <a:solidFill>
                <a:srgbClr val="999999"/>
              </a:solidFill>
              <a:ln w="9525">
                <a:noFill/>
                <a:round/>
                <a:headEnd/>
                <a:tailEnd/>
              </a:ln>
            </p:spPr>
            <p:txBody>
              <a:bodyPr/>
              <a:lstStyle/>
              <a:p>
                <a:endParaRPr lang="ja-JP" altLang="en-US" dirty="0"/>
              </a:p>
            </p:txBody>
          </p:sp>
          <p:sp>
            <p:nvSpPr>
              <p:cNvPr id="314" name="Freeform 27"/>
              <p:cNvSpPr>
                <a:spLocks noEditPoints="1"/>
              </p:cNvSpPr>
              <p:nvPr/>
            </p:nvSpPr>
            <p:spPr bwMode="auto">
              <a:xfrm>
                <a:off x="3600" y="3738"/>
                <a:ext cx="58" cy="26"/>
              </a:xfrm>
              <a:custGeom>
                <a:avLst/>
                <a:gdLst/>
                <a:ahLst/>
                <a:cxnLst>
                  <a:cxn ang="0">
                    <a:pos x="188" y="31"/>
                  </a:cxn>
                  <a:cxn ang="0">
                    <a:pos x="300" y="8"/>
                  </a:cxn>
                  <a:cxn ang="0">
                    <a:pos x="421" y="0"/>
                  </a:cxn>
                  <a:cxn ang="0">
                    <a:pos x="545" y="8"/>
                  </a:cxn>
                  <a:cxn ang="0">
                    <a:pos x="661" y="31"/>
                  </a:cxn>
                  <a:cxn ang="0">
                    <a:pos x="746" y="63"/>
                  </a:cxn>
                  <a:cxn ang="0">
                    <a:pos x="789" y="86"/>
                  </a:cxn>
                  <a:cxn ang="0">
                    <a:pos x="823" y="111"/>
                  </a:cxn>
                  <a:cxn ang="0">
                    <a:pos x="849" y="137"/>
                  </a:cxn>
                  <a:cxn ang="0">
                    <a:pos x="865" y="165"/>
                  </a:cxn>
                  <a:cxn ang="0">
                    <a:pos x="873" y="194"/>
                  </a:cxn>
                  <a:cxn ang="0">
                    <a:pos x="871" y="221"/>
                  </a:cxn>
                  <a:cxn ang="0">
                    <a:pos x="862" y="250"/>
                  </a:cxn>
                  <a:cxn ang="0">
                    <a:pos x="841" y="277"/>
                  </a:cxn>
                  <a:cxn ang="0">
                    <a:pos x="813" y="302"/>
                  </a:cxn>
                  <a:cxn ang="0">
                    <a:pos x="775" y="327"/>
                  </a:cxn>
                  <a:cxn ang="0">
                    <a:pos x="728" y="348"/>
                  </a:cxn>
                  <a:cxn ang="0">
                    <a:pos x="656" y="370"/>
                  </a:cxn>
                  <a:cxn ang="0">
                    <a:pos x="536" y="389"/>
                  </a:cxn>
                  <a:cxn ang="0">
                    <a:pos x="410" y="392"/>
                  </a:cxn>
                  <a:cxn ang="0">
                    <a:pos x="284" y="379"/>
                  </a:cxn>
                  <a:cxn ang="0">
                    <a:pos x="188" y="354"/>
                  </a:cxn>
                  <a:cxn ang="0">
                    <a:pos x="135" y="334"/>
                  </a:cxn>
                  <a:cxn ang="0">
                    <a:pos x="91" y="311"/>
                  </a:cxn>
                  <a:cxn ang="0">
                    <a:pos x="55" y="285"/>
                  </a:cxn>
                  <a:cxn ang="0">
                    <a:pos x="28" y="259"/>
                  </a:cxn>
                  <a:cxn ang="0">
                    <a:pos x="10" y="231"/>
                  </a:cxn>
                  <a:cxn ang="0">
                    <a:pos x="2" y="203"/>
                  </a:cxn>
                  <a:cxn ang="0">
                    <a:pos x="2" y="175"/>
                  </a:cxn>
                  <a:cxn ang="0">
                    <a:pos x="11" y="147"/>
                  </a:cxn>
                  <a:cxn ang="0">
                    <a:pos x="29" y="119"/>
                  </a:cxn>
                  <a:cxn ang="0">
                    <a:pos x="57" y="94"/>
                  </a:cxn>
                  <a:cxn ang="0">
                    <a:pos x="93" y="71"/>
                  </a:cxn>
                  <a:cxn ang="0">
                    <a:pos x="253" y="113"/>
                  </a:cxn>
                  <a:cxn ang="0">
                    <a:pos x="210" y="140"/>
                  </a:cxn>
                  <a:cxn ang="0">
                    <a:pos x="188" y="170"/>
                  </a:cxn>
                  <a:cxn ang="0">
                    <a:pos x="186" y="203"/>
                  </a:cxn>
                  <a:cxn ang="0">
                    <a:pos x="206" y="234"/>
                  </a:cxn>
                  <a:cxn ang="0">
                    <a:pos x="245" y="264"/>
                  </a:cxn>
                  <a:cxn ang="0">
                    <a:pos x="303" y="287"/>
                  </a:cxn>
                  <a:cxn ang="0">
                    <a:pos x="371" y="301"/>
                  </a:cxn>
                  <a:cxn ang="0">
                    <a:pos x="444" y="306"/>
                  </a:cxn>
                  <a:cxn ang="0">
                    <a:pos x="515" y="301"/>
                  </a:cxn>
                  <a:cxn ang="0">
                    <a:pos x="581" y="287"/>
                  </a:cxn>
                  <a:cxn ang="0">
                    <a:pos x="636" y="264"/>
                  </a:cxn>
                  <a:cxn ang="0">
                    <a:pos x="671" y="234"/>
                  </a:cxn>
                  <a:cxn ang="0">
                    <a:pos x="685" y="203"/>
                  </a:cxn>
                  <a:cxn ang="0">
                    <a:pos x="679" y="170"/>
                  </a:cxn>
                  <a:cxn ang="0">
                    <a:pos x="651" y="140"/>
                  </a:cxn>
                  <a:cxn ang="0">
                    <a:pos x="604" y="113"/>
                  </a:cxn>
                  <a:cxn ang="0">
                    <a:pos x="543" y="93"/>
                  </a:cxn>
                  <a:cxn ang="0">
                    <a:pos x="474" y="82"/>
                  </a:cxn>
                  <a:cxn ang="0">
                    <a:pos x="402" y="81"/>
                  </a:cxn>
                  <a:cxn ang="0">
                    <a:pos x="333" y="89"/>
                  </a:cxn>
                  <a:cxn ang="0">
                    <a:pos x="272" y="106"/>
                  </a:cxn>
                </a:cxnLst>
                <a:rect l="0" t="0" r="r" b="b"/>
                <a:pathLst>
                  <a:path w="873" h="393">
                    <a:moveTo>
                      <a:pt x="122" y="56"/>
                    </a:moveTo>
                    <a:lnTo>
                      <a:pt x="154" y="43"/>
                    </a:lnTo>
                    <a:lnTo>
                      <a:pt x="188" y="31"/>
                    </a:lnTo>
                    <a:lnTo>
                      <a:pt x="224" y="22"/>
                    </a:lnTo>
                    <a:lnTo>
                      <a:pt x="261" y="14"/>
                    </a:lnTo>
                    <a:lnTo>
                      <a:pt x="300" y="8"/>
                    </a:lnTo>
                    <a:lnTo>
                      <a:pt x="340" y="4"/>
                    </a:lnTo>
                    <a:lnTo>
                      <a:pt x="381" y="2"/>
                    </a:lnTo>
                    <a:lnTo>
                      <a:pt x="421" y="0"/>
                    </a:lnTo>
                    <a:lnTo>
                      <a:pt x="463" y="2"/>
                    </a:lnTo>
                    <a:lnTo>
                      <a:pt x="503" y="4"/>
                    </a:lnTo>
                    <a:lnTo>
                      <a:pt x="545" y="8"/>
                    </a:lnTo>
                    <a:lnTo>
                      <a:pt x="584" y="14"/>
                    </a:lnTo>
                    <a:lnTo>
                      <a:pt x="623" y="22"/>
                    </a:lnTo>
                    <a:lnTo>
                      <a:pt x="661" y="31"/>
                    </a:lnTo>
                    <a:lnTo>
                      <a:pt x="696" y="43"/>
                    </a:lnTo>
                    <a:lnTo>
                      <a:pt x="730" y="56"/>
                    </a:lnTo>
                    <a:lnTo>
                      <a:pt x="746" y="63"/>
                    </a:lnTo>
                    <a:lnTo>
                      <a:pt x="762" y="71"/>
                    </a:lnTo>
                    <a:lnTo>
                      <a:pt x="775" y="78"/>
                    </a:lnTo>
                    <a:lnTo>
                      <a:pt x="789" y="86"/>
                    </a:lnTo>
                    <a:lnTo>
                      <a:pt x="801" y="94"/>
                    </a:lnTo>
                    <a:lnTo>
                      <a:pt x="813" y="102"/>
                    </a:lnTo>
                    <a:lnTo>
                      <a:pt x="823" y="111"/>
                    </a:lnTo>
                    <a:lnTo>
                      <a:pt x="833" y="119"/>
                    </a:lnTo>
                    <a:lnTo>
                      <a:pt x="841" y="129"/>
                    </a:lnTo>
                    <a:lnTo>
                      <a:pt x="849" y="137"/>
                    </a:lnTo>
                    <a:lnTo>
                      <a:pt x="855" y="147"/>
                    </a:lnTo>
                    <a:lnTo>
                      <a:pt x="861" y="156"/>
                    </a:lnTo>
                    <a:lnTo>
                      <a:pt x="865" y="165"/>
                    </a:lnTo>
                    <a:lnTo>
                      <a:pt x="869" y="175"/>
                    </a:lnTo>
                    <a:lnTo>
                      <a:pt x="871" y="184"/>
                    </a:lnTo>
                    <a:lnTo>
                      <a:pt x="873" y="194"/>
                    </a:lnTo>
                    <a:lnTo>
                      <a:pt x="873" y="203"/>
                    </a:lnTo>
                    <a:lnTo>
                      <a:pt x="873" y="212"/>
                    </a:lnTo>
                    <a:lnTo>
                      <a:pt x="871" y="221"/>
                    </a:lnTo>
                    <a:lnTo>
                      <a:pt x="869" y="231"/>
                    </a:lnTo>
                    <a:lnTo>
                      <a:pt x="866" y="241"/>
                    </a:lnTo>
                    <a:lnTo>
                      <a:pt x="862" y="250"/>
                    </a:lnTo>
                    <a:lnTo>
                      <a:pt x="855" y="259"/>
                    </a:lnTo>
                    <a:lnTo>
                      <a:pt x="849" y="268"/>
                    </a:lnTo>
                    <a:lnTo>
                      <a:pt x="841" y="277"/>
                    </a:lnTo>
                    <a:lnTo>
                      <a:pt x="833" y="285"/>
                    </a:lnTo>
                    <a:lnTo>
                      <a:pt x="823" y="294"/>
                    </a:lnTo>
                    <a:lnTo>
                      <a:pt x="813" y="302"/>
                    </a:lnTo>
                    <a:lnTo>
                      <a:pt x="801" y="311"/>
                    </a:lnTo>
                    <a:lnTo>
                      <a:pt x="788" y="318"/>
                    </a:lnTo>
                    <a:lnTo>
                      <a:pt x="775" y="327"/>
                    </a:lnTo>
                    <a:lnTo>
                      <a:pt x="761" y="334"/>
                    </a:lnTo>
                    <a:lnTo>
                      <a:pt x="745" y="340"/>
                    </a:lnTo>
                    <a:lnTo>
                      <a:pt x="728" y="348"/>
                    </a:lnTo>
                    <a:lnTo>
                      <a:pt x="711" y="354"/>
                    </a:lnTo>
                    <a:lnTo>
                      <a:pt x="694" y="359"/>
                    </a:lnTo>
                    <a:lnTo>
                      <a:pt x="656" y="370"/>
                    </a:lnTo>
                    <a:lnTo>
                      <a:pt x="618" y="379"/>
                    </a:lnTo>
                    <a:lnTo>
                      <a:pt x="578" y="385"/>
                    </a:lnTo>
                    <a:lnTo>
                      <a:pt x="536" y="389"/>
                    </a:lnTo>
                    <a:lnTo>
                      <a:pt x="495" y="392"/>
                    </a:lnTo>
                    <a:lnTo>
                      <a:pt x="452" y="393"/>
                    </a:lnTo>
                    <a:lnTo>
                      <a:pt x="410" y="392"/>
                    </a:lnTo>
                    <a:lnTo>
                      <a:pt x="367" y="389"/>
                    </a:lnTo>
                    <a:lnTo>
                      <a:pt x="326" y="385"/>
                    </a:lnTo>
                    <a:lnTo>
                      <a:pt x="284" y="379"/>
                    </a:lnTo>
                    <a:lnTo>
                      <a:pt x="245" y="370"/>
                    </a:lnTo>
                    <a:lnTo>
                      <a:pt x="207" y="359"/>
                    </a:lnTo>
                    <a:lnTo>
                      <a:pt x="188" y="354"/>
                    </a:lnTo>
                    <a:lnTo>
                      <a:pt x="169" y="348"/>
                    </a:lnTo>
                    <a:lnTo>
                      <a:pt x="152" y="340"/>
                    </a:lnTo>
                    <a:lnTo>
                      <a:pt x="135" y="334"/>
                    </a:lnTo>
                    <a:lnTo>
                      <a:pt x="120" y="327"/>
                    </a:lnTo>
                    <a:lnTo>
                      <a:pt x="105" y="318"/>
                    </a:lnTo>
                    <a:lnTo>
                      <a:pt x="91" y="311"/>
                    </a:lnTo>
                    <a:lnTo>
                      <a:pt x="77" y="302"/>
                    </a:lnTo>
                    <a:lnTo>
                      <a:pt x="65" y="294"/>
                    </a:lnTo>
                    <a:lnTo>
                      <a:pt x="55" y="285"/>
                    </a:lnTo>
                    <a:lnTo>
                      <a:pt x="45" y="277"/>
                    </a:lnTo>
                    <a:lnTo>
                      <a:pt x="36" y="268"/>
                    </a:lnTo>
                    <a:lnTo>
                      <a:pt x="28" y="259"/>
                    </a:lnTo>
                    <a:lnTo>
                      <a:pt x="21" y="250"/>
                    </a:lnTo>
                    <a:lnTo>
                      <a:pt x="15" y="241"/>
                    </a:lnTo>
                    <a:lnTo>
                      <a:pt x="10" y="231"/>
                    </a:lnTo>
                    <a:lnTo>
                      <a:pt x="7" y="221"/>
                    </a:lnTo>
                    <a:lnTo>
                      <a:pt x="4" y="212"/>
                    </a:lnTo>
                    <a:lnTo>
                      <a:pt x="2" y="203"/>
                    </a:lnTo>
                    <a:lnTo>
                      <a:pt x="0" y="194"/>
                    </a:lnTo>
                    <a:lnTo>
                      <a:pt x="0" y="184"/>
                    </a:lnTo>
                    <a:lnTo>
                      <a:pt x="2" y="175"/>
                    </a:lnTo>
                    <a:lnTo>
                      <a:pt x="4" y="165"/>
                    </a:lnTo>
                    <a:lnTo>
                      <a:pt x="7" y="156"/>
                    </a:lnTo>
                    <a:lnTo>
                      <a:pt x="11" y="147"/>
                    </a:lnTo>
                    <a:lnTo>
                      <a:pt x="16" y="137"/>
                    </a:lnTo>
                    <a:lnTo>
                      <a:pt x="23" y="129"/>
                    </a:lnTo>
                    <a:lnTo>
                      <a:pt x="29" y="119"/>
                    </a:lnTo>
                    <a:lnTo>
                      <a:pt x="38" y="111"/>
                    </a:lnTo>
                    <a:lnTo>
                      <a:pt x="46" y="102"/>
                    </a:lnTo>
                    <a:lnTo>
                      <a:pt x="57" y="94"/>
                    </a:lnTo>
                    <a:lnTo>
                      <a:pt x="67" y="86"/>
                    </a:lnTo>
                    <a:lnTo>
                      <a:pt x="80" y="78"/>
                    </a:lnTo>
                    <a:lnTo>
                      <a:pt x="93" y="71"/>
                    </a:lnTo>
                    <a:lnTo>
                      <a:pt x="107" y="63"/>
                    </a:lnTo>
                    <a:lnTo>
                      <a:pt x="122" y="56"/>
                    </a:lnTo>
                    <a:close/>
                    <a:moveTo>
                      <a:pt x="253" y="113"/>
                    </a:moveTo>
                    <a:lnTo>
                      <a:pt x="236" y="122"/>
                    </a:lnTo>
                    <a:lnTo>
                      <a:pt x="222" y="130"/>
                    </a:lnTo>
                    <a:lnTo>
                      <a:pt x="210" y="140"/>
                    </a:lnTo>
                    <a:lnTo>
                      <a:pt x="200" y="150"/>
                    </a:lnTo>
                    <a:lnTo>
                      <a:pt x="193" y="160"/>
                    </a:lnTo>
                    <a:lnTo>
                      <a:pt x="188" y="170"/>
                    </a:lnTo>
                    <a:lnTo>
                      <a:pt x="185" y="181"/>
                    </a:lnTo>
                    <a:lnTo>
                      <a:pt x="184" y="192"/>
                    </a:lnTo>
                    <a:lnTo>
                      <a:pt x="186" y="203"/>
                    </a:lnTo>
                    <a:lnTo>
                      <a:pt x="191" y="214"/>
                    </a:lnTo>
                    <a:lnTo>
                      <a:pt x="196" y="225"/>
                    </a:lnTo>
                    <a:lnTo>
                      <a:pt x="206" y="234"/>
                    </a:lnTo>
                    <a:lnTo>
                      <a:pt x="216" y="245"/>
                    </a:lnTo>
                    <a:lnTo>
                      <a:pt x="229" y="254"/>
                    </a:lnTo>
                    <a:lnTo>
                      <a:pt x="245" y="264"/>
                    </a:lnTo>
                    <a:lnTo>
                      <a:pt x="263" y="272"/>
                    </a:lnTo>
                    <a:lnTo>
                      <a:pt x="282" y="280"/>
                    </a:lnTo>
                    <a:lnTo>
                      <a:pt x="303" y="287"/>
                    </a:lnTo>
                    <a:lnTo>
                      <a:pt x="325" y="293"/>
                    </a:lnTo>
                    <a:lnTo>
                      <a:pt x="348" y="298"/>
                    </a:lnTo>
                    <a:lnTo>
                      <a:pt x="371" y="301"/>
                    </a:lnTo>
                    <a:lnTo>
                      <a:pt x="395" y="304"/>
                    </a:lnTo>
                    <a:lnTo>
                      <a:pt x="419" y="305"/>
                    </a:lnTo>
                    <a:lnTo>
                      <a:pt x="444" y="306"/>
                    </a:lnTo>
                    <a:lnTo>
                      <a:pt x="468" y="305"/>
                    </a:lnTo>
                    <a:lnTo>
                      <a:pt x="492" y="304"/>
                    </a:lnTo>
                    <a:lnTo>
                      <a:pt x="515" y="301"/>
                    </a:lnTo>
                    <a:lnTo>
                      <a:pt x="538" y="298"/>
                    </a:lnTo>
                    <a:lnTo>
                      <a:pt x="560" y="293"/>
                    </a:lnTo>
                    <a:lnTo>
                      <a:pt x="581" y="287"/>
                    </a:lnTo>
                    <a:lnTo>
                      <a:pt x="601" y="280"/>
                    </a:lnTo>
                    <a:lnTo>
                      <a:pt x="619" y="272"/>
                    </a:lnTo>
                    <a:lnTo>
                      <a:pt x="636" y="264"/>
                    </a:lnTo>
                    <a:lnTo>
                      <a:pt x="650" y="254"/>
                    </a:lnTo>
                    <a:lnTo>
                      <a:pt x="662" y="245"/>
                    </a:lnTo>
                    <a:lnTo>
                      <a:pt x="671" y="234"/>
                    </a:lnTo>
                    <a:lnTo>
                      <a:pt x="678" y="225"/>
                    </a:lnTo>
                    <a:lnTo>
                      <a:pt x="683" y="214"/>
                    </a:lnTo>
                    <a:lnTo>
                      <a:pt x="685" y="203"/>
                    </a:lnTo>
                    <a:lnTo>
                      <a:pt x="685" y="192"/>
                    </a:lnTo>
                    <a:lnTo>
                      <a:pt x="683" y="181"/>
                    </a:lnTo>
                    <a:lnTo>
                      <a:pt x="679" y="170"/>
                    </a:lnTo>
                    <a:lnTo>
                      <a:pt x="671" y="160"/>
                    </a:lnTo>
                    <a:lnTo>
                      <a:pt x="663" y="150"/>
                    </a:lnTo>
                    <a:lnTo>
                      <a:pt x="651" y="140"/>
                    </a:lnTo>
                    <a:lnTo>
                      <a:pt x="638" y="130"/>
                    </a:lnTo>
                    <a:lnTo>
                      <a:pt x="622" y="122"/>
                    </a:lnTo>
                    <a:lnTo>
                      <a:pt x="604" y="113"/>
                    </a:lnTo>
                    <a:lnTo>
                      <a:pt x="585" y="106"/>
                    </a:lnTo>
                    <a:lnTo>
                      <a:pt x="564" y="98"/>
                    </a:lnTo>
                    <a:lnTo>
                      <a:pt x="543" y="93"/>
                    </a:lnTo>
                    <a:lnTo>
                      <a:pt x="520" y="89"/>
                    </a:lnTo>
                    <a:lnTo>
                      <a:pt x="497" y="85"/>
                    </a:lnTo>
                    <a:lnTo>
                      <a:pt x="474" y="82"/>
                    </a:lnTo>
                    <a:lnTo>
                      <a:pt x="450" y="81"/>
                    </a:lnTo>
                    <a:lnTo>
                      <a:pt x="426" y="80"/>
                    </a:lnTo>
                    <a:lnTo>
                      <a:pt x="402" y="81"/>
                    </a:lnTo>
                    <a:lnTo>
                      <a:pt x="379" y="82"/>
                    </a:lnTo>
                    <a:lnTo>
                      <a:pt x="356" y="85"/>
                    </a:lnTo>
                    <a:lnTo>
                      <a:pt x="333" y="89"/>
                    </a:lnTo>
                    <a:lnTo>
                      <a:pt x="312" y="93"/>
                    </a:lnTo>
                    <a:lnTo>
                      <a:pt x="291" y="98"/>
                    </a:lnTo>
                    <a:lnTo>
                      <a:pt x="272" y="106"/>
                    </a:lnTo>
                    <a:lnTo>
                      <a:pt x="253" y="113"/>
                    </a:lnTo>
                    <a:close/>
                  </a:path>
                </a:pathLst>
              </a:custGeom>
              <a:solidFill>
                <a:srgbClr val="999999"/>
              </a:solidFill>
              <a:ln w="9525">
                <a:noFill/>
                <a:round/>
                <a:headEnd/>
                <a:tailEnd/>
              </a:ln>
            </p:spPr>
            <p:txBody>
              <a:bodyPr/>
              <a:lstStyle/>
              <a:p>
                <a:endParaRPr lang="ja-JP" altLang="en-US" dirty="0"/>
              </a:p>
            </p:txBody>
          </p:sp>
          <p:sp>
            <p:nvSpPr>
              <p:cNvPr id="315" name="Freeform 28"/>
              <p:cNvSpPr>
                <a:spLocks/>
              </p:cNvSpPr>
              <p:nvPr/>
            </p:nvSpPr>
            <p:spPr bwMode="auto">
              <a:xfrm>
                <a:off x="3640" y="3725"/>
                <a:ext cx="47" cy="20"/>
              </a:xfrm>
              <a:custGeom>
                <a:avLst/>
                <a:gdLst/>
                <a:ahLst/>
                <a:cxnLst>
                  <a:cxn ang="0">
                    <a:pos x="121" y="0"/>
                  </a:cxn>
                  <a:cxn ang="0">
                    <a:pos x="707" y="242"/>
                  </a:cxn>
                  <a:cxn ang="0">
                    <a:pos x="587" y="300"/>
                  </a:cxn>
                  <a:cxn ang="0">
                    <a:pos x="0" y="55"/>
                  </a:cxn>
                  <a:cxn ang="0">
                    <a:pos x="121" y="0"/>
                  </a:cxn>
                </a:cxnLst>
                <a:rect l="0" t="0" r="r" b="b"/>
                <a:pathLst>
                  <a:path w="707" h="300">
                    <a:moveTo>
                      <a:pt x="121" y="0"/>
                    </a:moveTo>
                    <a:lnTo>
                      <a:pt x="707" y="242"/>
                    </a:lnTo>
                    <a:lnTo>
                      <a:pt x="587" y="300"/>
                    </a:lnTo>
                    <a:lnTo>
                      <a:pt x="0" y="55"/>
                    </a:lnTo>
                    <a:lnTo>
                      <a:pt x="121" y="0"/>
                    </a:lnTo>
                    <a:close/>
                  </a:path>
                </a:pathLst>
              </a:custGeom>
              <a:solidFill>
                <a:srgbClr val="999999"/>
              </a:solidFill>
              <a:ln w="9525">
                <a:noFill/>
                <a:round/>
                <a:headEnd/>
                <a:tailEnd/>
              </a:ln>
            </p:spPr>
            <p:txBody>
              <a:bodyPr/>
              <a:lstStyle/>
              <a:p>
                <a:endParaRPr lang="ja-JP" altLang="en-US" dirty="0"/>
              </a:p>
            </p:txBody>
          </p:sp>
          <p:sp>
            <p:nvSpPr>
              <p:cNvPr id="316" name="Freeform 29"/>
              <p:cNvSpPr>
                <a:spLocks/>
              </p:cNvSpPr>
              <p:nvPr/>
            </p:nvSpPr>
            <p:spPr bwMode="auto">
              <a:xfrm>
                <a:off x="2930" y="3559"/>
                <a:ext cx="596" cy="280"/>
              </a:xfrm>
              <a:custGeom>
                <a:avLst/>
                <a:gdLst/>
                <a:ahLst/>
                <a:cxnLst>
                  <a:cxn ang="0">
                    <a:pos x="4536" y="0"/>
                  </a:cxn>
                  <a:cxn ang="0">
                    <a:pos x="8952" y="1947"/>
                  </a:cxn>
                  <a:cxn ang="0">
                    <a:pos x="4306" y="4206"/>
                  </a:cxn>
                  <a:cxn ang="0">
                    <a:pos x="0" y="1803"/>
                  </a:cxn>
                  <a:cxn ang="0">
                    <a:pos x="4536" y="0"/>
                  </a:cxn>
                </a:cxnLst>
                <a:rect l="0" t="0" r="r" b="b"/>
                <a:pathLst>
                  <a:path w="8952" h="4206">
                    <a:moveTo>
                      <a:pt x="4536" y="0"/>
                    </a:moveTo>
                    <a:lnTo>
                      <a:pt x="8952" y="1947"/>
                    </a:lnTo>
                    <a:lnTo>
                      <a:pt x="4306" y="4206"/>
                    </a:lnTo>
                    <a:lnTo>
                      <a:pt x="0" y="1803"/>
                    </a:lnTo>
                    <a:lnTo>
                      <a:pt x="4536" y="0"/>
                    </a:lnTo>
                    <a:close/>
                  </a:path>
                </a:pathLst>
              </a:custGeom>
              <a:solidFill>
                <a:srgbClr val="000000"/>
              </a:solidFill>
              <a:ln w="9525">
                <a:noFill/>
                <a:round/>
                <a:headEnd/>
                <a:tailEnd/>
              </a:ln>
            </p:spPr>
            <p:txBody>
              <a:bodyPr/>
              <a:lstStyle/>
              <a:p>
                <a:endParaRPr lang="ja-JP" altLang="en-US" dirty="0"/>
              </a:p>
            </p:txBody>
          </p:sp>
          <p:sp>
            <p:nvSpPr>
              <p:cNvPr id="317" name="Freeform 30"/>
              <p:cNvSpPr>
                <a:spLocks/>
              </p:cNvSpPr>
              <p:nvPr/>
            </p:nvSpPr>
            <p:spPr bwMode="auto">
              <a:xfrm>
                <a:off x="2956" y="3571"/>
                <a:ext cx="340" cy="220"/>
              </a:xfrm>
              <a:custGeom>
                <a:avLst/>
                <a:gdLst/>
                <a:ahLst/>
                <a:cxnLst>
                  <a:cxn ang="0">
                    <a:pos x="4136" y="0"/>
                  </a:cxn>
                  <a:cxn ang="0">
                    <a:pos x="0" y="1644"/>
                  </a:cxn>
                  <a:cxn ang="0">
                    <a:pos x="2962" y="3296"/>
                  </a:cxn>
                  <a:cxn ang="0">
                    <a:pos x="2908" y="2418"/>
                  </a:cxn>
                  <a:cxn ang="0">
                    <a:pos x="3452" y="2300"/>
                  </a:cxn>
                  <a:cxn ang="0">
                    <a:pos x="3300" y="1523"/>
                  </a:cxn>
                  <a:cxn ang="0">
                    <a:pos x="4372" y="1448"/>
                  </a:cxn>
                  <a:cxn ang="0">
                    <a:pos x="4266" y="575"/>
                  </a:cxn>
                  <a:cxn ang="0">
                    <a:pos x="5074" y="545"/>
                  </a:cxn>
                  <a:cxn ang="0">
                    <a:pos x="5058" y="429"/>
                  </a:cxn>
                  <a:cxn ang="0">
                    <a:pos x="5097" y="424"/>
                  </a:cxn>
                  <a:cxn ang="0">
                    <a:pos x="4136" y="0"/>
                  </a:cxn>
                </a:cxnLst>
                <a:rect l="0" t="0" r="r" b="b"/>
                <a:pathLst>
                  <a:path w="5097" h="3296">
                    <a:moveTo>
                      <a:pt x="4136" y="0"/>
                    </a:moveTo>
                    <a:lnTo>
                      <a:pt x="0" y="1644"/>
                    </a:lnTo>
                    <a:lnTo>
                      <a:pt x="2962" y="3296"/>
                    </a:lnTo>
                    <a:lnTo>
                      <a:pt x="2908" y="2418"/>
                    </a:lnTo>
                    <a:lnTo>
                      <a:pt x="3452" y="2300"/>
                    </a:lnTo>
                    <a:lnTo>
                      <a:pt x="3300" y="1523"/>
                    </a:lnTo>
                    <a:lnTo>
                      <a:pt x="4372" y="1448"/>
                    </a:lnTo>
                    <a:lnTo>
                      <a:pt x="4266" y="575"/>
                    </a:lnTo>
                    <a:lnTo>
                      <a:pt x="5074" y="545"/>
                    </a:lnTo>
                    <a:lnTo>
                      <a:pt x="5058" y="429"/>
                    </a:lnTo>
                    <a:lnTo>
                      <a:pt x="5097" y="424"/>
                    </a:lnTo>
                    <a:lnTo>
                      <a:pt x="4136" y="0"/>
                    </a:lnTo>
                    <a:close/>
                  </a:path>
                </a:pathLst>
              </a:custGeom>
              <a:solidFill>
                <a:srgbClr val="CCCCCC"/>
              </a:solidFill>
              <a:ln w="9525">
                <a:noFill/>
                <a:round/>
                <a:headEnd/>
                <a:tailEnd/>
              </a:ln>
            </p:spPr>
            <p:txBody>
              <a:bodyPr/>
              <a:lstStyle/>
              <a:p>
                <a:endParaRPr lang="ja-JP" altLang="en-US" dirty="0"/>
              </a:p>
            </p:txBody>
          </p:sp>
          <p:sp>
            <p:nvSpPr>
              <p:cNvPr id="318" name="Freeform 31"/>
              <p:cNvSpPr>
                <a:spLocks/>
              </p:cNvSpPr>
              <p:nvPr/>
            </p:nvSpPr>
            <p:spPr bwMode="auto">
              <a:xfrm>
                <a:off x="3162" y="3604"/>
                <a:ext cx="337" cy="222"/>
              </a:xfrm>
              <a:custGeom>
                <a:avLst/>
                <a:gdLst/>
                <a:ahLst/>
                <a:cxnLst>
                  <a:cxn ang="0">
                    <a:pos x="52" y="2909"/>
                  </a:cxn>
                  <a:cxn ang="0">
                    <a:pos x="828" y="3342"/>
                  </a:cxn>
                  <a:cxn ang="0">
                    <a:pos x="5064" y="1284"/>
                  </a:cxn>
                  <a:cxn ang="0">
                    <a:pos x="2152" y="0"/>
                  </a:cxn>
                  <a:cxn ang="0">
                    <a:pos x="2184" y="223"/>
                  </a:cxn>
                  <a:cxn ang="0">
                    <a:pos x="1372" y="252"/>
                  </a:cxn>
                  <a:cxn ang="0">
                    <a:pos x="1477" y="1119"/>
                  </a:cxn>
                  <a:cxn ang="0">
                    <a:pos x="418" y="1194"/>
                  </a:cxn>
                  <a:cxn ang="0">
                    <a:pos x="566" y="1946"/>
                  </a:cxn>
                  <a:cxn ang="0">
                    <a:pos x="0" y="2068"/>
                  </a:cxn>
                  <a:cxn ang="0">
                    <a:pos x="52" y="2909"/>
                  </a:cxn>
                </a:cxnLst>
                <a:rect l="0" t="0" r="r" b="b"/>
                <a:pathLst>
                  <a:path w="5064" h="3342">
                    <a:moveTo>
                      <a:pt x="52" y="2909"/>
                    </a:moveTo>
                    <a:lnTo>
                      <a:pt x="828" y="3342"/>
                    </a:lnTo>
                    <a:lnTo>
                      <a:pt x="5064" y="1284"/>
                    </a:lnTo>
                    <a:lnTo>
                      <a:pt x="2152" y="0"/>
                    </a:lnTo>
                    <a:lnTo>
                      <a:pt x="2184" y="223"/>
                    </a:lnTo>
                    <a:lnTo>
                      <a:pt x="1372" y="252"/>
                    </a:lnTo>
                    <a:lnTo>
                      <a:pt x="1477" y="1119"/>
                    </a:lnTo>
                    <a:lnTo>
                      <a:pt x="418" y="1194"/>
                    </a:lnTo>
                    <a:lnTo>
                      <a:pt x="566" y="1946"/>
                    </a:lnTo>
                    <a:lnTo>
                      <a:pt x="0" y="2068"/>
                    </a:lnTo>
                    <a:lnTo>
                      <a:pt x="52" y="2909"/>
                    </a:lnTo>
                    <a:close/>
                  </a:path>
                </a:pathLst>
              </a:custGeom>
              <a:solidFill>
                <a:srgbClr val="666666"/>
              </a:solidFill>
              <a:ln w="9525">
                <a:noFill/>
                <a:round/>
                <a:headEnd/>
                <a:tailEnd/>
              </a:ln>
            </p:spPr>
            <p:txBody>
              <a:bodyPr/>
              <a:lstStyle/>
              <a:p>
                <a:endParaRPr lang="ja-JP" altLang="en-US" dirty="0"/>
              </a:p>
            </p:txBody>
          </p:sp>
          <p:sp>
            <p:nvSpPr>
              <p:cNvPr id="319" name="Freeform 32"/>
              <p:cNvSpPr>
                <a:spLocks/>
              </p:cNvSpPr>
              <p:nvPr/>
            </p:nvSpPr>
            <p:spPr bwMode="auto">
              <a:xfrm>
                <a:off x="2807" y="3282"/>
                <a:ext cx="971" cy="448"/>
              </a:xfrm>
              <a:custGeom>
                <a:avLst/>
                <a:gdLst/>
                <a:ahLst/>
                <a:cxnLst>
                  <a:cxn ang="0">
                    <a:pos x="6583" y="0"/>
                  </a:cxn>
                  <a:cxn ang="0">
                    <a:pos x="14562" y="3447"/>
                  </a:cxn>
                  <a:cxn ang="0">
                    <a:pos x="7815" y="6719"/>
                  </a:cxn>
                  <a:cxn ang="0">
                    <a:pos x="0" y="2346"/>
                  </a:cxn>
                  <a:cxn ang="0">
                    <a:pos x="6583" y="0"/>
                  </a:cxn>
                </a:cxnLst>
                <a:rect l="0" t="0" r="r" b="b"/>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p>
            </p:txBody>
          </p:sp>
          <p:sp>
            <p:nvSpPr>
              <p:cNvPr id="320" name="Freeform 33"/>
              <p:cNvSpPr>
                <a:spLocks/>
              </p:cNvSpPr>
              <p:nvPr/>
            </p:nvSpPr>
            <p:spPr bwMode="auto">
              <a:xfrm>
                <a:off x="2835" y="3294"/>
                <a:ext cx="916" cy="423"/>
              </a:xfrm>
              <a:custGeom>
                <a:avLst/>
                <a:gdLst/>
                <a:ahLst/>
                <a:cxnLst>
                  <a:cxn ang="0">
                    <a:pos x="6166" y="0"/>
                  </a:cxn>
                  <a:cxn ang="0">
                    <a:pos x="0" y="2196"/>
                  </a:cxn>
                  <a:cxn ang="0">
                    <a:pos x="7410" y="6342"/>
                  </a:cxn>
                  <a:cxn ang="0">
                    <a:pos x="13743" y="3273"/>
                  </a:cxn>
                  <a:cxn ang="0">
                    <a:pos x="6166" y="0"/>
                  </a:cxn>
                </a:cxnLst>
                <a:rect l="0" t="0" r="r" b="b"/>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p>
            </p:txBody>
          </p:sp>
          <p:sp>
            <p:nvSpPr>
              <p:cNvPr id="321" name="Freeform 34"/>
              <p:cNvSpPr>
                <a:spLocks noEditPoints="1"/>
              </p:cNvSpPr>
              <p:nvPr/>
            </p:nvSpPr>
            <p:spPr bwMode="auto">
              <a:xfrm>
                <a:off x="2981" y="3358"/>
                <a:ext cx="624" cy="287"/>
              </a:xfrm>
              <a:custGeom>
                <a:avLst/>
                <a:gdLst/>
                <a:ahLst/>
                <a:cxnLst>
                  <a:cxn ang="0">
                    <a:pos x="195" y="1734"/>
                  </a:cxn>
                  <a:cxn ang="0">
                    <a:pos x="0" y="1624"/>
                  </a:cxn>
                  <a:cxn ang="0">
                    <a:pos x="4358" y="0"/>
                  </a:cxn>
                  <a:cxn ang="0">
                    <a:pos x="4584" y="98"/>
                  </a:cxn>
                  <a:cxn ang="0">
                    <a:pos x="195" y="1734"/>
                  </a:cxn>
                  <a:cxn ang="0">
                    <a:pos x="959" y="2162"/>
                  </a:cxn>
                  <a:cxn ang="0">
                    <a:pos x="767" y="2053"/>
                  </a:cxn>
                  <a:cxn ang="0">
                    <a:pos x="5156" y="345"/>
                  </a:cxn>
                  <a:cxn ang="0">
                    <a:pos x="5380" y="441"/>
                  </a:cxn>
                  <a:cxn ang="0">
                    <a:pos x="959" y="2162"/>
                  </a:cxn>
                  <a:cxn ang="0">
                    <a:pos x="1724" y="2589"/>
                  </a:cxn>
                  <a:cxn ang="0">
                    <a:pos x="1533" y="2483"/>
                  </a:cxn>
                  <a:cxn ang="0">
                    <a:pos x="5955" y="690"/>
                  </a:cxn>
                  <a:cxn ang="0">
                    <a:pos x="6175" y="784"/>
                  </a:cxn>
                  <a:cxn ang="0">
                    <a:pos x="1724" y="2589"/>
                  </a:cxn>
                  <a:cxn ang="0">
                    <a:pos x="2489" y="3017"/>
                  </a:cxn>
                  <a:cxn ang="0">
                    <a:pos x="2300" y="2912"/>
                  </a:cxn>
                  <a:cxn ang="0">
                    <a:pos x="6753" y="1035"/>
                  </a:cxn>
                  <a:cxn ang="0">
                    <a:pos x="6970" y="1128"/>
                  </a:cxn>
                  <a:cxn ang="0">
                    <a:pos x="2489" y="3017"/>
                  </a:cxn>
                  <a:cxn ang="0">
                    <a:pos x="3253" y="3445"/>
                  </a:cxn>
                  <a:cxn ang="0">
                    <a:pos x="3067" y="3341"/>
                  </a:cxn>
                  <a:cxn ang="0">
                    <a:pos x="7550" y="1379"/>
                  </a:cxn>
                  <a:cxn ang="0">
                    <a:pos x="7764" y="1471"/>
                  </a:cxn>
                  <a:cxn ang="0">
                    <a:pos x="3253" y="3445"/>
                  </a:cxn>
                  <a:cxn ang="0">
                    <a:pos x="4019" y="3873"/>
                  </a:cxn>
                  <a:cxn ang="0">
                    <a:pos x="3834" y="3770"/>
                  </a:cxn>
                  <a:cxn ang="0">
                    <a:pos x="8348" y="1723"/>
                  </a:cxn>
                  <a:cxn ang="0">
                    <a:pos x="8559" y="1814"/>
                  </a:cxn>
                  <a:cxn ang="0">
                    <a:pos x="4019" y="3873"/>
                  </a:cxn>
                  <a:cxn ang="0">
                    <a:pos x="4784" y="4302"/>
                  </a:cxn>
                  <a:cxn ang="0">
                    <a:pos x="4601" y="4199"/>
                  </a:cxn>
                  <a:cxn ang="0">
                    <a:pos x="9145" y="2067"/>
                  </a:cxn>
                  <a:cxn ang="0">
                    <a:pos x="9354" y="2158"/>
                  </a:cxn>
                  <a:cxn ang="0">
                    <a:pos x="4784" y="4302"/>
                  </a:cxn>
                </a:cxnLst>
                <a:rect l="0" t="0" r="r" b="b"/>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p>
            </p:txBody>
          </p:sp>
          <p:sp>
            <p:nvSpPr>
              <p:cNvPr id="322" name="Freeform 35"/>
              <p:cNvSpPr>
                <a:spLocks/>
              </p:cNvSpPr>
              <p:nvPr/>
            </p:nvSpPr>
            <p:spPr bwMode="auto">
              <a:xfrm>
                <a:off x="3293" y="3282"/>
                <a:ext cx="316" cy="167"/>
              </a:xfrm>
              <a:custGeom>
                <a:avLst/>
                <a:gdLst/>
                <a:ahLst/>
                <a:cxnLst>
                  <a:cxn ang="0">
                    <a:pos x="1007" y="250"/>
                  </a:cxn>
                  <a:cxn ang="0">
                    <a:pos x="1294" y="154"/>
                  </a:cxn>
                  <a:cxn ang="0">
                    <a:pos x="1599" y="82"/>
                  </a:cxn>
                  <a:cxn ang="0">
                    <a:pos x="1915" y="32"/>
                  </a:cxn>
                  <a:cxn ang="0">
                    <a:pos x="2238" y="5"/>
                  </a:cxn>
                  <a:cxn ang="0">
                    <a:pos x="2563" y="1"/>
                  </a:cxn>
                  <a:cxn ang="0">
                    <a:pos x="2884" y="20"/>
                  </a:cxn>
                  <a:cxn ang="0">
                    <a:pos x="3198" y="62"/>
                  </a:cxn>
                  <a:cxn ang="0">
                    <a:pos x="3498" y="127"/>
                  </a:cxn>
                  <a:cxn ang="0">
                    <a:pos x="3778" y="216"/>
                  </a:cxn>
                  <a:cxn ang="0">
                    <a:pos x="4037" y="328"/>
                  </a:cxn>
                  <a:cxn ang="0">
                    <a:pos x="4275" y="469"/>
                  </a:cxn>
                  <a:cxn ang="0">
                    <a:pos x="4464" y="625"/>
                  </a:cxn>
                  <a:cxn ang="0">
                    <a:pos x="4603" y="794"/>
                  </a:cxn>
                  <a:cxn ang="0">
                    <a:pos x="4694" y="973"/>
                  </a:cxn>
                  <a:cxn ang="0">
                    <a:pos x="4733" y="1155"/>
                  </a:cxn>
                  <a:cxn ang="0">
                    <a:pos x="4722" y="1340"/>
                  </a:cxn>
                  <a:cxn ang="0">
                    <a:pos x="4662" y="1524"/>
                  </a:cxn>
                  <a:cxn ang="0">
                    <a:pos x="4550" y="1702"/>
                  </a:cxn>
                  <a:cxn ang="0">
                    <a:pos x="4388" y="1873"/>
                  </a:cxn>
                  <a:cxn ang="0">
                    <a:pos x="4175" y="2033"/>
                  </a:cxn>
                  <a:cxn ang="0">
                    <a:pos x="3913" y="2177"/>
                  </a:cxn>
                  <a:cxn ang="0">
                    <a:pos x="3619" y="2296"/>
                  </a:cxn>
                  <a:cxn ang="0">
                    <a:pos x="3302" y="2390"/>
                  </a:cxn>
                  <a:cxn ang="0">
                    <a:pos x="2970" y="2456"/>
                  </a:cxn>
                  <a:cxn ang="0">
                    <a:pos x="2627" y="2496"/>
                  </a:cxn>
                  <a:cxn ang="0">
                    <a:pos x="2280" y="2509"/>
                  </a:cxn>
                  <a:cxn ang="0">
                    <a:pos x="1935" y="2496"/>
                  </a:cxn>
                  <a:cxn ang="0">
                    <a:pos x="1598" y="2456"/>
                  </a:cxn>
                  <a:cxn ang="0">
                    <a:pos x="1275" y="2390"/>
                  </a:cxn>
                  <a:cxn ang="0">
                    <a:pos x="971" y="2296"/>
                  </a:cxn>
                  <a:cxn ang="0">
                    <a:pos x="693" y="2176"/>
                  </a:cxn>
                  <a:cxn ang="0">
                    <a:pos x="448" y="2030"/>
                  </a:cxn>
                  <a:cxn ang="0">
                    <a:pos x="255" y="1866"/>
                  </a:cxn>
                  <a:cxn ang="0">
                    <a:pos x="117" y="1693"/>
                  </a:cxn>
                  <a:cxn ang="0">
                    <a:pos x="32" y="1512"/>
                  </a:cxn>
                  <a:cxn ang="0">
                    <a:pos x="0" y="1328"/>
                  </a:cxn>
                  <a:cxn ang="0">
                    <a:pos x="18" y="1143"/>
                  </a:cxn>
                  <a:cxn ang="0">
                    <a:pos x="86" y="961"/>
                  </a:cxn>
                  <a:cxn ang="0">
                    <a:pos x="202" y="785"/>
                  </a:cxn>
                  <a:cxn ang="0">
                    <a:pos x="366" y="618"/>
                  </a:cxn>
                  <a:cxn ang="0">
                    <a:pos x="574" y="464"/>
                  </a:cxn>
                  <a:cxn ang="0">
                    <a:pos x="827" y="327"/>
                  </a:cxn>
                </a:cxnLst>
                <a:rect l="0" t="0" r="r" b="b"/>
                <a:pathLst>
                  <a:path w="4735" h="2509">
                    <a:moveTo>
                      <a:pt x="827" y="327"/>
                    </a:moveTo>
                    <a:lnTo>
                      <a:pt x="915" y="287"/>
                    </a:lnTo>
                    <a:lnTo>
                      <a:pt x="1007" y="250"/>
                    </a:lnTo>
                    <a:lnTo>
                      <a:pt x="1100" y="215"/>
                    </a:lnTo>
                    <a:lnTo>
                      <a:pt x="1196" y="184"/>
                    </a:lnTo>
                    <a:lnTo>
                      <a:pt x="1294" y="154"/>
                    </a:lnTo>
                    <a:lnTo>
                      <a:pt x="1394" y="127"/>
                    </a:lnTo>
                    <a:lnTo>
                      <a:pt x="1496" y="103"/>
                    </a:lnTo>
                    <a:lnTo>
                      <a:pt x="1599" y="82"/>
                    </a:lnTo>
                    <a:lnTo>
                      <a:pt x="1703" y="62"/>
                    </a:lnTo>
                    <a:lnTo>
                      <a:pt x="1808" y="45"/>
                    </a:lnTo>
                    <a:lnTo>
                      <a:pt x="1915" y="32"/>
                    </a:lnTo>
                    <a:lnTo>
                      <a:pt x="2022" y="20"/>
                    </a:lnTo>
                    <a:lnTo>
                      <a:pt x="2129" y="11"/>
                    </a:lnTo>
                    <a:lnTo>
                      <a:pt x="2238" y="5"/>
                    </a:lnTo>
                    <a:lnTo>
                      <a:pt x="2346" y="1"/>
                    </a:lnTo>
                    <a:lnTo>
                      <a:pt x="2455" y="0"/>
                    </a:lnTo>
                    <a:lnTo>
                      <a:pt x="2563" y="1"/>
                    </a:lnTo>
                    <a:lnTo>
                      <a:pt x="2671" y="5"/>
                    </a:lnTo>
                    <a:lnTo>
                      <a:pt x="2778" y="11"/>
                    </a:lnTo>
                    <a:lnTo>
                      <a:pt x="2884" y="20"/>
                    </a:lnTo>
                    <a:lnTo>
                      <a:pt x="2989" y="32"/>
                    </a:lnTo>
                    <a:lnTo>
                      <a:pt x="3095" y="45"/>
                    </a:lnTo>
                    <a:lnTo>
                      <a:pt x="3198" y="62"/>
                    </a:lnTo>
                    <a:lnTo>
                      <a:pt x="3299" y="82"/>
                    </a:lnTo>
                    <a:lnTo>
                      <a:pt x="3399" y="103"/>
                    </a:lnTo>
                    <a:lnTo>
                      <a:pt x="3498" y="127"/>
                    </a:lnTo>
                    <a:lnTo>
                      <a:pt x="3593" y="155"/>
                    </a:lnTo>
                    <a:lnTo>
                      <a:pt x="3687" y="184"/>
                    </a:lnTo>
                    <a:lnTo>
                      <a:pt x="3778" y="216"/>
                    </a:lnTo>
                    <a:lnTo>
                      <a:pt x="3868" y="250"/>
                    </a:lnTo>
                    <a:lnTo>
                      <a:pt x="3954" y="288"/>
                    </a:lnTo>
                    <a:lnTo>
                      <a:pt x="4037" y="328"/>
                    </a:lnTo>
                    <a:lnTo>
                      <a:pt x="4122" y="373"/>
                    </a:lnTo>
                    <a:lnTo>
                      <a:pt x="4201" y="420"/>
                    </a:lnTo>
                    <a:lnTo>
                      <a:pt x="4275" y="469"/>
                    </a:lnTo>
                    <a:lnTo>
                      <a:pt x="4344" y="519"/>
                    </a:lnTo>
                    <a:lnTo>
                      <a:pt x="4407" y="572"/>
                    </a:lnTo>
                    <a:lnTo>
                      <a:pt x="4464" y="625"/>
                    </a:lnTo>
                    <a:lnTo>
                      <a:pt x="4516" y="681"/>
                    </a:lnTo>
                    <a:lnTo>
                      <a:pt x="4563" y="737"/>
                    </a:lnTo>
                    <a:lnTo>
                      <a:pt x="4603" y="794"/>
                    </a:lnTo>
                    <a:lnTo>
                      <a:pt x="4639" y="853"/>
                    </a:lnTo>
                    <a:lnTo>
                      <a:pt x="4669" y="912"/>
                    </a:lnTo>
                    <a:lnTo>
                      <a:pt x="4694" y="973"/>
                    </a:lnTo>
                    <a:lnTo>
                      <a:pt x="4712" y="1033"/>
                    </a:lnTo>
                    <a:lnTo>
                      <a:pt x="4726" y="1094"/>
                    </a:lnTo>
                    <a:lnTo>
                      <a:pt x="4733" y="1155"/>
                    </a:lnTo>
                    <a:lnTo>
                      <a:pt x="4735" y="1217"/>
                    </a:lnTo>
                    <a:lnTo>
                      <a:pt x="4731" y="1279"/>
                    </a:lnTo>
                    <a:lnTo>
                      <a:pt x="4722" y="1340"/>
                    </a:lnTo>
                    <a:lnTo>
                      <a:pt x="4708" y="1402"/>
                    </a:lnTo>
                    <a:lnTo>
                      <a:pt x="4687" y="1463"/>
                    </a:lnTo>
                    <a:lnTo>
                      <a:pt x="4662" y="1524"/>
                    </a:lnTo>
                    <a:lnTo>
                      <a:pt x="4630" y="1585"/>
                    </a:lnTo>
                    <a:lnTo>
                      <a:pt x="4593" y="1644"/>
                    </a:lnTo>
                    <a:lnTo>
                      <a:pt x="4550" y="1702"/>
                    </a:lnTo>
                    <a:lnTo>
                      <a:pt x="4501" y="1761"/>
                    </a:lnTo>
                    <a:lnTo>
                      <a:pt x="4447" y="1818"/>
                    </a:lnTo>
                    <a:lnTo>
                      <a:pt x="4388" y="1873"/>
                    </a:lnTo>
                    <a:lnTo>
                      <a:pt x="4323" y="1929"/>
                    </a:lnTo>
                    <a:lnTo>
                      <a:pt x="4251" y="1982"/>
                    </a:lnTo>
                    <a:lnTo>
                      <a:pt x="4175" y="2033"/>
                    </a:lnTo>
                    <a:lnTo>
                      <a:pt x="4093" y="2084"/>
                    </a:lnTo>
                    <a:lnTo>
                      <a:pt x="4005" y="2132"/>
                    </a:lnTo>
                    <a:lnTo>
                      <a:pt x="3913" y="2177"/>
                    </a:lnTo>
                    <a:lnTo>
                      <a:pt x="3818" y="2220"/>
                    </a:lnTo>
                    <a:lnTo>
                      <a:pt x="3720" y="2260"/>
                    </a:lnTo>
                    <a:lnTo>
                      <a:pt x="3619" y="2296"/>
                    </a:lnTo>
                    <a:lnTo>
                      <a:pt x="3516" y="2330"/>
                    </a:lnTo>
                    <a:lnTo>
                      <a:pt x="3410" y="2361"/>
                    </a:lnTo>
                    <a:lnTo>
                      <a:pt x="3302" y="2390"/>
                    </a:lnTo>
                    <a:lnTo>
                      <a:pt x="3194" y="2414"/>
                    </a:lnTo>
                    <a:lnTo>
                      <a:pt x="3082" y="2436"/>
                    </a:lnTo>
                    <a:lnTo>
                      <a:pt x="2970" y="2456"/>
                    </a:lnTo>
                    <a:lnTo>
                      <a:pt x="2857" y="2473"/>
                    </a:lnTo>
                    <a:lnTo>
                      <a:pt x="2742" y="2485"/>
                    </a:lnTo>
                    <a:lnTo>
                      <a:pt x="2627" y="2496"/>
                    </a:lnTo>
                    <a:lnTo>
                      <a:pt x="2512" y="2503"/>
                    </a:lnTo>
                    <a:lnTo>
                      <a:pt x="2396" y="2508"/>
                    </a:lnTo>
                    <a:lnTo>
                      <a:pt x="2280" y="2509"/>
                    </a:lnTo>
                    <a:lnTo>
                      <a:pt x="2165" y="2508"/>
                    </a:lnTo>
                    <a:lnTo>
                      <a:pt x="2050" y="2503"/>
                    </a:lnTo>
                    <a:lnTo>
                      <a:pt x="1935" y="2496"/>
                    </a:lnTo>
                    <a:lnTo>
                      <a:pt x="1821" y="2485"/>
                    </a:lnTo>
                    <a:lnTo>
                      <a:pt x="1709" y="2473"/>
                    </a:lnTo>
                    <a:lnTo>
                      <a:pt x="1598" y="2456"/>
                    </a:lnTo>
                    <a:lnTo>
                      <a:pt x="1488" y="2436"/>
                    </a:lnTo>
                    <a:lnTo>
                      <a:pt x="1380" y="2414"/>
                    </a:lnTo>
                    <a:lnTo>
                      <a:pt x="1275" y="2390"/>
                    </a:lnTo>
                    <a:lnTo>
                      <a:pt x="1170" y="2361"/>
                    </a:lnTo>
                    <a:lnTo>
                      <a:pt x="1069" y="2330"/>
                    </a:lnTo>
                    <a:lnTo>
                      <a:pt x="971" y="2296"/>
                    </a:lnTo>
                    <a:lnTo>
                      <a:pt x="875" y="2259"/>
                    </a:lnTo>
                    <a:lnTo>
                      <a:pt x="782" y="2219"/>
                    </a:lnTo>
                    <a:lnTo>
                      <a:pt x="693" y="2176"/>
                    </a:lnTo>
                    <a:lnTo>
                      <a:pt x="608" y="2131"/>
                    </a:lnTo>
                    <a:lnTo>
                      <a:pt x="525" y="2081"/>
                    </a:lnTo>
                    <a:lnTo>
                      <a:pt x="448" y="2030"/>
                    </a:lnTo>
                    <a:lnTo>
                      <a:pt x="377" y="1977"/>
                    </a:lnTo>
                    <a:lnTo>
                      <a:pt x="313" y="1922"/>
                    </a:lnTo>
                    <a:lnTo>
                      <a:pt x="255" y="1866"/>
                    </a:lnTo>
                    <a:lnTo>
                      <a:pt x="203" y="1810"/>
                    </a:lnTo>
                    <a:lnTo>
                      <a:pt x="156" y="1751"/>
                    </a:lnTo>
                    <a:lnTo>
                      <a:pt x="117" y="1693"/>
                    </a:lnTo>
                    <a:lnTo>
                      <a:pt x="82" y="1633"/>
                    </a:lnTo>
                    <a:lnTo>
                      <a:pt x="54" y="1573"/>
                    </a:lnTo>
                    <a:lnTo>
                      <a:pt x="32" y="1512"/>
                    </a:lnTo>
                    <a:lnTo>
                      <a:pt x="15" y="1451"/>
                    </a:lnTo>
                    <a:lnTo>
                      <a:pt x="4" y="1389"/>
                    </a:lnTo>
                    <a:lnTo>
                      <a:pt x="0" y="1328"/>
                    </a:lnTo>
                    <a:lnTo>
                      <a:pt x="0" y="1266"/>
                    </a:lnTo>
                    <a:lnTo>
                      <a:pt x="6" y="1204"/>
                    </a:lnTo>
                    <a:lnTo>
                      <a:pt x="18" y="1143"/>
                    </a:lnTo>
                    <a:lnTo>
                      <a:pt x="35" y="1082"/>
                    </a:lnTo>
                    <a:lnTo>
                      <a:pt x="58" y="1021"/>
                    </a:lnTo>
                    <a:lnTo>
                      <a:pt x="86" y="961"/>
                    </a:lnTo>
                    <a:lnTo>
                      <a:pt x="120" y="902"/>
                    </a:lnTo>
                    <a:lnTo>
                      <a:pt x="158" y="842"/>
                    </a:lnTo>
                    <a:lnTo>
                      <a:pt x="202" y="785"/>
                    </a:lnTo>
                    <a:lnTo>
                      <a:pt x="252" y="727"/>
                    </a:lnTo>
                    <a:lnTo>
                      <a:pt x="306" y="672"/>
                    </a:lnTo>
                    <a:lnTo>
                      <a:pt x="366" y="618"/>
                    </a:lnTo>
                    <a:lnTo>
                      <a:pt x="431" y="565"/>
                    </a:lnTo>
                    <a:lnTo>
                      <a:pt x="500" y="514"/>
                    </a:lnTo>
                    <a:lnTo>
                      <a:pt x="574" y="464"/>
                    </a:lnTo>
                    <a:lnTo>
                      <a:pt x="654" y="416"/>
                    </a:lnTo>
                    <a:lnTo>
                      <a:pt x="738" y="370"/>
                    </a:lnTo>
                    <a:lnTo>
                      <a:pt x="827" y="327"/>
                    </a:lnTo>
                    <a:close/>
                  </a:path>
                </a:pathLst>
              </a:custGeom>
              <a:solidFill>
                <a:srgbClr val="000000"/>
              </a:solidFill>
              <a:ln w="9525">
                <a:noFill/>
                <a:round/>
                <a:headEnd/>
                <a:tailEnd/>
              </a:ln>
            </p:spPr>
            <p:txBody>
              <a:bodyPr/>
              <a:lstStyle/>
              <a:p>
                <a:endParaRPr lang="ja-JP" altLang="en-US" dirty="0"/>
              </a:p>
            </p:txBody>
          </p:sp>
          <p:sp>
            <p:nvSpPr>
              <p:cNvPr id="323" name="Freeform 36"/>
              <p:cNvSpPr>
                <a:spLocks/>
              </p:cNvSpPr>
              <p:nvPr/>
            </p:nvSpPr>
            <p:spPr bwMode="auto">
              <a:xfrm>
                <a:off x="3310" y="3315"/>
                <a:ext cx="116" cy="40"/>
              </a:xfrm>
              <a:custGeom>
                <a:avLst/>
                <a:gdLst/>
                <a:ahLst/>
                <a:cxnLst>
                  <a:cxn ang="0">
                    <a:pos x="610" y="0"/>
                  </a:cxn>
                  <a:cxn ang="0">
                    <a:pos x="555" y="28"/>
                  </a:cxn>
                  <a:cxn ang="0">
                    <a:pos x="501" y="56"/>
                  </a:cxn>
                  <a:cxn ang="0">
                    <a:pos x="450" y="86"/>
                  </a:cxn>
                  <a:cxn ang="0">
                    <a:pos x="402" y="116"/>
                  </a:cxn>
                  <a:cxn ang="0">
                    <a:pos x="355" y="147"/>
                  </a:cxn>
                  <a:cxn ang="0">
                    <a:pos x="311" y="177"/>
                  </a:cxn>
                  <a:cxn ang="0">
                    <a:pos x="269" y="209"/>
                  </a:cxn>
                  <a:cxn ang="0">
                    <a:pos x="230" y="240"/>
                  </a:cxn>
                  <a:cxn ang="0">
                    <a:pos x="193" y="273"/>
                  </a:cxn>
                  <a:cxn ang="0">
                    <a:pos x="158" y="306"/>
                  </a:cxn>
                  <a:cxn ang="0">
                    <a:pos x="126" y="339"/>
                  </a:cxn>
                  <a:cxn ang="0">
                    <a:pos x="97" y="372"/>
                  </a:cxn>
                  <a:cxn ang="0">
                    <a:pos x="69" y="406"/>
                  </a:cxn>
                  <a:cxn ang="0">
                    <a:pos x="43" y="440"/>
                  </a:cxn>
                  <a:cxn ang="0">
                    <a:pos x="20" y="474"/>
                  </a:cxn>
                  <a:cxn ang="0">
                    <a:pos x="0" y="508"/>
                  </a:cxn>
                  <a:cxn ang="0">
                    <a:pos x="1740" y="602"/>
                  </a:cxn>
                  <a:cxn ang="0">
                    <a:pos x="610" y="0"/>
                  </a:cxn>
                </a:cxnLst>
                <a:rect l="0" t="0" r="r" b="b"/>
                <a:pathLst>
                  <a:path w="1740" h="602">
                    <a:moveTo>
                      <a:pt x="610" y="0"/>
                    </a:moveTo>
                    <a:lnTo>
                      <a:pt x="555" y="28"/>
                    </a:lnTo>
                    <a:lnTo>
                      <a:pt x="501" y="56"/>
                    </a:lnTo>
                    <a:lnTo>
                      <a:pt x="450" y="86"/>
                    </a:lnTo>
                    <a:lnTo>
                      <a:pt x="402" y="116"/>
                    </a:lnTo>
                    <a:lnTo>
                      <a:pt x="355" y="147"/>
                    </a:lnTo>
                    <a:lnTo>
                      <a:pt x="311" y="177"/>
                    </a:lnTo>
                    <a:lnTo>
                      <a:pt x="269" y="209"/>
                    </a:lnTo>
                    <a:lnTo>
                      <a:pt x="230" y="240"/>
                    </a:lnTo>
                    <a:lnTo>
                      <a:pt x="193" y="273"/>
                    </a:lnTo>
                    <a:lnTo>
                      <a:pt x="158" y="306"/>
                    </a:lnTo>
                    <a:lnTo>
                      <a:pt x="126" y="339"/>
                    </a:lnTo>
                    <a:lnTo>
                      <a:pt x="97" y="372"/>
                    </a:lnTo>
                    <a:lnTo>
                      <a:pt x="69" y="406"/>
                    </a:lnTo>
                    <a:lnTo>
                      <a:pt x="43" y="440"/>
                    </a:lnTo>
                    <a:lnTo>
                      <a:pt x="20" y="474"/>
                    </a:lnTo>
                    <a:lnTo>
                      <a:pt x="0" y="508"/>
                    </a:lnTo>
                    <a:lnTo>
                      <a:pt x="1740" y="602"/>
                    </a:lnTo>
                    <a:lnTo>
                      <a:pt x="610" y="0"/>
                    </a:lnTo>
                    <a:close/>
                  </a:path>
                </a:pathLst>
              </a:custGeom>
              <a:solidFill>
                <a:srgbClr val="323232"/>
              </a:solidFill>
              <a:ln w="9525">
                <a:noFill/>
                <a:round/>
                <a:headEnd/>
                <a:tailEnd/>
              </a:ln>
            </p:spPr>
            <p:txBody>
              <a:bodyPr/>
              <a:lstStyle/>
              <a:p>
                <a:endParaRPr lang="ja-JP" altLang="en-US" dirty="0"/>
              </a:p>
            </p:txBody>
          </p:sp>
          <p:sp>
            <p:nvSpPr>
              <p:cNvPr id="324" name="Freeform 37"/>
              <p:cNvSpPr>
                <a:spLocks/>
              </p:cNvSpPr>
              <p:nvPr/>
            </p:nvSpPr>
            <p:spPr bwMode="auto">
              <a:xfrm>
                <a:off x="3304" y="3360"/>
                <a:ext cx="125" cy="52"/>
              </a:xfrm>
              <a:custGeom>
                <a:avLst/>
                <a:gdLst/>
                <a:ahLst/>
                <a:cxnLst>
                  <a:cxn ang="0">
                    <a:pos x="14" y="0"/>
                  </a:cxn>
                  <a:cxn ang="0">
                    <a:pos x="9" y="27"/>
                  </a:cxn>
                  <a:cxn ang="0">
                    <a:pos x="4" y="53"/>
                  </a:cxn>
                  <a:cxn ang="0">
                    <a:pos x="1" y="79"/>
                  </a:cxn>
                  <a:cxn ang="0">
                    <a:pos x="0" y="105"/>
                  </a:cxn>
                  <a:cxn ang="0">
                    <a:pos x="0" y="131"/>
                  </a:cxn>
                  <a:cxn ang="0">
                    <a:pos x="1" y="157"/>
                  </a:cxn>
                  <a:cxn ang="0">
                    <a:pos x="3" y="183"/>
                  </a:cxn>
                  <a:cxn ang="0">
                    <a:pos x="7" y="209"/>
                  </a:cxn>
                  <a:cxn ang="0">
                    <a:pos x="12" y="235"/>
                  </a:cxn>
                  <a:cxn ang="0">
                    <a:pos x="18" y="261"/>
                  </a:cxn>
                  <a:cxn ang="0">
                    <a:pos x="26" y="286"/>
                  </a:cxn>
                  <a:cxn ang="0">
                    <a:pos x="34" y="312"/>
                  </a:cxn>
                  <a:cxn ang="0">
                    <a:pos x="45" y="337"/>
                  </a:cxn>
                  <a:cxn ang="0">
                    <a:pos x="55" y="363"/>
                  </a:cxn>
                  <a:cxn ang="0">
                    <a:pos x="68" y="388"/>
                  </a:cxn>
                  <a:cxn ang="0">
                    <a:pos x="83" y="414"/>
                  </a:cxn>
                  <a:cxn ang="0">
                    <a:pos x="98" y="438"/>
                  </a:cxn>
                  <a:cxn ang="0">
                    <a:pos x="114" y="463"/>
                  </a:cxn>
                  <a:cxn ang="0">
                    <a:pos x="132" y="488"/>
                  </a:cxn>
                  <a:cxn ang="0">
                    <a:pos x="151" y="512"/>
                  </a:cxn>
                  <a:cxn ang="0">
                    <a:pos x="172" y="537"/>
                  </a:cxn>
                  <a:cxn ang="0">
                    <a:pos x="194" y="560"/>
                  </a:cxn>
                  <a:cxn ang="0">
                    <a:pos x="217" y="585"/>
                  </a:cxn>
                  <a:cxn ang="0">
                    <a:pos x="241" y="608"/>
                  </a:cxn>
                  <a:cxn ang="0">
                    <a:pos x="267" y="631"/>
                  </a:cxn>
                  <a:cxn ang="0">
                    <a:pos x="294" y="654"/>
                  </a:cxn>
                  <a:cxn ang="0">
                    <a:pos x="322" y="677"/>
                  </a:cxn>
                  <a:cxn ang="0">
                    <a:pos x="351" y="699"/>
                  </a:cxn>
                  <a:cxn ang="0">
                    <a:pos x="382" y="722"/>
                  </a:cxn>
                  <a:cxn ang="0">
                    <a:pos x="414" y="744"/>
                  </a:cxn>
                  <a:cxn ang="0">
                    <a:pos x="448" y="765"/>
                  </a:cxn>
                  <a:cxn ang="0">
                    <a:pos x="482" y="787"/>
                  </a:cxn>
                  <a:cxn ang="0">
                    <a:pos x="1871" y="101"/>
                  </a:cxn>
                  <a:cxn ang="0">
                    <a:pos x="14" y="0"/>
                  </a:cxn>
                </a:cxnLst>
                <a:rect l="0" t="0" r="r" b="b"/>
                <a:pathLst>
                  <a:path w="1871" h="787">
                    <a:moveTo>
                      <a:pt x="14" y="0"/>
                    </a:moveTo>
                    <a:lnTo>
                      <a:pt x="9" y="27"/>
                    </a:lnTo>
                    <a:lnTo>
                      <a:pt x="4" y="53"/>
                    </a:lnTo>
                    <a:lnTo>
                      <a:pt x="1" y="79"/>
                    </a:lnTo>
                    <a:lnTo>
                      <a:pt x="0" y="105"/>
                    </a:lnTo>
                    <a:lnTo>
                      <a:pt x="0" y="131"/>
                    </a:lnTo>
                    <a:lnTo>
                      <a:pt x="1" y="157"/>
                    </a:lnTo>
                    <a:lnTo>
                      <a:pt x="3" y="183"/>
                    </a:lnTo>
                    <a:lnTo>
                      <a:pt x="7" y="209"/>
                    </a:lnTo>
                    <a:lnTo>
                      <a:pt x="12" y="235"/>
                    </a:lnTo>
                    <a:lnTo>
                      <a:pt x="18" y="261"/>
                    </a:lnTo>
                    <a:lnTo>
                      <a:pt x="26" y="286"/>
                    </a:lnTo>
                    <a:lnTo>
                      <a:pt x="34" y="312"/>
                    </a:lnTo>
                    <a:lnTo>
                      <a:pt x="45" y="337"/>
                    </a:lnTo>
                    <a:lnTo>
                      <a:pt x="55" y="363"/>
                    </a:lnTo>
                    <a:lnTo>
                      <a:pt x="68" y="388"/>
                    </a:lnTo>
                    <a:lnTo>
                      <a:pt x="83" y="414"/>
                    </a:lnTo>
                    <a:lnTo>
                      <a:pt x="98" y="438"/>
                    </a:lnTo>
                    <a:lnTo>
                      <a:pt x="114" y="463"/>
                    </a:lnTo>
                    <a:lnTo>
                      <a:pt x="132" y="488"/>
                    </a:lnTo>
                    <a:lnTo>
                      <a:pt x="151" y="512"/>
                    </a:lnTo>
                    <a:lnTo>
                      <a:pt x="172" y="537"/>
                    </a:lnTo>
                    <a:lnTo>
                      <a:pt x="194" y="560"/>
                    </a:lnTo>
                    <a:lnTo>
                      <a:pt x="217" y="585"/>
                    </a:lnTo>
                    <a:lnTo>
                      <a:pt x="241" y="608"/>
                    </a:lnTo>
                    <a:lnTo>
                      <a:pt x="267" y="631"/>
                    </a:lnTo>
                    <a:lnTo>
                      <a:pt x="294" y="654"/>
                    </a:lnTo>
                    <a:lnTo>
                      <a:pt x="322" y="677"/>
                    </a:lnTo>
                    <a:lnTo>
                      <a:pt x="351" y="699"/>
                    </a:lnTo>
                    <a:lnTo>
                      <a:pt x="382" y="722"/>
                    </a:lnTo>
                    <a:lnTo>
                      <a:pt x="414" y="744"/>
                    </a:lnTo>
                    <a:lnTo>
                      <a:pt x="448" y="765"/>
                    </a:lnTo>
                    <a:lnTo>
                      <a:pt x="482" y="787"/>
                    </a:lnTo>
                    <a:lnTo>
                      <a:pt x="1871" y="101"/>
                    </a:lnTo>
                    <a:lnTo>
                      <a:pt x="14" y="0"/>
                    </a:lnTo>
                    <a:close/>
                  </a:path>
                </a:pathLst>
              </a:custGeom>
              <a:solidFill>
                <a:srgbClr val="666666"/>
              </a:solidFill>
              <a:ln w="9525">
                <a:noFill/>
                <a:round/>
                <a:headEnd/>
                <a:tailEnd/>
              </a:ln>
            </p:spPr>
            <p:txBody>
              <a:bodyPr/>
              <a:lstStyle/>
              <a:p>
                <a:endParaRPr lang="ja-JP" altLang="en-US" dirty="0"/>
              </a:p>
            </p:txBody>
          </p:sp>
          <p:sp>
            <p:nvSpPr>
              <p:cNvPr id="325" name="Freeform 38"/>
              <p:cNvSpPr>
                <a:spLocks/>
              </p:cNvSpPr>
              <p:nvPr/>
            </p:nvSpPr>
            <p:spPr bwMode="auto">
              <a:xfrm>
                <a:off x="3349" y="3369"/>
                <a:ext cx="138" cy="69"/>
              </a:xfrm>
              <a:custGeom>
                <a:avLst/>
                <a:gdLst/>
                <a:ahLst/>
                <a:cxnLst>
                  <a:cxn ang="0">
                    <a:pos x="0" y="739"/>
                  </a:cxn>
                  <a:cxn ang="0">
                    <a:pos x="54" y="764"/>
                  </a:cxn>
                  <a:cxn ang="0">
                    <a:pos x="109" y="787"/>
                  </a:cxn>
                  <a:cxn ang="0">
                    <a:pos x="166" y="809"/>
                  </a:cxn>
                  <a:cxn ang="0">
                    <a:pos x="223" y="830"/>
                  </a:cxn>
                  <a:cxn ang="0">
                    <a:pos x="282" y="850"/>
                  </a:cxn>
                  <a:cxn ang="0">
                    <a:pos x="341" y="869"/>
                  </a:cxn>
                  <a:cxn ang="0">
                    <a:pos x="401" y="886"/>
                  </a:cxn>
                  <a:cxn ang="0">
                    <a:pos x="462" y="903"/>
                  </a:cxn>
                  <a:cxn ang="0">
                    <a:pos x="525" y="918"/>
                  </a:cxn>
                  <a:cxn ang="0">
                    <a:pos x="588" y="933"/>
                  </a:cxn>
                  <a:cxn ang="0">
                    <a:pos x="651" y="945"/>
                  </a:cxn>
                  <a:cxn ang="0">
                    <a:pos x="716" y="958"/>
                  </a:cxn>
                  <a:cxn ang="0">
                    <a:pos x="781" y="969"/>
                  </a:cxn>
                  <a:cxn ang="0">
                    <a:pos x="847" y="979"/>
                  </a:cxn>
                  <a:cxn ang="0">
                    <a:pos x="914" y="988"/>
                  </a:cxn>
                  <a:cxn ang="0">
                    <a:pos x="981" y="996"/>
                  </a:cxn>
                  <a:cxn ang="0">
                    <a:pos x="1048" y="1003"/>
                  </a:cxn>
                  <a:cxn ang="0">
                    <a:pos x="1116" y="1009"/>
                  </a:cxn>
                  <a:cxn ang="0">
                    <a:pos x="1184" y="1013"/>
                  </a:cxn>
                  <a:cxn ang="0">
                    <a:pos x="1252" y="1016"/>
                  </a:cxn>
                  <a:cxn ang="0">
                    <a:pos x="1321" y="1020"/>
                  </a:cxn>
                  <a:cxn ang="0">
                    <a:pos x="1390" y="1021"/>
                  </a:cxn>
                  <a:cxn ang="0">
                    <a:pos x="1458" y="1021"/>
                  </a:cxn>
                  <a:cxn ang="0">
                    <a:pos x="1528" y="1020"/>
                  </a:cxn>
                  <a:cxn ang="0">
                    <a:pos x="1597" y="1019"/>
                  </a:cxn>
                  <a:cxn ang="0">
                    <a:pos x="1666" y="1015"/>
                  </a:cxn>
                  <a:cxn ang="0">
                    <a:pos x="1735" y="1011"/>
                  </a:cxn>
                  <a:cxn ang="0">
                    <a:pos x="1804" y="1006"/>
                  </a:cxn>
                  <a:cxn ang="0">
                    <a:pos x="1872" y="999"/>
                  </a:cxn>
                  <a:cxn ang="0">
                    <a:pos x="1940" y="992"/>
                  </a:cxn>
                  <a:cxn ang="0">
                    <a:pos x="2008" y="984"/>
                  </a:cxn>
                  <a:cxn ang="0">
                    <a:pos x="2076" y="974"/>
                  </a:cxn>
                  <a:cxn ang="0">
                    <a:pos x="1499" y="0"/>
                  </a:cxn>
                  <a:cxn ang="0">
                    <a:pos x="0" y="739"/>
                  </a:cxn>
                </a:cxnLst>
                <a:rect l="0" t="0" r="r" b="b"/>
                <a:pathLst>
                  <a:path w="2076" h="1021">
                    <a:moveTo>
                      <a:pt x="0" y="739"/>
                    </a:moveTo>
                    <a:lnTo>
                      <a:pt x="54" y="764"/>
                    </a:lnTo>
                    <a:lnTo>
                      <a:pt x="109" y="787"/>
                    </a:lnTo>
                    <a:lnTo>
                      <a:pt x="166" y="809"/>
                    </a:lnTo>
                    <a:lnTo>
                      <a:pt x="223" y="830"/>
                    </a:lnTo>
                    <a:lnTo>
                      <a:pt x="282" y="850"/>
                    </a:lnTo>
                    <a:lnTo>
                      <a:pt x="341" y="869"/>
                    </a:lnTo>
                    <a:lnTo>
                      <a:pt x="401" y="886"/>
                    </a:lnTo>
                    <a:lnTo>
                      <a:pt x="462" y="903"/>
                    </a:lnTo>
                    <a:lnTo>
                      <a:pt x="525" y="918"/>
                    </a:lnTo>
                    <a:lnTo>
                      <a:pt x="588" y="933"/>
                    </a:lnTo>
                    <a:lnTo>
                      <a:pt x="651" y="945"/>
                    </a:lnTo>
                    <a:lnTo>
                      <a:pt x="716" y="958"/>
                    </a:lnTo>
                    <a:lnTo>
                      <a:pt x="781" y="969"/>
                    </a:lnTo>
                    <a:lnTo>
                      <a:pt x="847" y="979"/>
                    </a:lnTo>
                    <a:lnTo>
                      <a:pt x="914" y="988"/>
                    </a:lnTo>
                    <a:lnTo>
                      <a:pt x="981" y="996"/>
                    </a:lnTo>
                    <a:lnTo>
                      <a:pt x="1048" y="1003"/>
                    </a:lnTo>
                    <a:lnTo>
                      <a:pt x="1116" y="1009"/>
                    </a:lnTo>
                    <a:lnTo>
                      <a:pt x="1184" y="1013"/>
                    </a:lnTo>
                    <a:lnTo>
                      <a:pt x="1252" y="1016"/>
                    </a:lnTo>
                    <a:lnTo>
                      <a:pt x="1321" y="1020"/>
                    </a:lnTo>
                    <a:lnTo>
                      <a:pt x="1390" y="1021"/>
                    </a:lnTo>
                    <a:lnTo>
                      <a:pt x="1458" y="1021"/>
                    </a:lnTo>
                    <a:lnTo>
                      <a:pt x="1528" y="1020"/>
                    </a:lnTo>
                    <a:lnTo>
                      <a:pt x="1597" y="1019"/>
                    </a:lnTo>
                    <a:lnTo>
                      <a:pt x="1666" y="1015"/>
                    </a:lnTo>
                    <a:lnTo>
                      <a:pt x="1735" y="1011"/>
                    </a:lnTo>
                    <a:lnTo>
                      <a:pt x="1804" y="1006"/>
                    </a:lnTo>
                    <a:lnTo>
                      <a:pt x="1872" y="999"/>
                    </a:lnTo>
                    <a:lnTo>
                      <a:pt x="1940" y="992"/>
                    </a:lnTo>
                    <a:lnTo>
                      <a:pt x="2008" y="984"/>
                    </a:lnTo>
                    <a:lnTo>
                      <a:pt x="2076" y="974"/>
                    </a:lnTo>
                    <a:lnTo>
                      <a:pt x="1499" y="0"/>
                    </a:lnTo>
                    <a:lnTo>
                      <a:pt x="0" y="739"/>
                    </a:lnTo>
                    <a:close/>
                  </a:path>
                </a:pathLst>
              </a:custGeom>
              <a:solidFill>
                <a:srgbClr val="999999"/>
              </a:solidFill>
              <a:ln w="9525">
                <a:noFill/>
                <a:round/>
                <a:headEnd/>
                <a:tailEnd/>
              </a:ln>
            </p:spPr>
            <p:txBody>
              <a:bodyPr/>
              <a:lstStyle/>
              <a:p>
                <a:endParaRPr lang="ja-JP" altLang="en-US" dirty="0"/>
              </a:p>
            </p:txBody>
          </p:sp>
          <p:sp>
            <p:nvSpPr>
              <p:cNvPr id="326" name="Freeform 39"/>
              <p:cNvSpPr>
                <a:spLocks/>
              </p:cNvSpPr>
              <p:nvPr/>
            </p:nvSpPr>
            <p:spPr bwMode="auto">
              <a:xfrm>
                <a:off x="3364" y="3293"/>
                <a:ext cx="233" cy="139"/>
              </a:xfrm>
              <a:custGeom>
                <a:avLst/>
                <a:gdLst/>
                <a:ahLst/>
                <a:cxnLst>
                  <a:cxn ang="0">
                    <a:pos x="2091" y="2079"/>
                  </a:cxn>
                  <a:cxn ang="0">
                    <a:pos x="2203" y="2054"/>
                  </a:cxn>
                  <a:cxn ang="0">
                    <a:pos x="2312" y="2025"/>
                  </a:cxn>
                  <a:cxn ang="0">
                    <a:pos x="2420" y="1993"/>
                  </a:cxn>
                  <a:cxn ang="0">
                    <a:pos x="2524" y="1958"/>
                  </a:cxn>
                  <a:cxn ang="0">
                    <a:pos x="2626" y="1920"/>
                  </a:cxn>
                  <a:cxn ang="0">
                    <a:pos x="2725" y="1879"/>
                  </a:cxn>
                  <a:cxn ang="0">
                    <a:pos x="2819" y="1834"/>
                  </a:cxn>
                  <a:cxn ang="0">
                    <a:pos x="2944" y="1768"/>
                  </a:cxn>
                  <a:cxn ang="0">
                    <a:pos x="3083" y="1680"/>
                  </a:cxn>
                  <a:cxn ang="0">
                    <a:pos x="3202" y="1589"/>
                  </a:cxn>
                  <a:cxn ang="0">
                    <a:pos x="3302" y="1494"/>
                  </a:cxn>
                  <a:cxn ang="0">
                    <a:pos x="3382" y="1397"/>
                  </a:cxn>
                  <a:cxn ang="0">
                    <a:pos x="3441" y="1297"/>
                  </a:cxn>
                  <a:cxn ang="0">
                    <a:pos x="3482" y="1197"/>
                  </a:cxn>
                  <a:cxn ang="0">
                    <a:pos x="3502" y="1096"/>
                  </a:cxn>
                  <a:cxn ang="0">
                    <a:pos x="3503" y="995"/>
                  </a:cxn>
                  <a:cxn ang="0">
                    <a:pos x="3484" y="895"/>
                  </a:cxn>
                  <a:cxn ang="0">
                    <a:pos x="3447" y="796"/>
                  </a:cxn>
                  <a:cxn ang="0">
                    <a:pos x="3389" y="700"/>
                  </a:cxn>
                  <a:cxn ang="0">
                    <a:pos x="3314" y="606"/>
                  </a:cxn>
                  <a:cxn ang="0">
                    <a:pos x="3219" y="516"/>
                  </a:cxn>
                  <a:cxn ang="0">
                    <a:pos x="3105" y="430"/>
                  </a:cxn>
                  <a:cxn ang="0">
                    <a:pos x="2973" y="348"/>
                  </a:cxn>
                  <a:cxn ang="0">
                    <a:pos x="2827" y="274"/>
                  </a:cxn>
                  <a:cxn ang="0">
                    <a:pos x="2672" y="210"/>
                  </a:cxn>
                  <a:cxn ang="0">
                    <a:pos x="2507" y="155"/>
                  </a:cxn>
                  <a:cxn ang="0">
                    <a:pos x="2335" y="107"/>
                  </a:cxn>
                  <a:cxn ang="0">
                    <a:pos x="2155" y="69"/>
                  </a:cxn>
                  <a:cxn ang="0">
                    <a:pos x="1970" y="39"/>
                  </a:cxn>
                  <a:cxn ang="0">
                    <a:pos x="1781" y="17"/>
                  </a:cxn>
                  <a:cxn ang="0">
                    <a:pos x="1588" y="4"/>
                  </a:cxn>
                  <a:cxn ang="0">
                    <a:pos x="1395" y="0"/>
                  </a:cxn>
                  <a:cxn ang="0">
                    <a:pos x="1199" y="4"/>
                  </a:cxn>
                  <a:cxn ang="0">
                    <a:pos x="1005" y="17"/>
                  </a:cxn>
                  <a:cxn ang="0">
                    <a:pos x="812" y="39"/>
                  </a:cxn>
                  <a:cxn ang="0">
                    <a:pos x="623" y="69"/>
                  </a:cxn>
                  <a:cxn ang="0">
                    <a:pos x="437" y="107"/>
                  </a:cxn>
                  <a:cxn ang="0">
                    <a:pos x="257" y="155"/>
                  </a:cxn>
                  <a:cxn ang="0">
                    <a:pos x="84" y="211"/>
                  </a:cxn>
                  <a:cxn ang="0">
                    <a:pos x="1372" y="973"/>
                  </a:cxn>
                </a:cxnLst>
                <a:rect l="0" t="0" r="r" b="b"/>
                <a:pathLst>
                  <a:path w="3505" h="2091">
                    <a:moveTo>
                      <a:pt x="2035" y="2091"/>
                    </a:moveTo>
                    <a:lnTo>
                      <a:pt x="2091" y="2079"/>
                    </a:lnTo>
                    <a:lnTo>
                      <a:pt x="2147" y="2068"/>
                    </a:lnTo>
                    <a:lnTo>
                      <a:pt x="2203" y="2054"/>
                    </a:lnTo>
                    <a:lnTo>
                      <a:pt x="2258" y="2040"/>
                    </a:lnTo>
                    <a:lnTo>
                      <a:pt x="2312" y="2025"/>
                    </a:lnTo>
                    <a:lnTo>
                      <a:pt x="2365" y="2010"/>
                    </a:lnTo>
                    <a:lnTo>
                      <a:pt x="2420" y="1993"/>
                    </a:lnTo>
                    <a:lnTo>
                      <a:pt x="2472" y="1976"/>
                    </a:lnTo>
                    <a:lnTo>
                      <a:pt x="2524" y="1958"/>
                    </a:lnTo>
                    <a:lnTo>
                      <a:pt x="2575" y="1940"/>
                    </a:lnTo>
                    <a:lnTo>
                      <a:pt x="2626" y="1920"/>
                    </a:lnTo>
                    <a:lnTo>
                      <a:pt x="2676" y="1900"/>
                    </a:lnTo>
                    <a:lnTo>
                      <a:pt x="2725" y="1879"/>
                    </a:lnTo>
                    <a:lnTo>
                      <a:pt x="2773" y="1856"/>
                    </a:lnTo>
                    <a:lnTo>
                      <a:pt x="2819" y="1834"/>
                    </a:lnTo>
                    <a:lnTo>
                      <a:pt x="2866" y="1811"/>
                    </a:lnTo>
                    <a:lnTo>
                      <a:pt x="2944" y="1768"/>
                    </a:lnTo>
                    <a:lnTo>
                      <a:pt x="3016" y="1725"/>
                    </a:lnTo>
                    <a:lnTo>
                      <a:pt x="3083" y="1680"/>
                    </a:lnTo>
                    <a:lnTo>
                      <a:pt x="3146" y="1636"/>
                    </a:lnTo>
                    <a:lnTo>
                      <a:pt x="3202" y="1589"/>
                    </a:lnTo>
                    <a:lnTo>
                      <a:pt x="3255" y="1542"/>
                    </a:lnTo>
                    <a:lnTo>
                      <a:pt x="3302" y="1494"/>
                    </a:lnTo>
                    <a:lnTo>
                      <a:pt x="3345" y="1445"/>
                    </a:lnTo>
                    <a:lnTo>
                      <a:pt x="3382" y="1397"/>
                    </a:lnTo>
                    <a:lnTo>
                      <a:pt x="3414" y="1347"/>
                    </a:lnTo>
                    <a:lnTo>
                      <a:pt x="3441" y="1297"/>
                    </a:lnTo>
                    <a:lnTo>
                      <a:pt x="3464" y="1247"/>
                    </a:lnTo>
                    <a:lnTo>
                      <a:pt x="3482" y="1197"/>
                    </a:lnTo>
                    <a:lnTo>
                      <a:pt x="3493" y="1146"/>
                    </a:lnTo>
                    <a:lnTo>
                      <a:pt x="3502" y="1096"/>
                    </a:lnTo>
                    <a:lnTo>
                      <a:pt x="3505" y="1045"/>
                    </a:lnTo>
                    <a:lnTo>
                      <a:pt x="3503" y="995"/>
                    </a:lnTo>
                    <a:lnTo>
                      <a:pt x="3495" y="945"/>
                    </a:lnTo>
                    <a:lnTo>
                      <a:pt x="3484" y="895"/>
                    </a:lnTo>
                    <a:lnTo>
                      <a:pt x="3468" y="845"/>
                    </a:lnTo>
                    <a:lnTo>
                      <a:pt x="3447" y="796"/>
                    </a:lnTo>
                    <a:lnTo>
                      <a:pt x="3420" y="748"/>
                    </a:lnTo>
                    <a:lnTo>
                      <a:pt x="3389" y="700"/>
                    </a:lnTo>
                    <a:lnTo>
                      <a:pt x="3354" y="652"/>
                    </a:lnTo>
                    <a:lnTo>
                      <a:pt x="3314" y="606"/>
                    </a:lnTo>
                    <a:lnTo>
                      <a:pt x="3269" y="561"/>
                    </a:lnTo>
                    <a:lnTo>
                      <a:pt x="3219" y="516"/>
                    </a:lnTo>
                    <a:lnTo>
                      <a:pt x="3165" y="472"/>
                    </a:lnTo>
                    <a:lnTo>
                      <a:pt x="3105" y="430"/>
                    </a:lnTo>
                    <a:lnTo>
                      <a:pt x="3042" y="388"/>
                    </a:lnTo>
                    <a:lnTo>
                      <a:pt x="2973" y="348"/>
                    </a:lnTo>
                    <a:lnTo>
                      <a:pt x="2900" y="310"/>
                    </a:lnTo>
                    <a:lnTo>
                      <a:pt x="2827" y="274"/>
                    </a:lnTo>
                    <a:lnTo>
                      <a:pt x="2750" y="241"/>
                    </a:lnTo>
                    <a:lnTo>
                      <a:pt x="2672" y="210"/>
                    </a:lnTo>
                    <a:lnTo>
                      <a:pt x="2590" y="181"/>
                    </a:lnTo>
                    <a:lnTo>
                      <a:pt x="2507" y="155"/>
                    </a:lnTo>
                    <a:lnTo>
                      <a:pt x="2422" y="129"/>
                    </a:lnTo>
                    <a:lnTo>
                      <a:pt x="2335" y="107"/>
                    </a:lnTo>
                    <a:lnTo>
                      <a:pt x="2245" y="87"/>
                    </a:lnTo>
                    <a:lnTo>
                      <a:pt x="2155" y="69"/>
                    </a:lnTo>
                    <a:lnTo>
                      <a:pt x="2063" y="53"/>
                    </a:lnTo>
                    <a:lnTo>
                      <a:pt x="1970" y="39"/>
                    </a:lnTo>
                    <a:lnTo>
                      <a:pt x="1876" y="26"/>
                    </a:lnTo>
                    <a:lnTo>
                      <a:pt x="1781" y="17"/>
                    </a:lnTo>
                    <a:lnTo>
                      <a:pt x="1685" y="9"/>
                    </a:lnTo>
                    <a:lnTo>
                      <a:pt x="1588" y="4"/>
                    </a:lnTo>
                    <a:lnTo>
                      <a:pt x="1491" y="1"/>
                    </a:lnTo>
                    <a:lnTo>
                      <a:pt x="1395" y="0"/>
                    </a:lnTo>
                    <a:lnTo>
                      <a:pt x="1297" y="1"/>
                    </a:lnTo>
                    <a:lnTo>
                      <a:pt x="1199" y="4"/>
                    </a:lnTo>
                    <a:lnTo>
                      <a:pt x="1102" y="9"/>
                    </a:lnTo>
                    <a:lnTo>
                      <a:pt x="1005" y="17"/>
                    </a:lnTo>
                    <a:lnTo>
                      <a:pt x="908" y="26"/>
                    </a:lnTo>
                    <a:lnTo>
                      <a:pt x="812" y="39"/>
                    </a:lnTo>
                    <a:lnTo>
                      <a:pt x="716" y="53"/>
                    </a:lnTo>
                    <a:lnTo>
                      <a:pt x="623" y="69"/>
                    </a:lnTo>
                    <a:lnTo>
                      <a:pt x="529" y="87"/>
                    </a:lnTo>
                    <a:lnTo>
                      <a:pt x="437" y="107"/>
                    </a:lnTo>
                    <a:lnTo>
                      <a:pt x="347" y="130"/>
                    </a:lnTo>
                    <a:lnTo>
                      <a:pt x="257" y="155"/>
                    </a:lnTo>
                    <a:lnTo>
                      <a:pt x="169" y="181"/>
                    </a:lnTo>
                    <a:lnTo>
                      <a:pt x="84" y="211"/>
                    </a:lnTo>
                    <a:lnTo>
                      <a:pt x="0" y="242"/>
                    </a:lnTo>
                    <a:lnTo>
                      <a:pt x="1372" y="973"/>
                    </a:lnTo>
                    <a:lnTo>
                      <a:pt x="2035" y="2091"/>
                    </a:lnTo>
                    <a:close/>
                  </a:path>
                </a:pathLst>
              </a:custGeom>
              <a:solidFill>
                <a:srgbClr val="CCCCCC"/>
              </a:solidFill>
              <a:ln w="9525">
                <a:noFill/>
                <a:round/>
                <a:headEnd/>
                <a:tailEnd/>
              </a:ln>
            </p:spPr>
            <p:txBody>
              <a:bodyPr/>
              <a:lstStyle/>
              <a:p>
                <a:endParaRPr lang="ja-JP" altLang="en-US" dirty="0"/>
              </a:p>
            </p:txBody>
          </p:sp>
        </p:grpSp>
      </p:grpSp>
      <p:grpSp>
        <p:nvGrpSpPr>
          <p:cNvPr id="8" name="グループ化 148"/>
          <p:cNvGrpSpPr/>
          <p:nvPr/>
        </p:nvGrpSpPr>
        <p:grpSpPr>
          <a:xfrm>
            <a:off x="4134477" y="3525826"/>
            <a:ext cx="723275" cy="701477"/>
            <a:chOff x="4296433" y="3035300"/>
            <a:chExt cx="723275" cy="701477"/>
          </a:xfrm>
        </p:grpSpPr>
        <p:sp>
          <p:nvSpPr>
            <p:cNvPr id="291" name="Text Box 42"/>
            <p:cNvSpPr txBox="1">
              <a:spLocks noChangeArrowheads="1"/>
            </p:cNvSpPr>
            <p:nvPr/>
          </p:nvSpPr>
          <p:spPr bwMode="auto">
            <a:xfrm>
              <a:off x="4296433" y="3429000"/>
              <a:ext cx="723275" cy="307777"/>
            </a:xfrm>
            <a:prstGeom prst="rect">
              <a:avLst/>
            </a:prstGeom>
            <a:noFill/>
            <a:ln w="12700" cap="sq" algn="ctr">
              <a:noFill/>
              <a:miter lim="800000"/>
              <a:headEnd/>
              <a:tailEnd/>
            </a:ln>
            <a:effectLst/>
          </p:spPr>
          <p:txBody>
            <a:bodyPr wrap="none">
              <a:spAutoFit/>
            </a:bodyPr>
            <a:lstStyle/>
            <a:p>
              <a:pPr algn="ctr" eaLnBrk="1" hangingPunct="1"/>
              <a:r>
                <a:rPr kumimoji="1" lang="ja-JP" altLang="en-US" sz="1400" b="0" dirty="0" smtClean="0">
                  <a:latin typeface="Verdana" pitchFamily="34" charset="0"/>
                  <a:ea typeface="ＭＳ Ｐゴシック" pitchFamily="50" charset="-128"/>
                </a:rPr>
                <a:t>報告書</a:t>
              </a:r>
              <a:endParaRPr kumimoji="1" lang="ja-JP" altLang="en-US" sz="1400" b="0" dirty="0">
                <a:latin typeface="Verdana" pitchFamily="34" charset="0"/>
                <a:ea typeface="ＭＳ Ｐゴシック" pitchFamily="50" charset="-128"/>
              </a:endParaRPr>
            </a:p>
          </p:txBody>
        </p:sp>
        <p:pic>
          <p:nvPicPr>
            <p:cNvPr id="292" name="Picture 43" descr="連絡書サンプル"/>
            <p:cNvPicPr>
              <a:picLocks noChangeAspect="1" noChangeArrowheads="1"/>
            </p:cNvPicPr>
            <p:nvPr/>
          </p:nvPicPr>
          <p:blipFill>
            <a:blip r:embed="rId3" cstate="print"/>
            <a:srcRect/>
            <a:stretch>
              <a:fillRect/>
            </a:stretch>
          </p:blipFill>
          <p:spPr bwMode="auto">
            <a:xfrm>
              <a:off x="4343401" y="3035300"/>
              <a:ext cx="609600" cy="427038"/>
            </a:xfrm>
            <a:prstGeom prst="rect">
              <a:avLst/>
            </a:prstGeom>
            <a:noFill/>
            <a:ln w="9525">
              <a:solidFill>
                <a:schemeClr val="tx1"/>
              </a:solidFill>
              <a:miter lim="800000"/>
              <a:headEnd/>
              <a:tailEnd/>
            </a:ln>
            <a:effectLst/>
          </p:spPr>
        </p:pic>
      </p:grpSp>
      <p:grpSp>
        <p:nvGrpSpPr>
          <p:cNvPr id="9" name="グループ化 149"/>
          <p:cNvGrpSpPr/>
          <p:nvPr/>
        </p:nvGrpSpPr>
        <p:grpSpPr>
          <a:xfrm>
            <a:off x="285720" y="3522651"/>
            <a:ext cx="723275" cy="701477"/>
            <a:chOff x="447676" y="3032125"/>
            <a:chExt cx="723275" cy="701477"/>
          </a:xfrm>
        </p:grpSpPr>
        <p:sp>
          <p:nvSpPr>
            <p:cNvPr id="289" name="Text Box 46"/>
            <p:cNvSpPr txBox="1">
              <a:spLocks noChangeArrowheads="1"/>
            </p:cNvSpPr>
            <p:nvPr/>
          </p:nvSpPr>
          <p:spPr bwMode="auto">
            <a:xfrm>
              <a:off x="447676" y="3425825"/>
              <a:ext cx="723275" cy="307777"/>
            </a:xfrm>
            <a:prstGeom prst="rect">
              <a:avLst/>
            </a:prstGeom>
            <a:noFill/>
            <a:ln w="12700" cap="sq" algn="ctr">
              <a:noFill/>
              <a:miter lim="800000"/>
              <a:headEnd/>
              <a:tailEnd/>
            </a:ln>
            <a:effectLst/>
          </p:spPr>
          <p:txBody>
            <a:bodyPr wrap="none">
              <a:spAutoFit/>
            </a:bodyPr>
            <a:lstStyle/>
            <a:p>
              <a:pPr algn="ctr" eaLnBrk="1" hangingPunct="1"/>
              <a:r>
                <a:rPr kumimoji="1" lang="ja-JP" altLang="en-US" sz="1400" b="0" dirty="0" smtClean="0">
                  <a:latin typeface="Verdana" pitchFamily="34" charset="0"/>
                  <a:ea typeface="ＭＳ Ｐゴシック" pitchFamily="50" charset="-128"/>
                </a:rPr>
                <a:t>報告書</a:t>
              </a:r>
              <a:endParaRPr kumimoji="1" lang="ja-JP" altLang="en-US" sz="1400" b="0" dirty="0">
                <a:latin typeface="Verdana" pitchFamily="34" charset="0"/>
                <a:ea typeface="ＭＳ Ｐゴシック" pitchFamily="50" charset="-128"/>
              </a:endParaRPr>
            </a:p>
          </p:txBody>
        </p:sp>
        <p:pic>
          <p:nvPicPr>
            <p:cNvPr id="290" name="Picture 47" descr="連絡書サンプル"/>
            <p:cNvPicPr>
              <a:picLocks noChangeAspect="1" noChangeArrowheads="1"/>
            </p:cNvPicPr>
            <p:nvPr/>
          </p:nvPicPr>
          <p:blipFill>
            <a:blip r:embed="rId3" cstate="print"/>
            <a:srcRect/>
            <a:stretch>
              <a:fillRect/>
            </a:stretch>
          </p:blipFill>
          <p:spPr bwMode="auto">
            <a:xfrm>
              <a:off x="522288" y="3032125"/>
              <a:ext cx="609600" cy="427038"/>
            </a:xfrm>
            <a:prstGeom prst="rect">
              <a:avLst/>
            </a:prstGeom>
            <a:noFill/>
            <a:ln w="9525">
              <a:solidFill>
                <a:schemeClr val="tx1"/>
              </a:solidFill>
              <a:miter lim="800000"/>
              <a:headEnd/>
              <a:tailEnd/>
            </a:ln>
          </p:spPr>
        </p:pic>
      </p:grpSp>
      <p:grpSp>
        <p:nvGrpSpPr>
          <p:cNvPr id="10" name="グループ化 136"/>
          <p:cNvGrpSpPr/>
          <p:nvPr/>
        </p:nvGrpSpPr>
        <p:grpSpPr>
          <a:xfrm>
            <a:off x="1895444" y="2700326"/>
            <a:ext cx="839650" cy="685800"/>
            <a:chOff x="2057400" y="2209800"/>
            <a:chExt cx="839650" cy="685800"/>
          </a:xfrm>
        </p:grpSpPr>
        <p:sp>
          <p:nvSpPr>
            <p:cNvPr id="287" name="Text Box 49"/>
            <p:cNvSpPr txBox="1">
              <a:spLocks noChangeArrowheads="1"/>
            </p:cNvSpPr>
            <p:nvPr/>
          </p:nvSpPr>
          <p:spPr bwMode="auto">
            <a:xfrm>
              <a:off x="2287588" y="2286000"/>
              <a:ext cx="609462" cy="246221"/>
            </a:xfrm>
            <a:prstGeom prst="rect">
              <a:avLst/>
            </a:prstGeom>
            <a:noFill/>
            <a:ln w="12700" cap="sq" algn="ctr">
              <a:noFill/>
              <a:miter lim="800000"/>
              <a:headEnd/>
              <a:tailEnd/>
            </a:ln>
            <a:effectLst/>
          </p:spPr>
          <p:txBody>
            <a:bodyPr wrap="none">
              <a:spAutoFit/>
            </a:bodyPr>
            <a:lstStyle/>
            <a:p>
              <a:pPr eaLnBrk="1" hangingPunct="1"/>
              <a:r>
                <a:rPr lang="en-US" altLang="ja-JP" sz="1000" dirty="0" smtClean="0">
                  <a:latin typeface="Verdana" pitchFamily="34" charset="0"/>
                  <a:ea typeface="ＭＳ Ｐゴシック" pitchFamily="50" charset="-128"/>
                </a:rPr>
                <a:t>output</a:t>
              </a:r>
              <a:endParaRPr kumimoji="1" lang="ja-JP" altLang="en-US" sz="1000" b="0" dirty="0">
                <a:latin typeface="Verdana" pitchFamily="34" charset="0"/>
                <a:ea typeface="ＭＳ Ｐゴシック" pitchFamily="50" charset="-128"/>
              </a:endParaRPr>
            </a:p>
          </p:txBody>
        </p:sp>
        <p:cxnSp>
          <p:nvCxnSpPr>
            <p:cNvPr id="288" name="AutoShape 50"/>
            <p:cNvCxnSpPr>
              <a:cxnSpLocks noChangeShapeType="1"/>
            </p:cNvCxnSpPr>
            <p:nvPr/>
          </p:nvCxnSpPr>
          <p:spPr bwMode="auto">
            <a:xfrm rot="10800000" flipV="1">
              <a:off x="2057400" y="2209800"/>
              <a:ext cx="609600" cy="685800"/>
            </a:xfrm>
            <a:prstGeom prst="bentConnector2">
              <a:avLst/>
            </a:prstGeom>
            <a:noFill/>
            <a:ln w="228600">
              <a:solidFill>
                <a:srgbClr val="C0C0C0"/>
              </a:solidFill>
              <a:round/>
              <a:headEnd/>
              <a:tailEnd type="triangle" w="sm" len="sm"/>
            </a:ln>
            <a:effectLst>
              <a:outerShdw blurRad="50800" dist="38100" dir="2700000" algn="tl" rotWithShape="0">
                <a:prstClr val="black">
                  <a:alpha val="40000"/>
                </a:prstClr>
              </a:outerShdw>
            </a:effectLst>
          </p:spPr>
        </p:cxnSp>
      </p:grpSp>
      <p:grpSp>
        <p:nvGrpSpPr>
          <p:cNvPr id="11" name="グループ化 146"/>
          <p:cNvGrpSpPr/>
          <p:nvPr/>
        </p:nvGrpSpPr>
        <p:grpSpPr>
          <a:xfrm>
            <a:off x="3724244" y="2014526"/>
            <a:ext cx="762001" cy="1374775"/>
            <a:chOff x="3886200" y="1524000"/>
            <a:chExt cx="762001" cy="1374775"/>
          </a:xfrm>
        </p:grpSpPr>
        <p:sp>
          <p:nvSpPr>
            <p:cNvPr id="285" name="Text Box 73"/>
            <p:cNvSpPr txBox="1">
              <a:spLocks noChangeArrowheads="1"/>
            </p:cNvSpPr>
            <p:nvPr/>
          </p:nvSpPr>
          <p:spPr bwMode="auto">
            <a:xfrm>
              <a:off x="3886200" y="1600200"/>
              <a:ext cx="514885" cy="246221"/>
            </a:xfrm>
            <a:prstGeom prst="rect">
              <a:avLst/>
            </a:prstGeom>
            <a:noFill/>
            <a:ln w="12700" cap="sq" algn="ctr">
              <a:noFill/>
              <a:miter lim="800000"/>
              <a:headEnd/>
              <a:tailEnd/>
            </a:ln>
            <a:effectLst/>
          </p:spPr>
          <p:txBody>
            <a:bodyPr wrap="none">
              <a:spAutoFit/>
            </a:bodyPr>
            <a:lstStyle/>
            <a:p>
              <a:pPr eaLnBrk="1" hangingPunct="1"/>
              <a:r>
                <a:rPr kumimoji="1" lang="en-US" altLang="ja-JP" sz="1000" b="0" dirty="0" smtClean="0">
                  <a:latin typeface="Verdana" pitchFamily="34" charset="0"/>
                  <a:ea typeface="ＭＳ Ｐゴシック" pitchFamily="50" charset="-128"/>
                </a:rPr>
                <a:t>input</a:t>
              </a:r>
              <a:endParaRPr kumimoji="1" lang="ja-JP" altLang="en-US" sz="1000" b="0" dirty="0">
                <a:latin typeface="Verdana" pitchFamily="34" charset="0"/>
                <a:ea typeface="ＭＳ Ｐゴシック" pitchFamily="50" charset="-128"/>
              </a:endParaRPr>
            </a:p>
          </p:txBody>
        </p:sp>
        <p:cxnSp>
          <p:nvCxnSpPr>
            <p:cNvPr id="286" name="AutoShape 74"/>
            <p:cNvCxnSpPr>
              <a:cxnSpLocks noChangeShapeType="1"/>
            </p:cNvCxnSpPr>
            <p:nvPr/>
          </p:nvCxnSpPr>
          <p:spPr bwMode="auto">
            <a:xfrm rot="5400000" flipH="1">
              <a:off x="3617913" y="1868488"/>
              <a:ext cx="1374775" cy="685800"/>
            </a:xfrm>
            <a:prstGeom prst="bentConnector2">
              <a:avLst/>
            </a:prstGeom>
            <a:noFill/>
            <a:ln w="228600" cap="flat">
              <a:solidFill>
                <a:srgbClr val="C0C0C0"/>
              </a:solidFill>
              <a:round/>
              <a:headEnd/>
              <a:tailEnd type="triangle" w="sm" len="sm"/>
            </a:ln>
            <a:effectLst>
              <a:outerShdw blurRad="50800" dist="38100" dir="2700000" algn="tl" rotWithShape="0">
                <a:prstClr val="black">
                  <a:alpha val="40000"/>
                </a:prstClr>
              </a:outerShdw>
            </a:effectLst>
          </p:spPr>
        </p:cxnSp>
      </p:grpSp>
      <p:sp>
        <p:nvSpPr>
          <p:cNvPr id="242" name="AutoShape 100"/>
          <p:cNvSpPr>
            <a:spLocks noChangeArrowheads="1"/>
          </p:cNvSpPr>
          <p:nvPr/>
        </p:nvSpPr>
        <p:spPr bwMode="auto">
          <a:xfrm>
            <a:off x="2657444" y="1785926"/>
            <a:ext cx="990600" cy="457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ja-JP" altLang="en-US" sz="1400" dirty="0" smtClean="0">
                <a:ea typeface="ＭＳ Ｐゴシック" pitchFamily="50" charset="-128"/>
              </a:rPr>
              <a:t>ドキュメント</a:t>
            </a:r>
            <a:endParaRPr lang="en-US" altLang="ja-JP" sz="1400" dirty="0" smtClean="0">
              <a:ea typeface="ＭＳ Ｐゴシック" pitchFamily="50" charset="-128"/>
            </a:endParaRPr>
          </a:p>
          <a:p>
            <a:pPr algn="ctr"/>
            <a:r>
              <a:rPr lang="ja-JP" altLang="en-US" sz="1400" dirty="0" smtClean="0">
                <a:ea typeface="ＭＳ Ｐゴシック" pitchFamily="50" charset="-128"/>
              </a:rPr>
              <a:t>を修正</a:t>
            </a:r>
            <a:endParaRPr lang="ja-JP" altLang="en-US" sz="1400" dirty="0">
              <a:ea typeface="ＭＳ Ｐゴシック" pitchFamily="50" charset="-128"/>
            </a:endParaRPr>
          </a:p>
        </p:txBody>
      </p:sp>
      <p:grpSp>
        <p:nvGrpSpPr>
          <p:cNvPr id="12" name="グループ化 147"/>
          <p:cNvGrpSpPr/>
          <p:nvPr/>
        </p:nvGrpSpPr>
        <p:grpSpPr>
          <a:xfrm>
            <a:off x="676244" y="2014526"/>
            <a:ext cx="2058850" cy="1371600"/>
            <a:chOff x="838200" y="1524000"/>
            <a:chExt cx="2058850" cy="1371600"/>
          </a:xfrm>
        </p:grpSpPr>
        <p:cxnSp>
          <p:nvCxnSpPr>
            <p:cNvPr id="279" name="AutoShape 107"/>
            <p:cNvCxnSpPr>
              <a:cxnSpLocks noChangeShapeType="1"/>
            </p:cNvCxnSpPr>
            <p:nvPr/>
          </p:nvCxnSpPr>
          <p:spPr bwMode="auto">
            <a:xfrm rot="10800000" flipV="1">
              <a:off x="838200" y="1524000"/>
              <a:ext cx="1828800" cy="1371600"/>
            </a:xfrm>
            <a:prstGeom prst="bentConnector2">
              <a:avLst/>
            </a:prstGeom>
            <a:noFill/>
            <a:ln w="228600">
              <a:solidFill>
                <a:srgbClr val="C0C0C0"/>
              </a:solidFill>
              <a:round/>
              <a:headEnd/>
              <a:tailEnd type="triangle" w="sm" len="sm"/>
            </a:ln>
            <a:effectLst>
              <a:outerShdw blurRad="50800" dist="38100" dir="2700000" algn="tl" rotWithShape="0">
                <a:prstClr val="black">
                  <a:alpha val="40000"/>
                </a:prstClr>
              </a:outerShdw>
            </a:effectLst>
          </p:spPr>
        </p:cxnSp>
        <p:sp>
          <p:nvSpPr>
            <p:cNvPr id="280" name="Text Box 108"/>
            <p:cNvSpPr txBox="1">
              <a:spLocks noChangeArrowheads="1"/>
            </p:cNvSpPr>
            <p:nvPr/>
          </p:nvSpPr>
          <p:spPr bwMode="auto">
            <a:xfrm>
              <a:off x="2287588" y="1600200"/>
              <a:ext cx="609462" cy="246221"/>
            </a:xfrm>
            <a:prstGeom prst="rect">
              <a:avLst/>
            </a:prstGeom>
            <a:noFill/>
            <a:ln w="12700" cap="sq" algn="ctr">
              <a:noFill/>
              <a:miter lim="800000"/>
              <a:headEnd/>
              <a:tailEnd/>
            </a:ln>
            <a:effectLst/>
          </p:spPr>
          <p:txBody>
            <a:bodyPr wrap="none">
              <a:spAutoFit/>
            </a:bodyPr>
            <a:lstStyle/>
            <a:p>
              <a:pPr eaLnBrk="1" hangingPunct="1"/>
              <a:r>
                <a:rPr kumimoji="1" lang="en-US" altLang="ja-JP" sz="1000" b="0" dirty="0" smtClean="0">
                  <a:latin typeface="Verdana" pitchFamily="34" charset="0"/>
                  <a:ea typeface="ＭＳ Ｐゴシック" pitchFamily="50" charset="-128"/>
                </a:rPr>
                <a:t>output</a:t>
              </a:r>
              <a:endParaRPr kumimoji="1" lang="ja-JP" altLang="en-US" sz="1000" b="0" dirty="0">
                <a:latin typeface="Verdana" pitchFamily="34" charset="0"/>
                <a:ea typeface="ＭＳ Ｐゴシック" pitchFamily="50" charset="-128"/>
              </a:endParaRPr>
            </a:p>
          </p:txBody>
        </p:sp>
      </p:grpSp>
      <p:sp>
        <p:nvSpPr>
          <p:cNvPr id="250" name="AutoShape 53"/>
          <p:cNvSpPr>
            <a:spLocks noChangeArrowheads="1"/>
          </p:cNvSpPr>
          <p:nvPr/>
        </p:nvSpPr>
        <p:spPr bwMode="auto">
          <a:xfrm>
            <a:off x="2657444" y="2276452"/>
            <a:ext cx="990600" cy="881074"/>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t"/>
          <a:lstStyle/>
          <a:p>
            <a:pPr algn="ctr" eaLnBrk="1" hangingPunct="1"/>
            <a:r>
              <a:rPr kumimoji="1" lang="ja-JP" altLang="en-US" sz="1400" b="0" dirty="0" smtClean="0">
                <a:ea typeface="ＭＳ Ｐゴシック" pitchFamily="50" charset="-128"/>
              </a:rPr>
              <a:t>開発者</a:t>
            </a:r>
            <a:endParaRPr kumimoji="1" lang="en-US" altLang="ja-JP" sz="1400" b="0" dirty="0" smtClean="0">
              <a:ea typeface="ＭＳ Ｐゴシック" pitchFamily="50" charset="-128"/>
            </a:endParaRPr>
          </a:p>
        </p:txBody>
      </p:sp>
      <p:grpSp>
        <p:nvGrpSpPr>
          <p:cNvPr id="17" name="Group 60"/>
          <p:cNvGrpSpPr>
            <a:grpSpLocks/>
          </p:cNvGrpSpPr>
          <p:nvPr/>
        </p:nvGrpSpPr>
        <p:grpSpPr bwMode="auto">
          <a:xfrm flipH="1">
            <a:off x="2976532" y="2603490"/>
            <a:ext cx="161925" cy="217488"/>
            <a:chOff x="2336" y="3158"/>
            <a:chExt cx="90" cy="137"/>
          </a:xfrm>
        </p:grpSpPr>
        <p:sp>
          <p:nvSpPr>
            <p:cNvPr id="265" name="AutoShape 61"/>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66" name="Oval 62"/>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18" name="Group 63"/>
          <p:cNvGrpSpPr>
            <a:grpSpLocks/>
          </p:cNvGrpSpPr>
          <p:nvPr/>
        </p:nvGrpSpPr>
        <p:grpSpPr bwMode="auto">
          <a:xfrm flipH="1">
            <a:off x="3192432" y="2603490"/>
            <a:ext cx="161925" cy="217488"/>
            <a:chOff x="2336" y="3158"/>
            <a:chExt cx="90" cy="137"/>
          </a:xfrm>
        </p:grpSpPr>
        <p:sp>
          <p:nvSpPr>
            <p:cNvPr id="263" name="AutoShape 64"/>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64" name="Oval 65"/>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19" name="Group 66"/>
          <p:cNvGrpSpPr>
            <a:grpSpLocks/>
          </p:cNvGrpSpPr>
          <p:nvPr/>
        </p:nvGrpSpPr>
        <p:grpSpPr bwMode="auto">
          <a:xfrm flipH="1">
            <a:off x="3409919" y="2603490"/>
            <a:ext cx="161925" cy="217488"/>
            <a:chOff x="2336" y="3158"/>
            <a:chExt cx="90" cy="137"/>
          </a:xfrm>
        </p:grpSpPr>
        <p:sp>
          <p:nvSpPr>
            <p:cNvPr id="261"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62"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20" name="Group 69"/>
          <p:cNvGrpSpPr>
            <a:grpSpLocks/>
          </p:cNvGrpSpPr>
          <p:nvPr/>
        </p:nvGrpSpPr>
        <p:grpSpPr bwMode="auto">
          <a:xfrm flipH="1">
            <a:off x="2760632" y="2603490"/>
            <a:ext cx="161925" cy="217488"/>
            <a:chOff x="2336" y="3158"/>
            <a:chExt cx="90" cy="137"/>
          </a:xfrm>
        </p:grpSpPr>
        <p:sp>
          <p:nvSpPr>
            <p:cNvPr id="259" name="AutoShape 70"/>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60" name="Oval 71"/>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21" name="グループ化 181"/>
          <p:cNvGrpSpPr/>
          <p:nvPr/>
        </p:nvGrpSpPr>
        <p:grpSpPr>
          <a:xfrm>
            <a:off x="2796787" y="2867834"/>
            <a:ext cx="714380" cy="214314"/>
            <a:chOff x="2928926" y="2786058"/>
            <a:chExt cx="1000132" cy="142876"/>
          </a:xfrm>
        </p:grpSpPr>
        <p:sp>
          <p:nvSpPr>
            <p:cNvPr id="256" name="正方形/長方形 255"/>
            <p:cNvSpPr/>
            <p:nvPr/>
          </p:nvSpPr>
          <p:spPr bwMode="auto">
            <a:xfrm>
              <a:off x="3500430" y="2786058"/>
              <a:ext cx="428628" cy="14287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ja-JP" altLang="en-US" sz="2000" b="0" i="0" u="none" strike="noStrike" cap="none" normalizeH="0" baseline="0" dirty="0" smtClean="0">
                <a:ln>
                  <a:noFill/>
                </a:ln>
                <a:solidFill>
                  <a:schemeClr val="tx1"/>
                </a:solidFill>
                <a:effectLst/>
                <a:latin typeface="Arial" charset="0"/>
              </a:endParaRPr>
            </a:p>
          </p:txBody>
        </p:sp>
        <p:sp>
          <p:nvSpPr>
            <p:cNvPr id="257" name="正方形/長方形 256"/>
            <p:cNvSpPr/>
            <p:nvPr/>
          </p:nvSpPr>
          <p:spPr bwMode="auto">
            <a:xfrm>
              <a:off x="2928926" y="2786058"/>
              <a:ext cx="576547" cy="14287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000" b="0" i="0" u="none" strike="noStrike" cap="none" normalizeH="0" baseline="0" dirty="0" smtClean="0">
                <a:ln>
                  <a:noFill/>
                </a:ln>
                <a:solidFill>
                  <a:schemeClr val="tx1"/>
                </a:solidFill>
                <a:effectLst/>
                <a:latin typeface="Arial" charset="0"/>
              </a:endParaRPr>
            </a:p>
          </p:txBody>
        </p:sp>
        <p:sp>
          <p:nvSpPr>
            <p:cNvPr id="258" name="平行四辺形 257"/>
            <p:cNvSpPr/>
            <p:nvPr/>
          </p:nvSpPr>
          <p:spPr bwMode="auto">
            <a:xfrm flipH="1">
              <a:off x="3214678" y="2786058"/>
              <a:ext cx="500067" cy="142876"/>
            </a:xfrm>
            <a:prstGeom prst="parallelogram">
              <a:avLst>
                <a:gd name="adj" fmla="val 56993"/>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000" b="0" i="0" u="none" strike="noStrike" cap="none" normalizeH="0" baseline="0" dirty="0" smtClean="0">
                <a:ln>
                  <a:noFill/>
                </a:ln>
                <a:solidFill>
                  <a:schemeClr val="tx1"/>
                </a:solidFill>
                <a:effectLst/>
                <a:latin typeface="Arial" charset="0"/>
              </a:endParaRPr>
            </a:p>
          </p:txBody>
        </p:sp>
      </p:grpSp>
      <p:sp>
        <p:nvSpPr>
          <p:cNvPr id="341" name="円/楕円 340"/>
          <p:cNvSpPr/>
          <p:nvPr/>
        </p:nvSpPr>
        <p:spPr>
          <a:xfrm>
            <a:off x="5214942" y="4758649"/>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342" name="テキスト ボックス 341"/>
          <p:cNvSpPr txBox="1"/>
          <p:nvPr/>
        </p:nvSpPr>
        <p:spPr>
          <a:xfrm>
            <a:off x="5572133" y="4615773"/>
            <a:ext cx="3571868" cy="1200329"/>
          </a:xfrm>
          <a:prstGeom prst="rect">
            <a:avLst/>
          </a:prstGeom>
          <a:noFill/>
        </p:spPr>
        <p:txBody>
          <a:bodyPr wrap="square" rtlCol="0">
            <a:spAutoFit/>
          </a:bodyPr>
          <a:lstStyle/>
          <a:p>
            <a:r>
              <a:rPr kumimoji="1" lang="ja-JP" altLang="en-US" sz="2400" dirty="0" smtClean="0"/>
              <a:t>開発者はセキュリティについてあまり気にしなくてよい（開発に専念）</a:t>
            </a:r>
            <a:endParaRPr kumimoji="1" lang="en-US" altLang="ja-JP" sz="2400" dirty="0" smtClean="0"/>
          </a:p>
        </p:txBody>
      </p:sp>
      <p:grpSp>
        <p:nvGrpSpPr>
          <p:cNvPr id="124" name="グループ化 359"/>
          <p:cNvGrpSpPr/>
          <p:nvPr/>
        </p:nvGrpSpPr>
        <p:grpSpPr>
          <a:xfrm>
            <a:off x="2571736" y="4000504"/>
            <a:ext cx="1152526" cy="1152526"/>
            <a:chOff x="2852708" y="4305288"/>
            <a:chExt cx="1152526" cy="1152526"/>
          </a:xfrm>
        </p:grpSpPr>
        <p:sp>
          <p:nvSpPr>
            <p:cNvPr id="125" name="Oval 79"/>
            <p:cNvSpPr>
              <a:spLocks noChangeArrowheads="1"/>
            </p:cNvSpPr>
            <p:nvPr/>
          </p:nvSpPr>
          <p:spPr bwMode="auto">
            <a:xfrm>
              <a:off x="2852708" y="4305288"/>
              <a:ext cx="1152526" cy="1152526"/>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tIns="0" anchor="t"/>
            <a:lstStyle/>
            <a:p>
              <a:pPr algn="ctr" eaLnBrk="1" hangingPunct="1"/>
              <a:r>
                <a:rPr kumimoji="1" lang="ja-JP" altLang="en-US" sz="1800" b="1" dirty="0" smtClean="0">
                  <a:ea typeface="ＭＳ Ｐゴシック" pitchFamily="50" charset="-128"/>
                </a:rPr>
                <a:t>ｾｷｭﾘﾃｨ</a:t>
              </a:r>
              <a:endParaRPr kumimoji="1" lang="en-US" altLang="ja-JP" sz="1800" b="1" dirty="0" smtClean="0">
                <a:ea typeface="ＭＳ Ｐゴシック" pitchFamily="50" charset="-128"/>
              </a:endParaRPr>
            </a:p>
            <a:p>
              <a:pPr algn="ctr" eaLnBrk="1" hangingPunct="1"/>
              <a:r>
                <a:rPr lang="ja-JP" altLang="en-US" b="1" dirty="0" smtClean="0">
                  <a:ea typeface="ＭＳ Ｐゴシック" pitchFamily="50" charset="-128"/>
                </a:rPr>
                <a:t>専門組織</a:t>
              </a:r>
              <a:endParaRPr kumimoji="1" lang="en-US" altLang="ja-JP" sz="1800" b="1" dirty="0" smtClean="0">
                <a:ea typeface="ＭＳ Ｐゴシック" pitchFamily="50" charset="-128"/>
              </a:endParaRPr>
            </a:p>
          </p:txBody>
        </p:sp>
        <p:grpSp>
          <p:nvGrpSpPr>
            <p:cNvPr id="126" name="Group 60"/>
            <p:cNvGrpSpPr>
              <a:grpSpLocks/>
            </p:cNvGrpSpPr>
            <p:nvPr/>
          </p:nvGrpSpPr>
          <p:grpSpPr bwMode="auto">
            <a:xfrm flipH="1">
              <a:off x="3338474" y="5026021"/>
              <a:ext cx="161925" cy="217488"/>
              <a:chOff x="2336" y="3313"/>
              <a:chExt cx="90" cy="137"/>
            </a:xfrm>
          </p:grpSpPr>
          <p:sp>
            <p:nvSpPr>
              <p:cNvPr id="133" name="AutoShape 61"/>
              <p:cNvSpPr>
                <a:spLocks noChangeArrowheads="1"/>
              </p:cNvSpPr>
              <p:nvPr/>
            </p:nvSpPr>
            <p:spPr bwMode="auto">
              <a:xfrm>
                <a:off x="2336" y="3377"/>
                <a:ext cx="90" cy="73"/>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sp>
            <p:nvSpPr>
              <p:cNvPr id="134" name="Oval 62"/>
              <p:cNvSpPr>
                <a:spLocks noChangeArrowheads="1"/>
              </p:cNvSpPr>
              <p:nvPr/>
            </p:nvSpPr>
            <p:spPr bwMode="auto">
              <a:xfrm>
                <a:off x="2336" y="3313"/>
                <a:ext cx="90" cy="9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grpSp>
        <p:grpSp>
          <p:nvGrpSpPr>
            <p:cNvPr id="127" name="Group 69"/>
            <p:cNvGrpSpPr>
              <a:grpSpLocks/>
            </p:cNvGrpSpPr>
            <p:nvPr/>
          </p:nvGrpSpPr>
          <p:grpSpPr bwMode="auto">
            <a:xfrm flipH="1">
              <a:off x="3122574" y="5026019"/>
              <a:ext cx="161925" cy="217488"/>
              <a:chOff x="2336" y="3313"/>
              <a:chExt cx="90" cy="137"/>
            </a:xfrm>
          </p:grpSpPr>
          <p:sp>
            <p:nvSpPr>
              <p:cNvPr id="131" name="AutoShape 70"/>
              <p:cNvSpPr>
                <a:spLocks noChangeArrowheads="1"/>
              </p:cNvSpPr>
              <p:nvPr/>
            </p:nvSpPr>
            <p:spPr bwMode="auto">
              <a:xfrm>
                <a:off x="2336" y="3377"/>
                <a:ext cx="90" cy="73"/>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sp>
            <p:nvSpPr>
              <p:cNvPr id="132" name="Oval 71"/>
              <p:cNvSpPr>
                <a:spLocks noChangeArrowheads="1"/>
              </p:cNvSpPr>
              <p:nvPr/>
            </p:nvSpPr>
            <p:spPr bwMode="auto">
              <a:xfrm>
                <a:off x="2336" y="3313"/>
                <a:ext cx="90" cy="9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grpSp>
        <p:grpSp>
          <p:nvGrpSpPr>
            <p:cNvPr id="128" name="Group 60"/>
            <p:cNvGrpSpPr>
              <a:grpSpLocks/>
            </p:cNvGrpSpPr>
            <p:nvPr/>
          </p:nvGrpSpPr>
          <p:grpSpPr bwMode="auto">
            <a:xfrm flipH="1">
              <a:off x="3552788" y="5026021"/>
              <a:ext cx="161925" cy="217488"/>
              <a:chOff x="2336" y="3313"/>
              <a:chExt cx="90" cy="137"/>
            </a:xfrm>
          </p:grpSpPr>
          <p:sp>
            <p:nvSpPr>
              <p:cNvPr id="129" name="AutoShape 61"/>
              <p:cNvSpPr>
                <a:spLocks noChangeArrowheads="1"/>
              </p:cNvSpPr>
              <p:nvPr/>
            </p:nvSpPr>
            <p:spPr bwMode="auto">
              <a:xfrm>
                <a:off x="2336" y="3377"/>
                <a:ext cx="90" cy="73"/>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sp>
            <p:nvSpPr>
              <p:cNvPr id="130" name="Oval 62"/>
              <p:cNvSpPr>
                <a:spLocks noChangeArrowheads="1"/>
              </p:cNvSpPr>
              <p:nvPr/>
            </p:nvSpPr>
            <p:spPr bwMode="auto">
              <a:xfrm>
                <a:off x="2336" y="3313"/>
                <a:ext cx="90" cy="9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grpSp>
      </p:grpSp>
      <p:sp>
        <p:nvSpPr>
          <p:cNvPr id="136" name="Text Box 76"/>
          <p:cNvSpPr txBox="1">
            <a:spLocks noChangeArrowheads="1"/>
          </p:cNvSpPr>
          <p:nvPr/>
        </p:nvSpPr>
        <p:spPr bwMode="auto">
          <a:xfrm>
            <a:off x="2127219" y="4827599"/>
            <a:ext cx="514885" cy="246221"/>
          </a:xfrm>
          <a:prstGeom prst="rect">
            <a:avLst/>
          </a:prstGeom>
          <a:noFill/>
          <a:ln w="12700" cap="sq" algn="ctr">
            <a:noFill/>
            <a:miter lim="800000"/>
            <a:headEnd/>
            <a:tailEnd/>
          </a:ln>
          <a:effectLst/>
        </p:spPr>
        <p:txBody>
          <a:bodyPr wrap="none">
            <a:spAutoFit/>
          </a:bodyPr>
          <a:lstStyle/>
          <a:p>
            <a:pPr eaLnBrk="1" hangingPunct="1"/>
            <a:r>
              <a:rPr lang="en-US" altLang="ja-JP" sz="1000" dirty="0" smtClean="0">
                <a:latin typeface="Verdana" pitchFamily="34" charset="0"/>
                <a:ea typeface="ＭＳ Ｐゴシック" pitchFamily="50" charset="-128"/>
              </a:rPr>
              <a:t>input</a:t>
            </a:r>
            <a:endParaRPr kumimoji="1" lang="ja-JP" altLang="en-US" sz="1000" b="0" dirty="0">
              <a:latin typeface="Verdana" pitchFamily="34" charset="0"/>
              <a:ea typeface="ＭＳ Ｐゴシック" pitchFamily="50" charset="-128"/>
            </a:endParaRPr>
          </a:p>
        </p:txBody>
      </p:sp>
      <p:cxnSp>
        <p:nvCxnSpPr>
          <p:cNvPr id="137" name="AutoShape 77"/>
          <p:cNvCxnSpPr>
            <a:cxnSpLocks noChangeShapeType="1"/>
          </p:cNvCxnSpPr>
          <p:nvPr/>
        </p:nvCxnSpPr>
        <p:spPr bwMode="auto">
          <a:xfrm rot="16200000" flipH="1">
            <a:off x="1732819" y="4468925"/>
            <a:ext cx="1000346" cy="663152"/>
          </a:xfrm>
          <a:prstGeom prst="bentConnector2">
            <a:avLst/>
          </a:prstGeom>
          <a:noFill/>
          <a:ln w="228600">
            <a:solidFill>
              <a:srgbClr val="C0C0C0"/>
            </a:solidFill>
            <a:round/>
            <a:headEnd/>
            <a:tailEnd type="triangle" w="sm" len="sm"/>
          </a:ln>
          <a:effectLst>
            <a:outerShdw blurRad="50800" dist="38100" dir="2700000" algn="tl" rotWithShape="0">
              <a:prstClr val="black">
                <a:alpha val="40000"/>
              </a:prstClr>
            </a:outerShdw>
          </a:effectLst>
        </p:spPr>
      </p:cxnSp>
      <p:sp>
        <p:nvSpPr>
          <p:cNvPr id="138" name="Text Box 95"/>
          <p:cNvSpPr txBox="1">
            <a:spLocks noChangeArrowheads="1"/>
          </p:cNvSpPr>
          <p:nvPr/>
        </p:nvSpPr>
        <p:spPr bwMode="auto">
          <a:xfrm>
            <a:off x="3714744" y="4827599"/>
            <a:ext cx="609462" cy="246221"/>
          </a:xfrm>
          <a:prstGeom prst="rect">
            <a:avLst/>
          </a:prstGeom>
          <a:noFill/>
          <a:ln w="12700" cap="sq" algn="ctr">
            <a:noFill/>
            <a:miter lim="800000"/>
            <a:headEnd/>
            <a:tailEnd/>
          </a:ln>
          <a:effectLst/>
        </p:spPr>
        <p:txBody>
          <a:bodyPr wrap="none">
            <a:spAutoFit/>
          </a:bodyPr>
          <a:lstStyle/>
          <a:p>
            <a:pPr eaLnBrk="1" hangingPunct="1"/>
            <a:r>
              <a:rPr kumimoji="1" lang="en-US" altLang="ja-JP" sz="1000" b="0" dirty="0" smtClean="0">
                <a:latin typeface="Verdana" pitchFamily="34" charset="0"/>
                <a:ea typeface="ＭＳ Ｐゴシック" pitchFamily="50" charset="-128"/>
              </a:rPr>
              <a:t>output</a:t>
            </a:r>
            <a:endParaRPr kumimoji="1" lang="ja-JP" altLang="en-US" sz="1000" b="0" dirty="0">
              <a:latin typeface="Verdana" pitchFamily="34" charset="0"/>
              <a:ea typeface="ＭＳ Ｐゴシック" pitchFamily="50" charset="-128"/>
            </a:endParaRPr>
          </a:p>
        </p:txBody>
      </p:sp>
      <p:cxnSp>
        <p:nvCxnSpPr>
          <p:cNvPr id="139" name="AutoShape 96"/>
          <p:cNvCxnSpPr>
            <a:cxnSpLocks noChangeShapeType="1"/>
          </p:cNvCxnSpPr>
          <p:nvPr/>
        </p:nvCxnSpPr>
        <p:spPr bwMode="auto">
          <a:xfrm flipV="1">
            <a:off x="3740920" y="4227303"/>
            <a:ext cx="726116" cy="1073371"/>
          </a:xfrm>
          <a:prstGeom prst="bentConnector2">
            <a:avLst/>
          </a:prstGeom>
          <a:noFill/>
          <a:ln w="228600">
            <a:solidFill>
              <a:srgbClr val="C0C0C0"/>
            </a:solidFill>
            <a:round/>
            <a:headEnd/>
            <a:tailEnd type="triangle" w="sm" len="sm"/>
          </a:ln>
          <a:effectLst>
            <a:outerShdw blurRad="50800" dist="38100" dir="2700000" algn="tl" rotWithShape="0">
              <a:prstClr val="black">
                <a:alpha val="40000"/>
              </a:prstClr>
            </a:outerShdw>
          </a:effectLst>
        </p:spPr>
      </p:cxnSp>
      <p:cxnSp>
        <p:nvCxnSpPr>
          <p:cNvPr id="140" name="AutoShape 110"/>
          <p:cNvCxnSpPr>
            <a:cxnSpLocks noChangeShapeType="1"/>
          </p:cNvCxnSpPr>
          <p:nvPr/>
        </p:nvCxnSpPr>
        <p:spPr bwMode="auto">
          <a:xfrm rot="16200000" flipH="1">
            <a:off x="1084422" y="3820528"/>
            <a:ext cx="1076546" cy="1883746"/>
          </a:xfrm>
          <a:prstGeom prst="bentConnector2">
            <a:avLst/>
          </a:prstGeom>
          <a:noFill/>
          <a:ln w="228600">
            <a:solidFill>
              <a:srgbClr val="C0C0C0"/>
            </a:solidFill>
            <a:round/>
            <a:headEnd/>
            <a:tailEnd type="triangle" w="sm" len="sm"/>
          </a:ln>
          <a:effectLst>
            <a:outerShdw blurRad="50800" dist="38100" dir="2700000" algn="tl" rotWithShape="0">
              <a:prstClr val="black">
                <a:alpha val="40000"/>
              </a:prstClr>
            </a:outerShdw>
          </a:effectLst>
        </p:spPr>
      </p:cxnSp>
      <p:grpSp>
        <p:nvGrpSpPr>
          <p:cNvPr id="141" name="グループ化 337"/>
          <p:cNvGrpSpPr/>
          <p:nvPr/>
        </p:nvGrpSpPr>
        <p:grpSpPr>
          <a:xfrm>
            <a:off x="2564568" y="5029208"/>
            <a:ext cx="1176352" cy="542932"/>
            <a:chOff x="2993196" y="4814894"/>
            <a:chExt cx="1176352" cy="542932"/>
          </a:xfrm>
        </p:grpSpPr>
        <p:sp>
          <p:nvSpPr>
            <p:cNvPr id="142" name="AutoShape 93"/>
            <p:cNvSpPr>
              <a:spLocks noChangeArrowheads="1"/>
            </p:cNvSpPr>
            <p:nvPr/>
          </p:nvSpPr>
          <p:spPr bwMode="auto">
            <a:xfrm>
              <a:off x="2993196" y="4814894"/>
              <a:ext cx="1176352" cy="542932"/>
            </a:xfrm>
            <a:prstGeom prst="roundRect">
              <a:avLst>
                <a:gd name="adj" fmla="val 16667"/>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endParaRPr lang="ja-JP" altLang="en-US" sz="1800" dirty="0">
                <a:ea typeface="ＭＳ Ｐゴシック" pitchFamily="50" charset="-128"/>
              </a:endParaRPr>
            </a:p>
          </p:txBody>
        </p:sp>
        <p:sp>
          <p:nvSpPr>
            <p:cNvPr id="143" name="AutoShape 93"/>
            <p:cNvSpPr>
              <a:spLocks noChangeArrowheads="1"/>
            </p:cNvSpPr>
            <p:nvPr/>
          </p:nvSpPr>
          <p:spPr bwMode="auto">
            <a:xfrm>
              <a:off x="3086072" y="4845037"/>
              <a:ext cx="990600" cy="457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ja-JP" altLang="en-US" sz="1800" dirty="0" smtClean="0">
                  <a:ea typeface="ＭＳ Ｐゴシック" pitchFamily="50" charset="-128"/>
                </a:rPr>
                <a:t>レビュー</a:t>
              </a:r>
              <a:endParaRPr lang="ja-JP" altLang="en-US" sz="1800" dirty="0">
                <a:ea typeface="ＭＳ Ｐゴシック" pitchFamily="50" charset="-128"/>
              </a:endParaRPr>
            </a:p>
          </p:txBody>
        </p:sp>
      </p:grpSp>
      <p:grpSp>
        <p:nvGrpSpPr>
          <p:cNvPr id="102" name="グループ化 101"/>
          <p:cNvGrpSpPr/>
          <p:nvPr/>
        </p:nvGrpSpPr>
        <p:grpSpPr>
          <a:xfrm>
            <a:off x="357158" y="6000768"/>
            <a:ext cx="8571261" cy="430887"/>
            <a:chOff x="285720" y="6072206"/>
            <a:chExt cx="8571261" cy="430887"/>
          </a:xfrm>
        </p:grpSpPr>
        <p:sp>
          <p:nvSpPr>
            <p:cNvPr id="149" name="円/楕円 148"/>
            <p:cNvSpPr/>
            <p:nvPr/>
          </p:nvSpPr>
          <p:spPr>
            <a:xfrm>
              <a:off x="285720" y="6170940"/>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150" name="テキスト ボックス 149"/>
            <p:cNvSpPr txBox="1"/>
            <p:nvPr/>
          </p:nvSpPr>
          <p:spPr>
            <a:xfrm>
              <a:off x="612416" y="6072206"/>
              <a:ext cx="8244565" cy="43088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Microsoft</a:t>
              </a:r>
              <a:r>
                <a:rPr lang="ja-JP" alt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 </a:t>
              </a:r>
              <a:r>
                <a:rPr lang="en-US" altLang="ja-JP"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SDL</a:t>
              </a:r>
              <a:r>
                <a:rPr lang="ja-JP" alt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の脅威分析手法を超簡素化した独自のレビュー手法</a:t>
              </a:r>
              <a:endParaRPr kumimoji="1" lang="en-US" altLang="ja-JP"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grpSp>
      <p:sp>
        <p:nvSpPr>
          <p:cNvPr id="96" name="スライド番号プレースホルダ 95"/>
          <p:cNvSpPr>
            <a:spLocks noGrp="1"/>
          </p:cNvSpPr>
          <p:nvPr>
            <p:ph type="sldNum" sz="quarter" idx="12"/>
          </p:nvPr>
        </p:nvSpPr>
        <p:spPr/>
        <p:txBody>
          <a:bodyPr/>
          <a:lstStyle/>
          <a:p>
            <a:fld id="{42D4A36F-DB00-42B8-866B-82834CB2AE26}" type="slidenum">
              <a:rPr kumimoji="1" lang="ja-JP" altLang="en-US" smtClean="0"/>
              <a:pPr/>
              <a:t>14</a:t>
            </a:fld>
            <a:endParaRPr kumimoji="1" lang="ja-JP" altLang="en-US"/>
          </a:p>
        </p:txBody>
      </p:sp>
      <p:sp>
        <p:nvSpPr>
          <p:cNvPr id="97" name="円/楕円 96"/>
          <p:cNvSpPr/>
          <p:nvPr/>
        </p:nvSpPr>
        <p:spPr>
          <a:xfrm>
            <a:off x="5214942" y="3357562"/>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98" name="テキスト ボックス 97"/>
          <p:cNvSpPr txBox="1"/>
          <p:nvPr/>
        </p:nvSpPr>
        <p:spPr>
          <a:xfrm>
            <a:off x="5572132" y="3214686"/>
            <a:ext cx="3571868" cy="830997"/>
          </a:xfrm>
          <a:prstGeom prst="rect">
            <a:avLst/>
          </a:prstGeom>
          <a:noFill/>
        </p:spPr>
        <p:txBody>
          <a:bodyPr wrap="square" rtlCol="0">
            <a:spAutoFit/>
          </a:bodyPr>
          <a:lstStyle/>
          <a:p>
            <a:r>
              <a:rPr lang="ja-JP" altLang="en-US" sz="2400" dirty="0" smtClean="0"/>
              <a:t>見つかった脆弱性が対策されるまで追跡</a:t>
            </a:r>
            <a:endParaRPr lang="en-US" altLang="ja-JP"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①　脅威分析表を準備する</a:t>
            </a:r>
            <a:endParaRPr kumimoji="1" lang="ja-JP" altLang="en-US" dirty="0"/>
          </a:p>
        </p:txBody>
      </p:sp>
      <p:sp>
        <p:nvSpPr>
          <p:cNvPr id="6" name="コンテンツ プレースホルダ 5"/>
          <p:cNvSpPr>
            <a:spLocks noGrp="1"/>
          </p:cNvSpPr>
          <p:nvPr>
            <p:ph idx="1"/>
          </p:nvPr>
        </p:nvSpPr>
        <p:spPr>
          <a:xfrm>
            <a:off x="914400" y="1500174"/>
            <a:ext cx="7772400" cy="5000660"/>
          </a:xfrm>
        </p:spPr>
        <p:txBody>
          <a:bodyPr>
            <a:noAutofit/>
          </a:bodyPr>
          <a:lstStyle/>
          <a:p>
            <a:pPr marL="95250" indent="0">
              <a:buNone/>
            </a:pPr>
            <a:endParaRPr lang="en-US" altLang="ja-JP" sz="2400" dirty="0" smtClean="0">
              <a:latin typeface="HGPｺﾞｼｯｸE" pitchFamily="50" charset="-128"/>
              <a:ea typeface="HGPｺﾞｼｯｸE" pitchFamily="50" charset="-128"/>
            </a:endParaRPr>
          </a:p>
          <a:p>
            <a:pPr marL="95250" indent="0">
              <a:buNone/>
            </a:pPr>
            <a:endParaRPr lang="en-US" altLang="ja-JP" sz="2400" dirty="0" smtClean="0">
              <a:latin typeface="HGPｺﾞｼｯｸE" pitchFamily="50" charset="-128"/>
              <a:ea typeface="HGPｺﾞｼｯｸE" pitchFamily="50" charset="-128"/>
            </a:endParaRPr>
          </a:p>
          <a:p>
            <a:pPr marL="95250" indent="0">
              <a:buNone/>
            </a:pPr>
            <a:endParaRPr lang="en-US" altLang="ja-JP" sz="2400" dirty="0" smtClean="0">
              <a:latin typeface="HGPｺﾞｼｯｸE" pitchFamily="50" charset="-128"/>
              <a:ea typeface="HGPｺﾞｼｯｸE" pitchFamily="50" charset="-128"/>
            </a:endParaRPr>
          </a:p>
          <a:p>
            <a:pPr marL="95250" indent="0">
              <a:buNone/>
            </a:pPr>
            <a:endParaRPr lang="en-US" altLang="ja-JP" sz="2400" dirty="0" smtClean="0">
              <a:latin typeface="HGPｺﾞｼｯｸE" pitchFamily="50" charset="-128"/>
              <a:ea typeface="HGPｺﾞｼｯｸE" pitchFamily="50" charset="-128"/>
            </a:endParaRPr>
          </a:p>
          <a:p>
            <a:pPr marL="95250" indent="0">
              <a:buNone/>
            </a:pPr>
            <a:endParaRPr lang="en-US" altLang="ja-JP" sz="2400" dirty="0" smtClean="0">
              <a:latin typeface="HGPｺﾞｼｯｸE" pitchFamily="50" charset="-128"/>
              <a:ea typeface="HGPｺﾞｼｯｸE" pitchFamily="50" charset="-128"/>
            </a:endParaRPr>
          </a:p>
          <a:p>
            <a:pPr marL="95250" indent="0">
              <a:buNone/>
            </a:pPr>
            <a:endParaRPr lang="en-US" altLang="ja-JP" sz="2400" dirty="0" smtClean="0">
              <a:latin typeface="HGPｺﾞｼｯｸE" pitchFamily="50" charset="-128"/>
              <a:ea typeface="HGPｺﾞｼｯｸE" pitchFamily="50" charset="-128"/>
            </a:endParaRPr>
          </a:p>
          <a:p>
            <a:pPr marL="95250" indent="0">
              <a:buNone/>
            </a:pPr>
            <a:endParaRPr lang="en-US" altLang="ja-JP" sz="2400" dirty="0" smtClean="0">
              <a:latin typeface="HGPｺﾞｼｯｸE" pitchFamily="50" charset="-128"/>
              <a:ea typeface="HGPｺﾞｼｯｸE" pitchFamily="50" charset="-128"/>
            </a:endParaRPr>
          </a:p>
          <a:p>
            <a:pPr marL="95250" indent="0">
              <a:buNone/>
            </a:pPr>
            <a:endParaRPr lang="en-US" altLang="ja-JP" sz="2400" dirty="0" smtClean="0">
              <a:latin typeface="HGPｺﾞｼｯｸE" pitchFamily="50" charset="-128"/>
              <a:ea typeface="HGPｺﾞｼｯｸE" pitchFamily="50" charset="-128"/>
            </a:endParaRPr>
          </a:p>
          <a:p>
            <a:pPr marL="95250" indent="0">
              <a:buNone/>
            </a:pPr>
            <a:r>
              <a:rPr lang="ja-JP" altLang="en-US" sz="2400" dirty="0" smtClean="0">
                <a:latin typeface="HGPｺﾞｼｯｸE" pitchFamily="50" charset="-128"/>
                <a:ea typeface="HGPｺﾞｼｯｸE" pitchFamily="50" charset="-128"/>
              </a:rPr>
              <a:t>すべてのドキュメントの脅威分析結果を</a:t>
            </a:r>
            <a:r>
              <a:rPr lang="en-US" altLang="ja-JP" sz="2400" dirty="0" smtClean="0">
                <a:latin typeface="HGPｺﾞｼｯｸE" pitchFamily="50" charset="-128"/>
                <a:ea typeface="HGPｺﾞｼｯｸE" pitchFamily="50" charset="-128"/>
              </a:rPr>
              <a:t>1</a:t>
            </a:r>
            <a:r>
              <a:rPr lang="ja-JP" altLang="en-US" sz="2400" dirty="0" smtClean="0">
                <a:latin typeface="HGPｺﾞｼｯｸE" pitchFamily="50" charset="-128"/>
                <a:ea typeface="HGPｺﾞｼｯｸE" pitchFamily="50" charset="-128"/>
              </a:rPr>
              <a:t>つの脅威分析表に集約してまとめる</a:t>
            </a:r>
          </a:p>
        </p:txBody>
      </p:sp>
      <p:sp>
        <p:nvSpPr>
          <p:cNvPr id="12" name="スライド番号プレースホルダ 11"/>
          <p:cNvSpPr>
            <a:spLocks noGrp="1"/>
          </p:cNvSpPr>
          <p:nvPr>
            <p:ph type="sldNum" sz="quarter" idx="12"/>
          </p:nvPr>
        </p:nvSpPr>
        <p:spPr/>
        <p:txBody>
          <a:bodyPr/>
          <a:lstStyle/>
          <a:p>
            <a:fld id="{7C9DC480-1C51-4504-B079-3665D1C1C6E7}" type="slidenum">
              <a:rPr kumimoji="1" lang="ja-JP" altLang="en-US" smtClean="0"/>
              <a:pPr/>
              <a:t>15</a:t>
            </a:fld>
            <a:endParaRPr kumimoji="1" lang="ja-JP" altLang="en-US"/>
          </a:p>
        </p:txBody>
      </p:sp>
      <p:pic>
        <p:nvPicPr>
          <p:cNvPr id="1028" name="Picture 4"/>
          <p:cNvPicPr>
            <a:picLocks noChangeAspect="1" noChangeArrowheads="1"/>
          </p:cNvPicPr>
          <p:nvPr/>
        </p:nvPicPr>
        <p:blipFill>
          <a:blip r:embed="rId3"/>
          <a:srcRect/>
          <a:stretch>
            <a:fillRect/>
          </a:stretch>
        </p:blipFill>
        <p:spPr bwMode="auto">
          <a:xfrm>
            <a:off x="357158" y="1643050"/>
            <a:ext cx="8429684" cy="2933385"/>
          </a:xfrm>
          <a:prstGeom prst="rect">
            <a:avLst/>
          </a:prstGeom>
          <a:ln>
            <a:noFill/>
          </a:ln>
          <a:effectLst>
            <a:outerShdw blurRad="292100" dist="139700" dir="2700000" algn="tl" rotWithShape="0">
              <a:srgbClr val="333333">
                <a:alpha val="65000"/>
              </a:srgbClr>
            </a:outerShdw>
          </a:effectLst>
        </p:spPr>
      </p:pic>
      <p:grpSp>
        <p:nvGrpSpPr>
          <p:cNvPr id="2" name="グループ化 6"/>
          <p:cNvGrpSpPr/>
          <p:nvPr/>
        </p:nvGrpSpPr>
        <p:grpSpPr>
          <a:xfrm>
            <a:off x="5286380" y="4286256"/>
            <a:ext cx="3571900" cy="357190"/>
            <a:chOff x="5214942" y="5929330"/>
            <a:chExt cx="3571900" cy="357190"/>
          </a:xfrm>
        </p:grpSpPr>
        <p:sp>
          <p:nvSpPr>
            <p:cNvPr id="8" name="角丸四角形 7"/>
            <p:cNvSpPr/>
            <p:nvPr/>
          </p:nvSpPr>
          <p:spPr bwMode="auto">
            <a:xfrm>
              <a:off x="5214942" y="5929330"/>
              <a:ext cx="3571900" cy="357190"/>
            </a:xfrm>
            <a:prstGeom prst="roundRect">
              <a:avLst/>
            </a:prstGeom>
            <a:ln>
              <a:solidFill>
                <a:srgbClr val="FF0000"/>
              </a:solidFill>
              <a:prstDash val="sysDash"/>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ysClr val="windowText" lastClr="000000"/>
                  </a:solidFill>
                  <a:effectLst/>
                  <a:latin typeface="HGPｺﾞｼｯｸE" pitchFamily="50" charset="-128"/>
                  <a:ea typeface="HGPｺﾞｼｯｸE" pitchFamily="50" charset="-128"/>
                </a:rPr>
                <a:t>簡単な書式でドキュメントコストを最小化</a:t>
              </a:r>
            </a:p>
          </p:txBody>
        </p:sp>
        <p:sp>
          <p:nvSpPr>
            <p:cNvPr id="10" name="L 字 9"/>
            <p:cNvSpPr/>
            <p:nvPr/>
          </p:nvSpPr>
          <p:spPr bwMode="auto">
            <a:xfrm>
              <a:off x="5330923" y="5965190"/>
              <a:ext cx="285752" cy="285752"/>
            </a:xfrm>
            <a:prstGeom prst="corner">
              <a:avLst/>
            </a:prstGeom>
            <a:ln w="9525">
              <a:solidFill>
                <a:schemeClr val="accent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②　キーワード、文章を見つける</a:t>
            </a:r>
            <a:endParaRPr kumimoji="1" lang="ja-JP" altLang="en-US" dirty="0"/>
          </a:p>
        </p:txBody>
      </p:sp>
      <p:sp>
        <p:nvSpPr>
          <p:cNvPr id="3" name="コンテンツ プレースホルダ 2"/>
          <p:cNvSpPr>
            <a:spLocks noGrp="1"/>
          </p:cNvSpPr>
          <p:nvPr>
            <p:ph idx="1"/>
          </p:nvPr>
        </p:nvSpPr>
        <p:spPr>
          <a:xfrm>
            <a:off x="428596" y="1431134"/>
            <a:ext cx="8643998" cy="5069700"/>
          </a:xfrm>
        </p:spPr>
        <p:txBody>
          <a:bodyPr/>
          <a:lstStyle/>
          <a:p>
            <a:pPr>
              <a:buNone/>
            </a:pPr>
            <a:r>
              <a:rPr lang="ja-JP" altLang="en-US" dirty="0" smtClean="0">
                <a:ea typeface="ＭＳ Ｐゴシック" pitchFamily="50" charset="-128"/>
              </a:rPr>
              <a:t>気になるキーワード、文章を脅威分析表に転記する</a:t>
            </a:r>
          </a:p>
          <a:p>
            <a:endParaRPr kumimoji="1" lang="ja-JP" altLang="en-US" dirty="0"/>
          </a:p>
        </p:txBody>
      </p:sp>
      <p:sp>
        <p:nvSpPr>
          <p:cNvPr id="14" name="スライド番号プレースホルダ 13"/>
          <p:cNvSpPr>
            <a:spLocks noGrp="1"/>
          </p:cNvSpPr>
          <p:nvPr>
            <p:ph type="sldNum" sz="quarter" idx="12"/>
          </p:nvPr>
        </p:nvSpPr>
        <p:spPr/>
        <p:txBody>
          <a:bodyPr/>
          <a:lstStyle/>
          <a:p>
            <a:fld id="{7C9DC480-1C51-4504-B079-3665D1C1C6E7}" type="slidenum">
              <a:rPr kumimoji="1" lang="ja-JP" altLang="en-US" smtClean="0"/>
              <a:pPr/>
              <a:t>16</a:t>
            </a:fld>
            <a:endParaRPr kumimoji="1" lang="ja-JP" altLang="en-US" dirty="0"/>
          </a:p>
        </p:txBody>
      </p:sp>
      <p:pic>
        <p:nvPicPr>
          <p:cNvPr id="6" name="Picture 9" descr="検索（ドキュメント）"/>
          <p:cNvPicPr>
            <a:picLocks noChangeAspect="1" noChangeArrowheads="1"/>
          </p:cNvPicPr>
          <p:nvPr/>
        </p:nvPicPr>
        <p:blipFill>
          <a:blip r:embed="rId3"/>
          <a:srcRect/>
          <a:stretch>
            <a:fillRect/>
          </a:stretch>
        </p:blipFill>
        <p:spPr bwMode="auto">
          <a:xfrm>
            <a:off x="1643042" y="2437933"/>
            <a:ext cx="4695825" cy="1457325"/>
          </a:xfrm>
          <a:prstGeom prst="rect">
            <a:avLst/>
          </a:prstGeom>
          <a:ln>
            <a:noFill/>
          </a:ln>
          <a:effectLst>
            <a:outerShdw blurRad="292100" dist="139700" dir="2700000" algn="tl" rotWithShape="0">
              <a:srgbClr val="333333">
                <a:alpha val="65000"/>
              </a:srgbClr>
            </a:outerShdw>
          </a:effectLst>
        </p:spPr>
      </p:pic>
      <p:sp>
        <p:nvSpPr>
          <p:cNvPr id="7" name="AutoShape 10"/>
          <p:cNvSpPr>
            <a:spLocks noChangeArrowheads="1"/>
          </p:cNvSpPr>
          <p:nvPr/>
        </p:nvSpPr>
        <p:spPr bwMode="auto">
          <a:xfrm>
            <a:off x="3500430" y="2666533"/>
            <a:ext cx="762000" cy="1219200"/>
          </a:xfrm>
          <a:prstGeom prst="roundRect">
            <a:avLst>
              <a:gd name="adj" fmla="val 16667"/>
            </a:avLst>
          </a:prstGeom>
          <a:noFill/>
          <a:ln w="38100">
            <a:solidFill>
              <a:srgbClr val="FF0000"/>
            </a:solidFill>
            <a:miter lim="800000"/>
            <a:headEnd/>
            <a:tailEnd/>
          </a:ln>
          <a:effectLst/>
        </p:spPr>
        <p:txBody>
          <a:bodyPr wrap="none" anchor="ctr"/>
          <a:lstStyle/>
          <a:p>
            <a:endParaRPr lang="ja-JP" altLang="en-US">
              <a:ea typeface="ＭＳ Ｐゴシック" pitchFamily="50" charset="-128"/>
            </a:endParaRPr>
          </a:p>
        </p:txBody>
      </p:sp>
      <p:sp>
        <p:nvSpPr>
          <p:cNvPr id="10" name="Text Box 14"/>
          <p:cNvSpPr txBox="1">
            <a:spLocks noChangeArrowheads="1"/>
          </p:cNvSpPr>
          <p:nvPr/>
        </p:nvSpPr>
        <p:spPr bwMode="auto">
          <a:xfrm>
            <a:off x="914400" y="2110908"/>
            <a:ext cx="2490788" cy="304800"/>
          </a:xfrm>
          <a:prstGeom prst="rect">
            <a:avLst/>
          </a:prstGeom>
          <a:noFill/>
          <a:ln w="12700" cap="sq" algn="ctr">
            <a:noFill/>
            <a:miter lim="800000"/>
            <a:headEnd/>
            <a:tailEnd/>
          </a:ln>
          <a:effectLst/>
        </p:spPr>
        <p:txBody>
          <a:bodyPr wrap="none">
            <a:spAutoFit/>
          </a:bodyPr>
          <a:lstStyle/>
          <a:p>
            <a:pPr algn="l" eaLnBrk="1" hangingPunct="1"/>
            <a:r>
              <a:rPr kumimoji="1" lang="ja-JP" altLang="en-US" sz="1400" b="0" dirty="0">
                <a:latin typeface="Verdana" pitchFamily="34" charset="0"/>
                <a:ea typeface="ＭＳ Ｐゴシック" pitchFamily="50" charset="-128"/>
              </a:rPr>
              <a:t>設計ドキュメント：機能仕様</a:t>
            </a:r>
            <a:r>
              <a:rPr kumimoji="1" lang="en-US" altLang="ja-JP" sz="1400" b="0" dirty="0">
                <a:latin typeface="Verdana" pitchFamily="34" charset="0"/>
                <a:ea typeface="ＭＳ Ｐゴシック" pitchFamily="50" charset="-128"/>
              </a:rPr>
              <a:t>.</a:t>
            </a:r>
            <a:r>
              <a:rPr kumimoji="1" lang="en-US" altLang="ja-JP" sz="1400" b="0" dirty="0" err="1">
                <a:latin typeface="Verdana" pitchFamily="34" charset="0"/>
                <a:ea typeface="ＭＳ Ｐゴシック" pitchFamily="50" charset="-128"/>
              </a:rPr>
              <a:t>xls</a:t>
            </a:r>
            <a:endParaRPr kumimoji="1" lang="en-US" altLang="ja-JP" sz="1400" b="0" dirty="0">
              <a:latin typeface="Verdana" pitchFamily="34" charset="0"/>
              <a:ea typeface="ＭＳ Ｐゴシック" pitchFamily="50" charset="-128"/>
            </a:endParaRPr>
          </a:p>
        </p:txBody>
      </p:sp>
      <p:sp>
        <p:nvSpPr>
          <p:cNvPr id="11" name="Text Box 16"/>
          <p:cNvSpPr txBox="1">
            <a:spLocks noChangeArrowheads="1"/>
          </p:cNvSpPr>
          <p:nvPr/>
        </p:nvSpPr>
        <p:spPr bwMode="auto">
          <a:xfrm>
            <a:off x="1000100" y="4281024"/>
            <a:ext cx="1073150" cy="304800"/>
          </a:xfrm>
          <a:prstGeom prst="rect">
            <a:avLst/>
          </a:prstGeom>
          <a:noFill/>
          <a:ln w="12700" cap="sq" algn="ctr">
            <a:noFill/>
            <a:miter lim="800000"/>
            <a:headEnd/>
            <a:tailEnd/>
          </a:ln>
          <a:effectLst/>
        </p:spPr>
        <p:txBody>
          <a:bodyPr wrap="none">
            <a:spAutoFit/>
          </a:bodyPr>
          <a:lstStyle/>
          <a:p>
            <a:pPr algn="l" eaLnBrk="1" hangingPunct="1"/>
            <a:r>
              <a:rPr kumimoji="1" lang="ja-JP" altLang="en-US" sz="1400" b="0" dirty="0">
                <a:latin typeface="Verdana" pitchFamily="34" charset="0"/>
                <a:ea typeface="ＭＳ Ｐゴシック" pitchFamily="50" charset="-128"/>
              </a:rPr>
              <a:t>脅威分析表</a:t>
            </a:r>
          </a:p>
        </p:txBody>
      </p:sp>
      <p:sp>
        <p:nvSpPr>
          <p:cNvPr id="12" name="AutoShape 17"/>
          <p:cNvSpPr>
            <a:spLocks noChangeArrowheads="1"/>
          </p:cNvSpPr>
          <p:nvPr/>
        </p:nvSpPr>
        <p:spPr bwMode="auto">
          <a:xfrm>
            <a:off x="4857768" y="3709520"/>
            <a:ext cx="2286000" cy="685800"/>
          </a:xfrm>
          <a:prstGeom prst="wedgeEllipseCallout">
            <a:avLst>
              <a:gd name="adj1" fmla="val -74173"/>
              <a:gd name="adj2" fmla="val 41584"/>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altLang="ja-JP" sz="1800" b="0" dirty="0">
                <a:latin typeface="HGPｺﾞｼｯｸE" pitchFamily="50" charset="-128"/>
                <a:ea typeface="HGPｺﾞｼｯｸE" pitchFamily="50" charset="-128"/>
              </a:rPr>
              <a:t>SQL</a:t>
            </a:r>
            <a:r>
              <a:rPr lang="ja-JP" altLang="en-US" sz="1800" b="0" dirty="0">
                <a:latin typeface="HGPｺﾞｼｯｸE" pitchFamily="50" charset="-128"/>
                <a:ea typeface="HGPｺﾞｼｯｸE" pitchFamily="50" charset="-128"/>
              </a:rPr>
              <a:t>インジェクション？</a:t>
            </a:r>
          </a:p>
        </p:txBody>
      </p:sp>
      <p:pic>
        <p:nvPicPr>
          <p:cNvPr id="2051" name="Picture 3"/>
          <p:cNvPicPr>
            <a:picLocks noChangeAspect="1" noChangeArrowheads="1"/>
          </p:cNvPicPr>
          <p:nvPr/>
        </p:nvPicPr>
        <p:blipFill>
          <a:blip r:embed="rId4"/>
          <a:srcRect/>
          <a:stretch>
            <a:fillRect/>
          </a:stretch>
        </p:blipFill>
        <p:spPr bwMode="auto">
          <a:xfrm>
            <a:off x="1500166" y="4638214"/>
            <a:ext cx="6143668" cy="1791182"/>
          </a:xfrm>
          <a:prstGeom prst="rect">
            <a:avLst/>
          </a:prstGeom>
          <a:ln>
            <a:noFill/>
          </a:ln>
          <a:effectLst>
            <a:outerShdw blurRad="292100" dist="139700" dir="2700000" algn="tl" rotWithShape="0">
              <a:srgbClr val="333333">
                <a:alpha val="65000"/>
              </a:srgbClr>
            </a:outerShdw>
          </a:effectLst>
        </p:spPr>
      </p:pic>
      <p:sp>
        <p:nvSpPr>
          <p:cNvPr id="15" name="AutoShape 18"/>
          <p:cNvSpPr>
            <a:spLocks noChangeArrowheads="1"/>
          </p:cNvSpPr>
          <p:nvPr/>
        </p:nvSpPr>
        <p:spPr bwMode="auto">
          <a:xfrm rot="1673815">
            <a:off x="3055169" y="3799933"/>
            <a:ext cx="227164" cy="1817526"/>
          </a:xfrm>
          <a:prstGeom prst="downArrow">
            <a:avLst>
              <a:gd name="adj1" fmla="val 50000"/>
              <a:gd name="adj2" fmla="val 160498"/>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ja-JP" altLang="en-US"/>
          </a:p>
        </p:txBody>
      </p:sp>
      <p:sp>
        <p:nvSpPr>
          <p:cNvPr id="13" name="AutoShape 10"/>
          <p:cNvSpPr>
            <a:spLocks noChangeArrowheads="1"/>
          </p:cNvSpPr>
          <p:nvPr/>
        </p:nvSpPr>
        <p:spPr bwMode="auto">
          <a:xfrm>
            <a:off x="2024050" y="5495470"/>
            <a:ext cx="762000" cy="285752"/>
          </a:xfrm>
          <a:prstGeom prst="roundRect">
            <a:avLst>
              <a:gd name="adj" fmla="val 16667"/>
            </a:avLst>
          </a:prstGeom>
          <a:noFill/>
          <a:ln w="38100">
            <a:solidFill>
              <a:srgbClr val="FF0000"/>
            </a:solidFill>
            <a:miter lim="800000"/>
            <a:headEnd/>
            <a:tailEnd/>
          </a:ln>
          <a:effectLst/>
        </p:spPr>
        <p:txBody>
          <a:bodyPr wrap="none" anchor="ctr"/>
          <a:lstStyle/>
          <a:p>
            <a:endParaRPr lang="ja-JP" altLang="en-US">
              <a:ea typeface="ＭＳ Ｐゴシック" pitchFamily="50" charset="-128"/>
            </a:endParaRPr>
          </a:p>
        </p:txBody>
      </p:sp>
      <p:sp>
        <p:nvSpPr>
          <p:cNvPr id="18" name="テキスト ボックス 17"/>
          <p:cNvSpPr txBox="1"/>
          <p:nvPr/>
        </p:nvSpPr>
        <p:spPr>
          <a:xfrm>
            <a:off x="2357422" y="4066710"/>
            <a:ext cx="1928826" cy="369332"/>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kumimoji="1" lang="ja-JP" alt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検索ボタン</a:t>
            </a:r>
            <a:endParaRPr kumimoji="1" lang="ja-JP"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500"/>
                                        <p:tgtEl>
                                          <p:spTgt spid="20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animBg="1"/>
      <p:bldP spid="15" grpId="0" animBg="1"/>
      <p:bldP spid="13"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571527" y="3143248"/>
            <a:ext cx="7858125" cy="1781175"/>
          </a:xfrm>
          <a:prstGeom prst="rect">
            <a:avLst/>
          </a:prstGeom>
          <a:ln>
            <a:noFill/>
          </a:ln>
          <a:effectLst>
            <a:outerShdw blurRad="292100" dist="139700" dir="2700000" algn="tl" rotWithShape="0">
              <a:srgbClr val="333333">
                <a:alpha val="65000"/>
              </a:srgbClr>
            </a:outerShdw>
          </a:effectLst>
        </p:spPr>
      </p:pic>
      <p:sp>
        <p:nvSpPr>
          <p:cNvPr id="2" name="タイトル 1"/>
          <p:cNvSpPr>
            <a:spLocks noGrp="1"/>
          </p:cNvSpPr>
          <p:nvPr>
            <p:ph type="title"/>
          </p:nvPr>
        </p:nvSpPr>
        <p:spPr>
          <a:xfrm>
            <a:off x="357158" y="512064"/>
            <a:ext cx="8329642" cy="914400"/>
          </a:xfrm>
        </p:spPr>
        <p:txBody>
          <a:bodyPr>
            <a:normAutofit fontScale="90000"/>
          </a:bodyPr>
          <a:lstStyle/>
          <a:p>
            <a:r>
              <a:rPr lang="en-US" altLang="ja-JP" dirty="0" smtClean="0">
                <a:ea typeface="ＭＳ Ｐゴシック" pitchFamily="50" charset="-128"/>
              </a:rPr>
              <a:t>③</a:t>
            </a:r>
            <a:r>
              <a:rPr lang="ja-JP" altLang="en-US" dirty="0" smtClean="0">
                <a:ea typeface="ＭＳ Ｐゴシック" pitchFamily="50" charset="-128"/>
              </a:rPr>
              <a:t>　脅威と、脅威の顕在化条件をまとめる</a:t>
            </a:r>
            <a:endParaRPr kumimoji="1" lang="ja-JP" altLang="en-US" dirty="0"/>
          </a:p>
        </p:txBody>
      </p:sp>
      <p:sp>
        <p:nvSpPr>
          <p:cNvPr id="3" name="コンテンツ プレースホルダ 2"/>
          <p:cNvSpPr>
            <a:spLocks noGrp="1"/>
          </p:cNvSpPr>
          <p:nvPr>
            <p:ph idx="1"/>
          </p:nvPr>
        </p:nvSpPr>
        <p:spPr>
          <a:xfrm>
            <a:off x="457200" y="1431134"/>
            <a:ext cx="8258204" cy="5069700"/>
          </a:xfrm>
        </p:spPr>
        <p:txBody>
          <a:bodyPr>
            <a:noAutofit/>
          </a:bodyPr>
          <a:lstStyle/>
          <a:p>
            <a:pPr marL="536575" indent="-536575">
              <a:buNone/>
            </a:pPr>
            <a:r>
              <a:rPr lang="en-US" altLang="ja-JP" sz="2200" dirty="0" smtClean="0">
                <a:latin typeface="HGPｺﾞｼｯｸE" pitchFamily="50" charset="-128"/>
                <a:ea typeface="HGPｺﾞｼｯｸE" pitchFamily="50" charset="-128"/>
              </a:rPr>
              <a:t>① 	</a:t>
            </a:r>
            <a:r>
              <a:rPr lang="ja-JP" altLang="en-US" sz="2200" u="sng" dirty="0" smtClean="0">
                <a:latin typeface="HGPｺﾞｼｯｸE" pitchFamily="50" charset="-128"/>
                <a:ea typeface="HGPｺﾞｼｯｸE" pitchFamily="50" charset="-128"/>
              </a:rPr>
              <a:t>攻撃者がやりそうなこと</a:t>
            </a:r>
            <a:r>
              <a:rPr lang="ja-JP" altLang="en-US" sz="2200" dirty="0" smtClean="0">
                <a:latin typeface="HGPｺﾞｼｯｸE" pitchFamily="50" charset="-128"/>
                <a:ea typeface="HGPｺﾞｼｯｸE" pitchFamily="50" charset="-128"/>
              </a:rPr>
              <a:t> </a:t>
            </a:r>
            <a:r>
              <a:rPr lang="en-US" altLang="ja-JP" sz="2200" dirty="0" smtClean="0">
                <a:latin typeface="HGPｺﾞｼｯｸE" pitchFamily="50" charset="-128"/>
                <a:ea typeface="HGPｺﾞｼｯｸE" pitchFamily="50" charset="-128"/>
              </a:rPr>
              <a:t>or </a:t>
            </a:r>
            <a:r>
              <a:rPr lang="ja-JP" altLang="en-US" sz="2200" u="sng" dirty="0" smtClean="0">
                <a:latin typeface="HGPｺﾞｼｯｸE" pitchFamily="50" charset="-128"/>
                <a:ea typeface="HGPｺﾞｼｯｸE" pitchFamily="50" charset="-128"/>
              </a:rPr>
              <a:t>製品開発者がやりそうな設計や実装</a:t>
            </a:r>
            <a:r>
              <a:rPr lang="en-US" altLang="ja-JP" sz="2200" dirty="0" smtClean="0">
                <a:latin typeface="HGPｺﾞｼｯｸE" pitchFamily="50" charset="-128"/>
                <a:ea typeface="HGPｺﾞｼｯｸE" pitchFamily="50" charset="-128"/>
              </a:rPr>
              <a:t/>
            </a:r>
            <a:br>
              <a:rPr lang="en-US" altLang="ja-JP" sz="2200" dirty="0" smtClean="0">
                <a:latin typeface="HGPｺﾞｼｯｸE" pitchFamily="50" charset="-128"/>
                <a:ea typeface="HGPｺﾞｼｯｸE" pitchFamily="50" charset="-128"/>
              </a:rPr>
            </a:br>
            <a:r>
              <a:rPr lang="ja-JP" altLang="en-US" sz="2200" dirty="0" smtClean="0">
                <a:latin typeface="HGPｺﾞｼｯｸE" pitchFamily="50" charset="-128"/>
                <a:ea typeface="HGPｺﾞｼｯｸE" pitchFamily="50" charset="-128"/>
              </a:rPr>
              <a:t>（条件：</a:t>
            </a:r>
            <a:r>
              <a:rPr lang="en-US" altLang="ja-JP" sz="2200" dirty="0" smtClean="0">
                <a:latin typeface="HGPｺﾞｼｯｸE" pitchFamily="50" charset="-128"/>
                <a:ea typeface="HGPｺﾞｼｯｸE" pitchFamily="50" charset="-128"/>
              </a:rPr>
              <a:t>CD-XX</a:t>
            </a:r>
            <a:r>
              <a:rPr lang="ja-JP" altLang="en-US" sz="2200" dirty="0" smtClean="0">
                <a:latin typeface="HGPｺﾞｼｯｸE" pitchFamily="50" charset="-128"/>
                <a:ea typeface="HGPｺﾞｼｯｸE" pitchFamily="50" charset="-128"/>
              </a:rPr>
              <a:t>）を連想して記入する。</a:t>
            </a:r>
          </a:p>
          <a:p>
            <a:pPr marL="536575" indent="-536575">
              <a:buNone/>
            </a:pPr>
            <a:r>
              <a:rPr lang="en-US" altLang="ja-JP" sz="2200" dirty="0" smtClean="0">
                <a:latin typeface="HGPｺﾞｼｯｸE" pitchFamily="50" charset="-128"/>
                <a:ea typeface="HGPｺﾞｼｯｸE" pitchFamily="50" charset="-128"/>
              </a:rPr>
              <a:t>②	</a:t>
            </a:r>
            <a:r>
              <a:rPr lang="ja-JP" altLang="en-US" sz="2200" u="sng" dirty="0" smtClean="0">
                <a:latin typeface="HGPｺﾞｼｯｸE" pitchFamily="50" charset="-128"/>
                <a:ea typeface="HGPｺﾞｼｯｸE" pitchFamily="50" charset="-128"/>
              </a:rPr>
              <a:t>起こって欲しくないこと</a:t>
            </a:r>
            <a:r>
              <a:rPr lang="ja-JP" altLang="en-US" sz="2200" dirty="0" smtClean="0">
                <a:latin typeface="HGPｺﾞｼｯｸE" pitchFamily="50" charset="-128"/>
                <a:ea typeface="HGPｺﾞｼｯｸE" pitchFamily="50" charset="-128"/>
              </a:rPr>
              <a:t>（脅威：</a:t>
            </a:r>
            <a:r>
              <a:rPr lang="en-US" altLang="ja-JP" sz="2200" dirty="0" smtClean="0">
                <a:latin typeface="HGPｺﾞｼｯｸE" pitchFamily="50" charset="-128"/>
                <a:ea typeface="HGPｺﾞｼｯｸE" pitchFamily="50" charset="-128"/>
              </a:rPr>
              <a:t>TH-XX</a:t>
            </a:r>
            <a:r>
              <a:rPr lang="ja-JP" altLang="en-US" sz="2200" dirty="0" smtClean="0">
                <a:latin typeface="HGPｺﾞｼｯｸE" pitchFamily="50" charset="-128"/>
                <a:ea typeface="HGPｺﾞｼｯｸE" pitchFamily="50" charset="-128"/>
              </a:rPr>
              <a:t>）を連想して記入する。</a:t>
            </a:r>
          </a:p>
          <a:p>
            <a:pPr marL="536575" indent="-536575">
              <a:buNone/>
            </a:pPr>
            <a:r>
              <a:rPr lang="en-US" altLang="ja-JP" sz="2200" dirty="0" smtClean="0">
                <a:latin typeface="HGPｺﾞｼｯｸE" pitchFamily="50" charset="-128"/>
                <a:ea typeface="HGPｺﾞｼｯｸE" pitchFamily="50" charset="-128"/>
              </a:rPr>
              <a:t>③	</a:t>
            </a:r>
            <a:r>
              <a:rPr lang="ja-JP" altLang="en-US" sz="2200" dirty="0" smtClean="0">
                <a:latin typeface="HGPｺﾞｼｯｸE" pitchFamily="50" charset="-128"/>
                <a:ea typeface="HGPｺﾞｼｯｸE" pitchFamily="50" charset="-128"/>
              </a:rPr>
              <a:t>脅威（</a:t>
            </a:r>
            <a:r>
              <a:rPr lang="en-US" altLang="ja-JP" sz="2200" dirty="0" smtClean="0">
                <a:latin typeface="HGPｺﾞｼｯｸE" pitchFamily="50" charset="-128"/>
                <a:ea typeface="HGPｺﾞｼｯｸE" pitchFamily="50" charset="-128"/>
              </a:rPr>
              <a:t>TH-XX</a:t>
            </a:r>
            <a:r>
              <a:rPr lang="ja-JP" altLang="en-US" sz="2200" dirty="0" smtClean="0">
                <a:latin typeface="HGPｺﾞｼｯｸE" pitchFamily="50" charset="-128"/>
                <a:ea typeface="HGPｺﾞｼｯｸE" pitchFamily="50" charset="-128"/>
              </a:rPr>
              <a:t>）が</a:t>
            </a:r>
            <a:r>
              <a:rPr lang="ja-JP" altLang="en-US" sz="2200" u="sng" dirty="0" smtClean="0">
                <a:latin typeface="HGPｺﾞｼｯｸE" pitchFamily="50" charset="-128"/>
                <a:ea typeface="HGPｺﾞｼｯｸE" pitchFamily="50" charset="-128"/>
              </a:rPr>
              <a:t>顕在化する条件</a:t>
            </a:r>
            <a:r>
              <a:rPr lang="ja-JP" altLang="en-US" sz="2200" dirty="0" smtClean="0">
                <a:latin typeface="HGPｺﾞｼｯｸE" pitchFamily="50" charset="-128"/>
                <a:ea typeface="HGPｺﾞｼｯｸE" pitchFamily="50" charset="-128"/>
              </a:rPr>
              <a:t>（</a:t>
            </a:r>
            <a:r>
              <a:rPr lang="en-US" altLang="ja-JP" sz="2200" dirty="0" smtClean="0">
                <a:latin typeface="HGPｺﾞｼｯｸE" pitchFamily="50" charset="-128"/>
                <a:ea typeface="HGPｺﾞｼｯｸE" pitchFamily="50" charset="-128"/>
              </a:rPr>
              <a:t>CD-XX</a:t>
            </a:r>
            <a:r>
              <a:rPr lang="ja-JP" altLang="en-US" sz="2200" dirty="0" smtClean="0">
                <a:latin typeface="HGPｺﾞｼｯｸE" pitchFamily="50" charset="-128"/>
                <a:ea typeface="HGPｺﾞｼｯｸE" pitchFamily="50" charset="-128"/>
              </a:rPr>
              <a:t>）を記入する。</a:t>
            </a:r>
            <a:endParaRPr lang="en-US" altLang="ja-JP" sz="2200" dirty="0" smtClean="0">
              <a:latin typeface="HGPｺﾞｼｯｸE" pitchFamily="50" charset="-128"/>
              <a:ea typeface="HGPｺﾞｼｯｸE" pitchFamily="50" charset="-128"/>
            </a:endParaRPr>
          </a:p>
          <a:p>
            <a:pPr marL="536575" indent="-536575"/>
            <a:endParaRPr lang="en-US" altLang="ja-JP" sz="2200" dirty="0" smtClean="0">
              <a:latin typeface="HGPｺﾞｼｯｸE" pitchFamily="50" charset="-128"/>
              <a:ea typeface="HGPｺﾞｼｯｸE" pitchFamily="50" charset="-128"/>
            </a:endParaRPr>
          </a:p>
          <a:p>
            <a:pPr marL="536575" indent="-536575"/>
            <a:endParaRPr lang="en-US" altLang="ja-JP" sz="2200" dirty="0" smtClean="0">
              <a:latin typeface="HGPｺﾞｼｯｸE" pitchFamily="50" charset="-128"/>
              <a:ea typeface="HGPｺﾞｼｯｸE" pitchFamily="50" charset="-128"/>
            </a:endParaRPr>
          </a:p>
          <a:p>
            <a:pPr marL="536575" indent="-536575"/>
            <a:endParaRPr lang="en-US" altLang="ja-JP" sz="2200" dirty="0" smtClean="0">
              <a:latin typeface="HGPｺﾞｼｯｸE" pitchFamily="50" charset="-128"/>
              <a:ea typeface="HGPｺﾞｼｯｸE" pitchFamily="50" charset="-128"/>
            </a:endParaRPr>
          </a:p>
          <a:p>
            <a:pPr marL="536575" indent="-536575"/>
            <a:endParaRPr lang="en-US" altLang="ja-JP" sz="2200" dirty="0" smtClean="0">
              <a:latin typeface="HGPｺﾞｼｯｸE" pitchFamily="50" charset="-128"/>
              <a:ea typeface="HGPｺﾞｼｯｸE" pitchFamily="50" charset="-128"/>
            </a:endParaRPr>
          </a:p>
          <a:p>
            <a:pPr marL="536575" indent="-536575"/>
            <a:endParaRPr lang="en-US" altLang="ja-JP" sz="2200" dirty="0" smtClean="0">
              <a:latin typeface="HGPｺﾞｼｯｸE" pitchFamily="50" charset="-128"/>
              <a:ea typeface="HGPｺﾞｼｯｸE" pitchFamily="50" charset="-128"/>
            </a:endParaRPr>
          </a:p>
          <a:p>
            <a:pPr marL="536575" indent="-536575"/>
            <a:endParaRPr lang="en-US" altLang="ja-JP" sz="2200" dirty="0" smtClean="0">
              <a:latin typeface="HGPｺﾞｼｯｸE" pitchFamily="50" charset="-128"/>
              <a:ea typeface="HGPｺﾞｼｯｸE" pitchFamily="50" charset="-128"/>
            </a:endParaRPr>
          </a:p>
          <a:p>
            <a:pPr marL="536575" indent="-536575"/>
            <a:r>
              <a:rPr lang="ja-JP" altLang="en-US" sz="2200" dirty="0" smtClean="0">
                <a:latin typeface="HGPｺﾞｼｯｸE" pitchFamily="50" charset="-128"/>
                <a:ea typeface="HGPｺﾞｼｯｸE" pitchFamily="50" charset="-128"/>
              </a:rPr>
              <a:t>連想する順序は任意。脅威、条件の関係を構築できれば</a:t>
            </a:r>
            <a:r>
              <a:rPr lang="en-US" altLang="ja-JP" sz="2200" dirty="0" smtClean="0">
                <a:latin typeface="HGPｺﾞｼｯｸE" pitchFamily="50" charset="-128"/>
                <a:ea typeface="HGPｺﾞｼｯｸE" pitchFamily="50" charset="-128"/>
              </a:rPr>
              <a:t>OK</a:t>
            </a:r>
            <a:r>
              <a:rPr lang="ja-JP" altLang="en-US" sz="2200" dirty="0" smtClean="0">
                <a:latin typeface="HGPｺﾞｼｯｸE" pitchFamily="50" charset="-128"/>
                <a:ea typeface="HGPｺﾞｼｯｸE" pitchFamily="50" charset="-128"/>
              </a:rPr>
              <a:t>。</a:t>
            </a:r>
          </a:p>
          <a:p>
            <a:pPr lvl="1"/>
            <a:r>
              <a:rPr lang="ja-JP" altLang="en-US" sz="2000" dirty="0" smtClean="0">
                <a:latin typeface="HGPｺﾞｼｯｸE" pitchFamily="50" charset="-128"/>
                <a:ea typeface="HGPｺﾞｼｯｸE" pitchFamily="50" charset="-128"/>
              </a:rPr>
              <a:t>詳しくは日経</a:t>
            </a:r>
            <a:r>
              <a:rPr lang="en-US" altLang="ja-JP" sz="2000" dirty="0" smtClean="0">
                <a:latin typeface="HGPｺﾞｼｯｸE" pitchFamily="50" charset="-128"/>
                <a:ea typeface="HGPｺﾞｼｯｸE" pitchFamily="50" charset="-128"/>
              </a:rPr>
              <a:t>BP</a:t>
            </a:r>
            <a:r>
              <a:rPr lang="ja-JP" altLang="en-US" sz="2000" dirty="0" smtClean="0">
                <a:latin typeface="HGPｺﾞｼｯｸE" pitchFamily="50" charset="-128"/>
                <a:ea typeface="HGPｺﾞｼｯｸE" pitchFamily="50" charset="-128"/>
              </a:rPr>
              <a:t>ソフトプレスの</a:t>
            </a:r>
            <a:r>
              <a:rPr lang="en-US" altLang="ja-JP" sz="2000" dirty="0" smtClean="0">
                <a:latin typeface="HGPｺﾞｼｯｸE" pitchFamily="50" charset="-128"/>
                <a:ea typeface="HGPｺﾞｼｯｸE" pitchFamily="50" charset="-128"/>
              </a:rPr>
              <a:t> </a:t>
            </a:r>
            <a:r>
              <a:rPr lang="ja-JP" altLang="en-US" sz="2000" dirty="0" smtClean="0">
                <a:latin typeface="HGPｺﾞｼｯｸE" pitchFamily="50" charset="-128"/>
                <a:ea typeface="HGPｺﾞｼｯｸE" pitchFamily="50" charset="-128"/>
              </a:rPr>
              <a:t> 「脅威モデル」 を参照。</a:t>
            </a:r>
            <a:endParaRPr lang="en-US" altLang="ja-JP" sz="2000" dirty="0" smtClean="0">
              <a:latin typeface="HGPｺﾞｼｯｸE" pitchFamily="50" charset="-128"/>
              <a:ea typeface="HGPｺﾞｼｯｸE" pitchFamily="50" charset="-128"/>
            </a:endParaRPr>
          </a:p>
          <a:p>
            <a:endParaRPr lang="ja-JP" altLang="en-US" sz="2200" dirty="0" smtClean="0">
              <a:latin typeface="HGPｺﾞｼｯｸE" pitchFamily="50" charset="-128"/>
              <a:ea typeface="HGPｺﾞｼｯｸE" pitchFamily="50" charset="-128"/>
            </a:endParaRPr>
          </a:p>
          <a:p>
            <a:endParaRPr kumimoji="1" lang="ja-JP" altLang="en-US" sz="2200" dirty="0">
              <a:latin typeface="HGPｺﾞｼｯｸE" pitchFamily="50" charset="-128"/>
              <a:ea typeface="HGPｺﾞｼｯｸE" pitchFamily="50" charset="-128"/>
            </a:endParaRPr>
          </a:p>
        </p:txBody>
      </p:sp>
      <p:sp>
        <p:nvSpPr>
          <p:cNvPr id="14" name="スライド番号プレースホルダ 13"/>
          <p:cNvSpPr>
            <a:spLocks noGrp="1"/>
          </p:cNvSpPr>
          <p:nvPr>
            <p:ph type="sldNum" sz="quarter" idx="12"/>
          </p:nvPr>
        </p:nvSpPr>
        <p:spPr/>
        <p:txBody>
          <a:bodyPr/>
          <a:lstStyle/>
          <a:p>
            <a:fld id="{7C9DC480-1C51-4504-B079-3665D1C1C6E7}" type="slidenum">
              <a:rPr kumimoji="1" lang="ja-JP" altLang="en-US" smtClean="0"/>
              <a:pPr/>
              <a:t>17</a:t>
            </a:fld>
            <a:endParaRPr kumimoji="1" lang="ja-JP" altLang="en-US" dirty="0"/>
          </a:p>
        </p:txBody>
      </p:sp>
      <p:sp>
        <p:nvSpPr>
          <p:cNvPr id="6" name="AutoShape 10"/>
          <p:cNvSpPr>
            <a:spLocks noChangeArrowheads="1"/>
          </p:cNvSpPr>
          <p:nvPr/>
        </p:nvSpPr>
        <p:spPr bwMode="auto">
          <a:xfrm>
            <a:off x="2857488" y="4214818"/>
            <a:ext cx="5000660" cy="571504"/>
          </a:xfrm>
          <a:prstGeom prst="roundRect">
            <a:avLst>
              <a:gd name="adj" fmla="val 16667"/>
            </a:avLst>
          </a:prstGeom>
          <a:noFill/>
          <a:ln w="38100">
            <a:solidFill>
              <a:srgbClr val="FF0000"/>
            </a:solidFill>
            <a:miter lim="800000"/>
            <a:headEnd/>
            <a:tailEnd/>
          </a:ln>
          <a:effectLst/>
        </p:spPr>
        <p:txBody>
          <a:bodyPr wrap="none" anchor="ctr"/>
          <a:lstStyle/>
          <a:p>
            <a:endParaRPr lang="ja-JP" altLang="en-US">
              <a:ea typeface="ＭＳ Ｐゴシック" pitchFamily="50" charset="-128"/>
            </a:endParaRPr>
          </a:p>
        </p:txBody>
      </p:sp>
      <p:sp>
        <p:nvSpPr>
          <p:cNvPr id="7" name="Oval 6"/>
          <p:cNvSpPr>
            <a:spLocks noChangeArrowheads="1"/>
          </p:cNvSpPr>
          <p:nvPr/>
        </p:nvSpPr>
        <p:spPr bwMode="auto">
          <a:xfrm>
            <a:off x="2928926" y="3829056"/>
            <a:ext cx="457200" cy="4572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r>
              <a:rPr lang="en-US" altLang="ja-JP" dirty="0">
                <a:ea typeface="ＭＳ Ｐゴシック" pitchFamily="50" charset="-128"/>
              </a:rPr>
              <a:t>1</a:t>
            </a:r>
          </a:p>
        </p:txBody>
      </p:sp>
      <p:sp>
        <p:nvSpPr>
          <p:cNvPr id="8" name="Oval 6"/>
          <p:cNvSpPr>
            <a:spLocks noChangeArrowheads="1"/>
          </p:cNvSpPr>
          <p:nvPr/>
        </p:nvSpPr>
        <p:spPr bwMode="auto">
          <a:xfrm>
            <a:off x="2928926" y="4714884"/>
            <a:ext cx="457200" cy="4572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r>
              <a:rPr lang="en-US" altLang="ja-JP" dirty="0" smtClean="0">
                <a:ea typeface="ＭＳ Ｐゴシック" pitchFamily="50" charset="-128"/>
              </a:rPr>
              <a:t>2</a:t>
            </a:r>
            <a:endParaRPr lang="en-US" altLang="ja-JP" dirty="0">
              <a:ea typeface="ＭＳ Ｐゴシック" pitchFamily="50" charset="-128"/>
            </a:endParaRPr>
          </a:p>
        </p:txBody>
      </p:sp>
      <p:sp>
        <p:nvSpPr>
          <p:cNvPr id="9" name="Oval 6"/>
          <p:cNvSpPr>
            <a:spLocks noChangeArrowheads="1"/>
          </p:cNvSpPr>
          <p:nvPr/>
        </p:nvSpPr>
        <p:spPr bwMode="auto">
          <a:xfrm>
            <a:off x="7786710" y="4357694"/>
            <a:ext cx="457200" cy="4572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r>
              <a:rPr lang="en-US" altLang="ja-JP" dirty="0" smtClean="0">
                <a:ea typeface="ＭＳ Ｐゴシック" pitchFamily="50" charset="-128"/>
              </a:rPr>
              <a:t>3</a:t>
            </a:r>
          </a:p>
        </p:txBody>
      </p:sp>
      <p:grpSp>
        <p:nvGrpSpPr>
          <p:cNvPr id="4" name="グループ化 16"/>
          <p:cNvGrpSpPr/>
          <p:nvPr/>
        </p:nvGrpSpPr>
        <p:grpSpPr>
          <a:xfrm>
            <a:off x="5786446" y="4857760"/>
            <a:ext cx="3000396" cy="571504"/>
            <a:chOff x="5786446" y="4857760"/>
            <a:chExt cx="3000396" cy="571504"/>
          </a:xfrm>
        </p:grpSpPr>
        <p:sp>
          <p:nvSpPr>
            <p:cNvPr id="13" name="角丸四角形 12"/>
            <p:cNvSpPr/>
            <p:nvPr/>
          </p:nvSpPr>
          <p:spPr bwMode="auto">
            <a:xfrm>
              <a:off x="5786446" y="4857760"/>
              <a:ext cx="3000396" cy="571504"/>
            </a:xfrm>
            <a:prstGeom prst="roundRect">
              <a:avLst/>
            </a:prstGeom>
            <a:ln>
              <a:solidFill>
                <a:srgbClr val="FF0000"/>
              </a:solidFill>
              <a:prstDash val="sysDash"/>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ja-JP" altLang="en-US" sz="1400" b="0" dirty="0" smtClean="0">
                  <a:solidFill>
                    <a:sysClr val="windowText" lastClr="000000"/>
                  </a:solidFill>
                  <a:latin typeface="HGPｺﾞｼｯｸE" pitchFamily="50" charset="-128"/>
                  <a:ea typeface="HGPｺﾞｼｯｸE" pitchFamily="50" charset="-128"/>
                </a:rPr>
                <a:t>脅威ツリーをテキストで表現する</a:t>
              </a:r>
              <a:endParaRPr lang="en-US" altLang="ja-JP" sz="1400" b="0" dirty="0" smtClean="0">
                <a:solidFill>
                  <a:sysClr val="windowText" lastClr="000000"/>
                </a:solidFill>
                <a:latin typeface="HGPｺﾞｼｯｸE" pitchFamily="50" charset="-128"/>
                <a:ea typeface="HGPｺﾞｼｯｸE" pitchFamily="50" charset="-128"/>
              </a:endParaRPr>
            </a:p>
            <a:p>
              <a:pPr marL="0" marR="0" indent="0" algn="r" defTabSz="914400" rtl="0" eaLnBrk="0" fontAlgn="base" latinLnBrk="0" hangingPunct="0">
                <a:lnSpc>
                  <a:spcPct val="100000"/>
                </a:lnSpc>
                <a:spcBef>
                  <a:spcPct val="0"/>
                </a:spcBef>
                <a:spcAft>
                  <a:spcPct val="0"/>
                </a:spcAft>
                <a:buClrTx/>
                <a:buSzTx/>
                <a:buFontTx/>
                <a:buNone/>
                <a:tabLst/>
              </a:pPr>
              <a:r>
                <a:rPr lang="ja-JP" altLang="en-US" sz="1400" b="0" dirty="0" smtClean="0">
                  <a:solidFill>
                    <a:sysClr val="windowText" lastClr="000000"/>
                  </a:solidFill>
                  <a:latin typeface="HGPｺﾞｼｯｸE" pitchFamily="50" charset="-128"/>
                  <a:ea typeface="HGPｺﾞｼｯｸE" pitchFamily="50" charset="-128"/>
                </a:rPr>
                <a:t>ことで</a:t>
              </a:r>
              <a:r>
                <a:rPr kumimoji="0" lang="ja-JP" altLang="en-US" sz="1400" b="0" i="0" u="none" strike="noStrike" cap="none" normalizeH="0" baseline="0" dirty="0" smtClean="0">
                  <a:ln>
                    <a:noFill/>
                  </a:ln>
                  <a:solidFill>
                    <a:sysClr val="windowText" lastClr="000000"/>
                  </a:solidFill>
                  <a:effectLst/>
                  <a:latin typeface="HGPｺﾞｼｯｸE" pitchFamily="50" charset="-128"/>
                  <a:ea typeface="HGPｺﾞｼｯｸE" pitchFamily="50" charset="-128"/>
                </a:rPr>
                <a:t>ドキュメントコストを最小化</a:t>
              </a:r>
            </a:p>
          </p:txBody>
        </p:sp>
        <p:sp>
          <p:nvSpPr>
            <p:cNvPr id="15" name="L 字 14"/>
            <p:cNvSpPr/>
            <p:nvPr/>
          </p:nvSpPr>
          <p:spPr bwMode="auto">
            <a:xfrm>
              <a:off x="5929322" y="5000636"/>
              <a:ext cx="285752" cy="285752"/>
            </a:xfrm>
            <a:prstGeom prst="corner">
              <a:avLst/>
            </a:prstGeom>
            <a:ln w="9525">
              <a:solidFill>
                <a:schemeClr val="accent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報告書サンプル</a:t>
            </a:r>
            <a:endParaRPr kumimoji="1" lang="ja-JP" altLang="en-US" dirty="0"/>
          </a:p>
        </p:txBody>
      </p:sp>
      <p:sp>
        <p:nvSpPr>
          <p:cNvPr id="3" name="スライド番号プレースホルダ 2"/>
          <p:cNvSpPr>
            <a:spLocks noGrp="1"/>
          </p:cNvSpPr>
          <p:nvPr>
            <p:ph type="sldNum" sz="quarter" idx="12"/>
          </p:nvPr>
        </p:nvSpPr>
        <p:spPr/>
        <p:txBody>
          <a:bodyPr/>
          <a:lstStyle/>
          <a:p>
            <a:fld id="{42D4A36F-DB00-42B8-866B-82834CB2AE26}" type="slidenum">
              <a:rPr kumimoji="1" lang="ja-JP" altLang="en-US" smtClean="0"/>
              <a:pPr/>
              <a:t>18</a:t>
            </a:fld>
            <a:endParaRPr kumimoji="1" lang="ja-JP" altLang="en-US" dirty="0"/>
          </a:p>
        </p:txBody>
      </p:sp>
      <p:pic>
        <p:nvPicPr>
          <p:cNvPr id="4" name="Picture 2"/>
          <p:cNvPicPr>
            <a:picLocks noChangeAspect="1" noChangeArrowheads="1"/>
          </p:cNvPicPr>
          <p:nvPr/>
        </p:nvPicPr>
        <p:blipFill>
          <a:blip r:embed="rId3"/>
          <a:srcRect/>
          <a:stretch>
            <a:fillRect/>
          </a:stretch>
        </p:blipFill>
        <p:spPr bwMode="auto">
          <a:xfrm>
            <a:off x="125020" y="1500174"/>
            <a:ext cx="8876136" cy="4846577"/>
          </a:xfrm>
          <a:prstGeom prst="rect">
            <a:avLst/>
          </a:prstGeom>
          <a:ln>
            <a:noFill/>
          </a:ln>
          <a:effectLst>
            <a:outerShdw blurRad="292100" dist="139700" dir="2700000" algn="tl" rotWithShape="0">
              <a:srgbClr val="333333">
                <a:alpha val="65000"/>
              </a:srgbClr>
            </a:outerShdw>
          </a:effectLst>
        </p:spPr>
      </p:pic>
      <p:sp>
        <p:nvSpPr>
          <p:cNvPr id="5" name="角丸四角形 4"/>
          <p:cNvSpPr/>
          <p:nvPr/>
        </p:nvSpPr>
        <p:spPr bwMode="auto">
          <a:xfrm>
            <a:off x="1214414" y="1857364"/>
            <a:ext cx="7215238" cy="785818"/>
          </a:xfrm>
          <a:prstGeom prst="round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sp>
        <p:nvSpPr>
          <p:cNvPr id="6" name="角丸四角形 5"/>
          <p:cNvSpPr/>
          <p:nvPr/>
        </p:nvSpPr>
        <p:spPr bwMode="auto">
          <a:xfrm>
            <a:off x="1214414" y="2786058"/>
            <a:ext cx="7215238" cy="785818"/>
          </a:xfrm>
          <a:prstGeom prst="round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sp>
        <p:nvSpPr>
          <p:cNvPr id="7" name="角丸四角形 6"/>
          <p:cNvSpPr/>
          <p:nvPr/>
        </p:nvSpPr>
        <p:spPr bwMode="auto">
          <a:xfrm>
            <a:off x="1214414" y="3643314"/>
            <a:ext cx="7215238" cy="2571768"/>
          </a:xfrm>
          <a:prstGeom prst="roundRect">
            <a:avLst>
              <a:gd name="adj" fmla="val 4467"/>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grpSp>
        <p:nvGrpSpPr>
          <p:cNvPr id="8" name="グループ化 17"/>
          <p:cNvGrpSpPr/>
          <p:nvPr/>
        </p:nvGrpSpPr>
        <p:grpSpPr>
          <a:xfrm>
            <a:off x="5214942" y="3357562"/>
            <a:ext cx="3571900" cy="357190"/>
            <a:chOff x="5214942" y="5929330"/>
            <a:chExt cx="3571900" cy="357190"/>
          </a:xfrm>
        </p:grpSpPr>
        <p:sp>
          <p:nvSpPr>
            <p:cNvPr id="9" name="角丸四角形 8"/>
            <p:cNvSpPr/>
            <p:nvPr/>
          </p:nvSpPr>
          <p:spPr bwMode="auto">
            <a:xfrm>
              <a:off x="5214942" y="5929330"/>
              <a:ext cx="3571900" cy="357190"/>
            </a:xfrm>
            <a:prstGeom prst="roundRect">
              <a:avLst/>
            </a:prstGeom>
            <a:ln>
              <a:solidFill>
                <a:srgbClr val="FF0000"/>
              </a:solidFill>
              <a:prstDash val="sysDash"/>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ｺﾞｼｯｸE" pitchFamily="50" charset="-128"/>
                  <a:ea typeface="HGPｺﾞｼｯｸE" pitchFamily="50" charset="-128"/>
                </a:rPr>
                <a:t>対策方法を提供し、修正コストを最小化</a:t>
              </a:r>
            </a:p>
          </p:txBody>
        </p:sp>
        <p:sp>
          <p:nvSpPr>
            <p:cNvPr id="11" name="L 字 10"/>
            <p:cNvSpPr/>
            <p:nvPr/>
          </p:nvSpPr>
          <p:spPr bwMode="auto">
            <a:xfrm>
              <a:off x="5330923" y="5965190"/>
              <a:ext cx="285752" cy="285752"/>
            </a:xfrm>
            <a:prstGeom prst="corner">
              <a:avLst/>
            </a:prstGeom>
            <a:ln w="9525">
              <a:solidFill>
                <a:schemeClr val="accent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grpSp>
      <p:grpSp>
        <p:nvGrpSpPr>
          <p:cNvPr id="13" name="グループ化 7"/>
          <p:cNvGrpSpPr/>
          <p:nvPr/>
        </p:nvGrpSpPr>
        <p:grpSpPr>
          <a:xfrm>
            <a:off x="5214942" y="6143644"/>
            <a:ext cx="3571900" cy="357190"/>
            <a:chOff x="5214942" y="5929330"/>
            <a:chExt cx="3571900" cy="357190"/>
          </a:xfrm>
        </p:grpSpPr>
        <p:sp>
          <p:nvSpPr>
            <p:cNvPr id="14" name="角丸四角形 13"/>
            <p:cNvSpPr/>
            <p:nvPr/>
          </p:nvSpPr>
          <p:spPr bwMode="auto">
            <a:xfrm>
              <a:off x="5214942" y="5929330"/>
              <a:ext cx="3571900" cy="357190"/>
            </a:xfrm>
            <a:prstGeom prst="roundRect">
              <a:avLst/>
            </a:prstGeom>
            <a:ln>
              <a:solidFill>
                <a:srgbClr val="FF0000"/>
              </a:solidFill>
              <a:prstDash val="sysDash"/>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ｺﾞｼｯｸE" pitchFamily="50" charset="-128"/>
                  <a:ea typeface="HGPｺﾞｼｯｸE" pitchFamily="50" charset="-128"/>
                </a:rPr>
                <a:t>簡単な書式でドキュメントコストを最小化</a:t>
              </a:r>
            </a:p>
          </p:txBody>
        </p:sp>
        <p:sp>
          <p:nvSpPr>
            <p:cNvPr id="16" name="L 字 15"/>
            <p:cNvSpPr/>
            <p:nvPr/>
          </p:nvSpPr>
          <p:spPr bwMode="auto">
            <a:xfrm>
              <a:off x="5330923" y="5965190"/>
              <a:ext cx="285752" cy="285752"/>
            </a:xfrm>
            <a:prstGeom prst="corner">
              <a:avLst/>
            </a:prstGeom>
            <a:ln w="9525">
              <a:solidFill>
                <a:schemeClr val="accent2"/>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グループ化 112"/>
          <p:cNvGrpSpPr/>
          <p:nvPr/>
        </p:nvGrpSpPr>
        <p:grpSpPr>
          <a:xfrm>
            <a:off x="5929322" y="3357562"/>
            <a:ext cx="1957847" cy="2143140"/>
            <a:chOff x="1614022" y="3857628"/>
            <a:chExt cx="1957847" cy="2143140"/>
          </a:xfrm>
        </p:grpSpPr>
        <p:cxnSp>
          <p:nvCxnSpPr>
            <p:cNvPr id="114" name="直線矢印コネクタ 113"/>
            <p:cNvCxnSpPr>
              <a:endCxn id="116" idx="1"/>
            </p:cNvCxnSpPr>
            <p:nvPr/>
          </p:nvCxnSpPr>
          <p:spPr>
            <a:xfrm rot="16200000" flipH="1">
              <a:off x="1176817" y="4440254"/>
              <a:ext cx="1533378" cy="3681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5" name="直線矢印コネクタ 114"/>
            <p:cNvCxnSpPr>
              <a:stCxn id="116" idx="7"/>
            </p:cNvCxnSpPr>
            <p:nvPr/>
          </p:nvCxnSpPr>
          <p:spPr>
            <a:xfrm rot="5400000" flipH="1" flipV="1">
              <a:off x="2562916" y="4382053"/>
              <a:ext cx="1533378" cy="48452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16" name="円/楕円 115"/>
            <p:cNvSpPr/>
            <p:nvPr/>
          </p:nvSpPr>
          <p:spPr>
            <a:xfrm>
              <a:off x="1928794" y="5286388"/>
              <a:ext cx="1357322" cy="714380"/>
            </a:xfrm>
            <a:prstGeom prst="ellipse">
              <a:avLst/>
            </a:prstGeom>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dirty="0" smtClean="0"/>
                <a:t>その製品に</a:t>
              </a:r>
              <a:endParaRPr kumimoji="1" lang="en-US" altLang="ja-JP" dirty="0" smtClean="0"/>
            </a:p>
            <a:p>
              <a:pPr algn="ctr"/>
              <a:r>
                <a:rPr lang="ja-JP" altLang="en-US" dirty="0" smtClean="0"/>
                <a:t>関する知識</a:t>
              </a:r>
              <a:endParaRPr kumimoji="1" lang="ja-JP" altLang="en-US" dirty="0"/>
            </a:p>
          </p:txBody>
        </p:sp>
        <p:sp>
          <p:nvSpPr>
            <p:cNvPr id="117" name="テキスト ボックス 116"/>
            <p:cNvSpPr txBox="1"/>
            <p:nvPr/>
          </p:nvSpPr>
          <p:spPr>
            <a:xfrm rot="17286487">
              <a:off x="2762686" y="4608542"/>
              <a:ext cx="649537" cy="369332"/>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kumimoji="1" lang="ja-JP" altLang="en-US" b="1" dirty="0" smtClean="0">
                  <a:ln/>
                  <a:solidFill>
                    <a:schemeClr val="accent3"/>
                  </a:solidFill>
                </a:rPr>
                <a:t>除外</a:t>
              </a:r>
              <a:endParaRPr kumimoji="1" lang="ja-JP" altLang="en-US" b="1" dirty="0">
                <a:ln/>
                <a:solidFill>
                  <a:schemeClr val="accent3"/>
                </a:solidFill>
              </a:endParaRPr>
            </a:p>
          </p:txBody>
        </p:sp>
        <p:sp>
          <p:nvSpPr>
            <p:cNvPr id="118" name="テキスト ボックス 117"/>
            <p:cNvSpPr txBox="1"/>
            <p:nvPr/>
          </p:nvSpPr>
          <p:spPr>
            <a:xfrm rot="15439035">
              <a:off x="1241484" y="4608543"/>
              <a:ext cx="111440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kumimoji="1" lang="ja-JP" alt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レビュー</a:t>
              </a:r>
              <a:endParaRPr kumimoji="1" lang="ja-JP" alt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96" name="グループ化 95"/>
          <p:cNvGrpSpPr/>
          <p:nvPr/>
        </p:nvGrpSpPr>
        <p:grpSpPr>
          <a:xfrm>
            <a:off x="3786182" y="3357562"/>
            <a:ext cx="1957847" cy="2143140"/>
            <a:chOff x="1614022" y="3857628"/>
            <a:chExt cx="1957847" cy="2143140"/>
          </a:xfrm>
        </p:grpSpPr>
        <p:cxnSp>
          <p:nvCxnSpPr>
            <p:cNvPr id="97" name="直線矢印コネクタ 96"/>
            <p:cNvCxnSpPr>
              <a:endCxn id="99" idx="1"/>
            </p:cNvCxnSpPr>
            <p:nvPr/>
          </p:nvCxnSpPr>
          <p:spPr>
            <a:xfrm rot="16200000" flipH="1">
              <a:off x="1176817" y="4440254"/>
              <a:ext cx="1533378" cy="3681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8" name="直線矢印コネクタ 97"/>
            <p:cNvCxnSpPr>
              <a:stCxn id="99" idx="7"/>
            </p:cNvCxnSpPr>
            <p:nvPr/>
          </p:nvCxnSpPr>
          <p:spPr>
            <a:xfrm rot="5400000" flipH="1" flipV="1">
              <a:off x="2562916" y="4382053"/>
              <a:ext cx="1533378" cy="48452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99" name="円/楕円 98"/>
            <p:cNvSpPr/>
            <p:nvPr/>
          </p:nvSpPr>
          <p:spPr>
            <a:xfrm>
              <a:off x="1928794" y="5286388"/>
              <a:ext cx="1357322" cy="714380"/>
            </a:xfrm>
            <a:prstGeom prst="ellipse">
              <a:avLst/>
            </a:prstGeom>
          </p:spPr>
          <p:style>
            <a:lnRef idx="1">
              <a:schemeClr val="accent2"/>
            </a:lnRef>
            <a:fillRef idx="2">
              <a:schemeClr val="accent2"/>
            </a:fillRef>
            <a:effectRef idx="1">
              <a:schemeClr val="accent2"/>
            </a:effectRef>
            <a:fontRef idx="minor">
              <a:schemeClr val="dk1"/>
            </a:fontRef>
          </p:style>
          <p:txBody>
            <a:bodyPr wrap="none" rtlCol="0" anchor="ctr"/>
            <a:lstStyle/>
            <a:p>
              <a:pPr algn="ctr"/>
              <a:r>
                <a:rPr lang="ja-JP" altLang="en-US" dirty="0" smtClean="0"/>
                <a:t>その製品に</a:t>
              </a:r>
              <a:endParaRPr lang="en-US" altLang="ja-JP" dirty="0" smtClean="0"/>
            </a:p>
            <a:p>
              <a:pPr algn="ctr"/>
              <a:r>
                <a:rPr lang="ja-JP" altLang="en-US" dirty="0" smtClean="0"/>
                <a:t>関する知識</a:t>
              </a:r>
              <a:endParaRPr lang="ja-JP" altLang="en-US" dirty="0"/>
            </a:p>
          </p:txBody>
        </p:sp>
        <p:sp>
          <p:nvSpPr>
            <p:cNvPr id="100" name="テキスト ボックス 99"/>
            <p:cNvSpPr txBox="1"/>
            <p:nvPr/>
          </p:nvSpPr>
          <p:spPr>
            <a:xfrm rot="17286487">
              <a:off x="2762686" y="4608542"/>
              <a:ext cx="649537" cy="369332"/>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kumimoji="1" lang="ja-JP" altLang="en-US" b="1" dirty="0" smtClean="0">
                  <a:ln/>
                  <a:solidFill>
                    <a:schemeClr val="accent3"/>
                  </a:solidFill>
                </a:rPr>
                <a:t>除外</a:t>
              </a:r>
              <a:endParaRPr kumimoji="1" lang="ja-JP" altLang="en-US" b="1" dirty="0">
                <a:ln/>
                <a:solidFill>
                  <a:schemeClr val="accent3"/>
                </a:solidFill>
              </a:endParaRPr>
            </a:p>
          </p:txBody>
        </p:sp>
        <p:sp>
          <p:nvSpPr>
            <p:cNvPr id="101" name="テキスト ボックス 100"/>
            <p:cNvSpPr txBox="1"/>
            <p:nvPr/>
          </p:nvSpPr>
          <p:spPr>
            <a:xfrm rot="15439035">
              <a:off x="1241484" y="4608543"/>
              <a:ext cx="111440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kumimoji="1" lang="ja-JP" alt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レビュー</a:t>
              </a:r>
              <a:endParaRPr kumimoji="1" lang="ja-JP" alt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102" name="グループ化 101"/>
          <p:cNvGrpSpPr/>
          <p:nvPr/>
        </p:nvGrpSpPr>
        <p:grpSpPr>
          <a:xfrm>
            <a:off x="1643042" y="3357562"/>
            <a:ext cx="1957847" cy="2143140"/>
            <a:chOff x="1614022" y="3857628"/>
            <a:chExt cx="1957847" cy="2143140"/>
          </a:xfrm>
        </p:grpSpPr>
        <p:cxnSp>
          <p:nvCxnSpPr>
            <p:cNvPr id="103" name="直線矢印コネクタ 102"/>
            <p:cNvCxnSpPr>
              <a:endCxn id="105" idx="1"/>
            </p:cNvCxnSpPr>
            <p:nvPr/>
          </p:nvCxnSpPr>
          <p:spPr>
            <a:xfrm rot="16200000" flipH="1">
              <a:off x="1176817" y="4440254"/>
              <a:ext cx="1533378" cy="36812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4" name="直線矢印コネクタ 103"/>
            <p:cNvCxnSpPr>
              <a:stCxn id="105" idx="7"/>
            </p:cNvCxnSpPr>
            <p:nvPr/>
          </p:nvCxnSpPr>
          <p:spPr>
            <a:xfrm rot="5400000" flipH="1" flipV="1">
              <a:off x="2562916" y="4382053"/>
              <a:ext cx="1533378" cy="48452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05" name="円/楕円 104"/>
            <p:cNvSpPr/>
            <p:nvPr/>
          </p:nvSpPr>
          <p:spPr>
            <a:xfrm>
              <a:off x="1928794" y="5286388"/>
              <a:ext cx="1357322" cy="714380"/>
            </a:xfrm>
            <a:prstGeom prst="ellipse">
              <a:avLst/>
            </a:prstGeom>
          </p:spPr>
          <p:style>
            <a:lnRef idx="1">
              <a:schemeClr val="accent2"/>
            </a:lnRef>
            <a:fillRef idx="2">
              <a:schemeClr val="accent2"/>
            </a:fillRef>
            <a:effectRef idx="1">
              <a:schemeClr val="accent2"/>
            </a:effectRef>
            <a:fontRef idx="minor">
              <a:schemeClr val="dk1"/>
            </a:fontRef>
          </p:style>
          <p:txBody>
            <a:bodyPr wrap="none" rtlCol="0" anchor="ctr"/>
            <a:lstStyle/>
            <a:p>
              <a:pPr algn="ctr"/>
              <a:r>
                <a:rPr lang="ja-JP" altLang="en-US" dirty="0" smtClean="0"/>
                <a:t>その製品に</a:t>
              </a:r>
              <a:endParaRPr lang="en-US" altLang="ja-JP" dirty="0" smtClean="0"/>
            </a:p>
            <a:p>
              <a:pPr algn="ctr"/>
              <a:r>
                <a:rPr lang="ja-JP" altLang="en-US" dirty="0" smtClean="0"/>
                <a:t>関する知識</a:t>
              </a:r>
              <a:endParaRPr lang="ja-JP" altLang="en-US" dirty="0"/>
            </a:p>
          </p:txBody>
        </p:sp>
        <p:sp>
          <p:nvSpPr>
            <p:cNvPr id="106" name="テキスト ボックス 105"/>
            <p:cNvSpPr txBox="1"/>
            <p:nvPr/>
          </p:nvSpPr>
          <p:spPr>
            <a:xfrm rot="17286487">
              <a:off x="2762686" y="4608542"/>
              <a:ext cx="649537" cy="369332"/>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kumimoji="1" lang="ja-JP" altLang="en-US" b="1" dirty="0" smtClean="0">
                  <a:ln/>
                  <a:solidFill>
                    <a:schemeClr val="accent3"/>
                  </a:solidFill>
                </a:rPr>
                <a:t>除外</a:t>
              </a:r>
              <a:endParaRPr kumimoji="1" lang="ja-JP" altLang="en-US" b="1" dirty="0">
                <a:ln/>
                <a:solidFill>
                  <a:schemeClr val="accent3"/>
                </a:solidFill>
              </a:endParaRPr>
            </a:p>
          </p:txBody>
        </p:sp>
        <p:sp>
          <p:nvSpPr>
            <p:cNvPr id="107" name="テキスト ボックス 106"/>
            <p:cNvSpPr txBox="1"/>
            <p:nvPr/>
          </p:nvSpPr>
          <p:spPr>
            <a:xfrm rot="15439035">
              <a:off x="1241484" y="4608543"/>
              <a:ext cx="111440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kumimoji="1" lang="ja-JP" alt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レビュー</a:t>
              </a:r>
              <a:endParaRPr kumimoji="1" lang="ja-JP" alt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2" name="タイトル 1"/>
          <p:cNvSpPr>
            <a:spLocks noGrp="1"/>
          </p:cNvSpPr>
          <p:nvPr>
            <p:ph type="title"/>
          </p:nvPr>
        </p:nvSpPr>
        <p:spPr>
          <a:xfrm>
            <a:off x="500034" y="512064"/>
            <a:ext cx="8601132" cy="914400"/>
          </a:xfrm>
        </p:spPr>
        <p:txBody>
          <a:bodyPr>
            <a:normAutofit fontScale="90000"/>
          </a:bodyPr>
          <a:lstStyle/>
          <a:p>
            <a:r>
              <a:rPr kumimoji="1" lang="ja-JP" altLang="en-US" dirty="0" smtClean="0"/>
              <a:t>さらなるドキュメントレビューの効率化</a:t>
            </a:r>
            <a:endParaRPr kumimoji="1" lang="ja-JP" altLang="en-US" dirty="0"/>
          </a:p>
        </p:txBody>
      </p:sp>
      <p:grpSp>
        <p:nvGrpSpPr>
          <p:cNvPr id="71" name="グループ化 70"/>
          <p:cNvGrpSpPr/>
          <p:nvPr/>
        </p:nvGrpSpPr>
        <p:grpSpPr>
          <a:xfrm>
            <a:off x="1000100" y="2857512"/>
            <a:ext cx="1338829" cy="729911"/>
            <a:chOff x="1000100" y="3497049"/>
            <a:chExt cx="1338829" cy="729911"/>
          </a:xfrm>
        </p:grpSpPr>
        <p:grpSp>
          <p:nvGrpSpPr>
            <p:cNvPr id="5" name="グループ化 73"/>
            <p:cNvGrpSpPr/>
            <p:nvPr/>
          </p:nvGrpSpPr>
          <p:grpSpPr>
            <a:xfrm>
              <a:off x="1346890" y="3497049"/>
              <a:ext cx="792163" cy="365932"/>
              <a:chOff x="1285852" y="5063332"/>
              <a:chExt cx="792163" cy="365932"/>
            </a:xfrm>
            <a:effectLst>
              <a:outerShdw blurRad="50800" dist="38100" dir="2700000" algn="tl" rotWithShape="0">
                <a:prstClr val="black">
                  <a:alpha val="40000"/>
                </a:prstClr>
              </a:outerShdw>
            </a:effectLst>
          </p:grpSpPr>
          <p:sp>
            <p:nvSpPr>
              <p:cNvPr id="7" name="Freeform 71"/>
              <p:cNvSpPr>
                <a:spLocks/>
              </p:cNvSpPr>
              <p:nvPr/>
            </p:nvSpPr>
            <p:spPr bwMode="auto">
              <a:xfrm>
                <a:off x="1285852" y="5063332"/>
                <a:ext cx="792163" cy="36593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8" name="Freeform 72"/>
              <p:cNvSpPr>
                <a:spLocks/>
              </p:cNvSpPr>
              <p:nvPr/>
            </p:nvSpPr>
            <p:spPr bwMode="auto">
              <a:xfrm>
                <a:off x="1308716" y="5072749"/>
                <a:ext cx="747780" cy="345752"/>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9" name="Freeform 73"/>
              <p:cNvSpPr>
                <a:spLocks noEditPoints="1"/>
              </p:cNvSpPr>
              <p:nvPr/>
            </p:nvSpPr>
            <p:spPr bwMode="auto">
              <a:xfrm>
                <a:off x="1428414" y="5125218"/>
                <a:ext cx="508383" cy="234089"/>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sp>
          <p:nvSpPr>
            <p:cNvPr id="65" name="テキスト ボックス 64"/>
            <p:cNvSpPr txBox="1"/>
            <p:nvPr/>
          </p:nvSpPr>
          <p:spPr>
            <a:xfrm>
              <a:off x="1000100" y="3857628"/>
              <a:ext cx="1338829" cy="369332"/>
            </a:xfrm>
            <a:prstGeom prst="rect">
              <a:avLst/>
            </a:prstGeom>
            <a:noFill/>
          </p:spPr>
          <p:txBody>
            <a:bodyPr wrap="none" rtlCol="0">
              <a:spAutoFit/>
            </a:bodyPr>
            <a:lstStyle/>
            <a:p>
              <a:pPr algn="ctr"/>
              <a:r>
                <a:rPr kumimoji="1" lang="ja-JP" altLang="en-US" dirty="0" smtClean="0"/>
                <a:t>要求仕様</a:t>
              </a:r>
              <a:r>
                <a:rPr lang="ja-JP" altLang="en-US" dirty="0"/>
                <a:t>書</a:t>
              </a:r>
              <a:endParaRPr kumimoji="1" lang="en-US" altLang="ja-JP" dirty="0" smtClean="0"/>
            </a:p>
          </p:txBody>
        </p:sp>
      </p:grpSp>
      <p:grpSp>
        <p:nvGrpSpPr>
          <p:cNvPr id="72" name="グループ化 71"/>
          <p:cNvGrpSpPr/>
          <p:nvPr/>
        </p:nvGrpSpPr>
        <p:grpSpPr>
          <a:xfrm>
            <a:off x="2842945" y="2786074"/>
            <a:ext cx="1800493" cy="1078348"/>
            <a:chOff x="2842945" y="3425611"/>
            <a:chExt cx="1800493" cy="1078348"/>
          </a:xfrm>
        </p:grpSpPr>
        <p:grpSp>
          <p:nvGrpSpPr>
            <p:cNvPr id="11" name="Group 57"/>
            <p:cNvGrpSpPr>
              <a:grpSpLocks/>
            </p:cNvGrpSpPr>
            <p:nvPr/>
          </p:nvGrpSpPr>
          <p:grpSpPr bwMode="auto">
            <a:xfrm>
              <a:off x="3347153" y="3425611"/>
              <a:ext cx="792163" cy="476250"/>
              <a:chOff x="1655" y="1525"/>
              <a:chExt cx="589" cy="354"/>
            </a:xfrm>
            <a:effectLst>
              <a:outerShdw blurRad="50800" dist="38100" dir="2700000" algn="tl" rotWithShape="0">
                <a:prstClr val="black">
                  <a:alpha val="40000"/>
                </a:prstClr>
              </a:outerShdw>
            </a:effectLst>
          </p:grpSpPr>
          <p:sp>
            <p:nvSpPr>
              <p:cNvPr id="13" name="Freeform 58"/>
              <p:cNvSpPr>
                <a:spLocks/>
              </p:cNvSpPr>
              <p:nvPr/>
            </p:nvSpPr>
            <p:spPr bwMode="auto">
              <a:xfrm>
                <a:off x="1655" y="1607"/>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4" name="Freeform 59"/>
              <p:cNvSpPr>
                <a:spLocks/>
              </p:cNvSpPr>
              <p:nvPr/>
            </p:nvSpPr>
            <p:spPr bwMode="auto">
              <a:xfrm>
                <a:off x="1672" y="1615"/>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chemeClr val="bg1">
                  <a:lumMod val="50000"/>
                  <a:lumOff val="50000"/>
                </a:schemeClr>
              </a:solidFill>
              <a:ln w="9525">
                <a:noFill/>
                <a:round/>
                <a:headEnd/>
                <a:tailEnd/>
              </a:ln>
            </p:spPr>
            <p:txBody>
              <a:bodyPr/>
              <a:lstStyle/>
              <a:p>
                <a:endParaRPr lang="ja-JP" altLang="en-US" dirty="0">
                  <a:latin typeface="Calibri" pitchFamily="34" charset="0"/>
                </a:endParaRPr>
              </a:p>
            </p:txBody>
          </p:sp>
          <p:sp>
            <p:nvSpPr>
              <p:cNvPr id="15" name="Freeform 60"/>
              <p:cNvSpPr>
                <a:spLocks/>
              </p:cNvSpPr>
              <p:nvPr/>
            </p:nvSpPr>
            <p:spPr bwMode="auto">
              <a:xfrm>
                <a:off x="1655" y="1573"/>
                <a:ext cx="589" cy="272"/>
              </a:xfrm>
              <a:custGeom>
                <a:avLst/>
                <a:gdLst>
                  <a:gd name="T0" fmla="*/ 6583 w 14562"/>
                  <a:gd name="T1" fmla="*/ 0 h 6719"/>
                  <a:gd name="T2" fmla="*/ 14562 w 14562"/>
                  <a:gd name="T3" fmla="*/ 3447 h 6719"/>
                  <a:gd name="T4" fmla="*/ 7815 w 14562"/>
                  <a:gd name="T5" fmla="*/ 6719 h 6719"/>
                  <a:gd name="T6" fmla="*/ 0 w 14562"/>
                  <a:gd name="T7" fmla="*/ 2345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6" name="Freeform 61"/>
              <p:cNvSpPr>
                <a:spLocks/>
              </p:cNvSpPr>
              <p:nvPr/>
            </p:nvSpPr>
            <p:spPr bwMode="auto">
              <a:xfrm>
                <a:off x="1672" y="1580"/>
                <a:ext cx="556" cy="257"/>
              </a:xfrm>
              <a:custGeom>
                <a:avLst/>
                <a:gdLst>
                  <a:gd name="T0" fmla="*/ 6166 w 13743"/>
                  <a:gd name="T1" fmla="*/ 0 h 6343"/>
                  <a:gd name="T2" fmla="*/ 0 w 13743"/>
                  <a:gd name="T3" fmla="*/ 2197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7"/>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7" name="Freeform 62"/>
              <p:cNvSpPr>
                <a:spLocks/>
              </p:cNvSpPr>
              <p:nvPr/>
            </p:nvSpPr>
            <p:spPr bwMode="auto">
              <a:xfrm>
                <a:off x="1958" y="1793"/>
                <a:ext cx="31" cy="19"/>
              </a:xfrm>
              <a:custGeom>
                <a:avLst/>
                <a:gdLst>
                  <a:gd name="T0" fmla="*/ 183 w 756"/>
                  <a:gd name="T1" fmla="*/ 0 h 458"/>
                  <a:gd name="T2" fmla="*/ 756 w 756"/>
                  <a:gd name="T3" fmla="*/ 369 h 458"/>
                  <a:gd name="T4" fmla="*/ 571 w 756"/>
                  <a:gd name="T5" fmla="*/ 458 h 458"/>
                  <a:gd name="T6" fmla="*/ 0 w 756"/>
                  <a:gd name="T7" fmla="*/ 83 h 458"/>
                  <a:gd name="T8" fmla="*/ 183 w 756"/>
                  <a:gd name="T9" fmla="*/ 0 h 458"/>
                  <a:gd name="T10" fmla="*/ 0 60000 65536"/>
                  <a:gd name="T11" fmla="*/ 0 60000 65536"/>
                  <a:gd name="T12" fmla="*/ 0 60000 65536"/>
                  <a:gd name="T13" fmla="*/ 0 60000 65536"/>
                  <a:gd name="T14" fmla="*/ 0 60000 65536"/>
                  <a:gd name="T15" fmla="*/ 0 w 756"/>
                  <a:gd name="T16" fmla="*/ 0 h 458"/>
                  <a:gd name="T17" fmla="*/ 756 w 756"/>
                  <a:gd name="T18" fmla="*/ 458 h 458"/>
                </a:gdLst>
                <a:ahLst/>
                <a:cxnLst>
                  <a:cxn ang="T10">
                    <a:pos x="T0" y="T1"/>
                  </a:cxn>
                  <a:cxn ang="T11">
                    <a:pos x="T2" y="T3"/>
                  </a:cxn>
                  <a:cxn ang="T12">
                    <a:pos x="T4" y="T5"/>
                  </a:cxn>
                  <a:cxn ang="T13">
                    <a:pos x="T6" y="T7"/>
                  </a:cxn>
                  <a:cxn ang="T14">
                    <a:pos x="T8" y="T9"/>
                  </a:cxn>
                </a:cxnLst>
                <a:rect l="T15" t="T16" r="T17" b="T18"/>
                <a:pathLst>
                  <a:path w="756" h="458">
                    <a:moveTo>
                      <a:pt x="183" y="0"/>
                    </a:moveTo>
                    <a:lnTo>
                      <a:pt x="756" y="369"/>
                    </a:lnTo>
                    <a:lnTo>
                      <a:pt x="571" y="458"/>
                    </a:lnTo>
                    <a:lnTo>
                      <a:pt x="0" y="83"/>
                    </a:lnTo>
                    <a:lnTo>
                      <a:pt x="183"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18" name="Freeform 63"/>
              <p:cNvSpPr>
                <a:spLocks noEditPoints="1"/>
              </p:cNvSpPr>
              <p:nvPr/>
            </p:nvSpPr>
            <p:spPr bwMode="auto">
              <a:xfrm>
                <a:off x="1983" y="1777"/>
                <a:ext cx="41" cy="22"/>
              </a:xfrm>
              <a:custGeom>
                <a:avLst/>
                <a:gdLst>
                  <a:gd name="T0" fmla="*/ 272 w 1030"/>
                  <a:gd name="T1" fmla="*/ 50 h 538"/>
                  <a:gd name="T2" fmla="*/ 364 w 1030"/>
                  <a:gd name="T3" fmla="*/ 23 h 538"/>
                  <a:gd name="T4" fmla="*/ 460 w 1030"/>
                  <a:gd name="T5" fmla="*/ 7 h 538"/>
                  <a:gd name="T6" fmla="*/ 558 w 1030"/>
                  <a:gd name="T7" fmla="*/ 0 h 538"/>
                  <a:gd name="T8" fmla="*/ 652 w 1030"/>
                  <a:gd name="T9" fmla="*/ 2 h 538"/>
                  <a:gd name="T10" fmla="*/ 744 w 1030"/>
                  <a:gd name="T11" fmla="*/ 13 h 538"/>
                  <a:gd name="T12" fmla="*/ 828 w 1030"/>
                  <a:gd name="T13" fmla="*/ 35 h 538"/>
                  <a:gd name="T14" fmla="*/ 901 w 1030"/>
                  <a:gd name="T15" fmla="*/ 65 h 538"/>
                  <a:gd name="T16" fmla="*/ 962 w 1030"/>
                  <a:gd name="T17" fmla="*/ 106 h 538"/>
                  <a:gd name="T18" fmla="*/ 1003 w 1030"/>
                  <a:gd name="T19" fmla="*/ 151 h 538"/>
                  <a:gd name="T20" fmla="*/ 1026 w 1030"/>
                  <a:gd name="T21" fmla="*/ 200 h 538"/>
                  <a:gd name="T22" fmla="*/ 1029 w 1030"/>
                  <a:gd name="T23" fmla="*/ 251 h 538"/>
                  <a:gd name="T24" fmla="*/ 1014 w 1030"/>
                  <a:gd name="T25" fmla="*/ 302 h 538"/>
                  <a:gd name="T26" fmla="*/ 979 w 1030"/>
                  <a:gd name="T27" fmla="*/ 353 h 538"/>
                  <a:gd name="T28" fmla="*/ 927 w 1030"/>
                  <a:gd name="T29" fmla="*/ 402 h 538"/>
                  <a:gd name="T30" fmla="*/ 857 w 1030"/>
                  <a:gd name="T31" fmla="*/ 446 h 538"/>
                  <a:gd name="T32" fmla="*/ 769 w 1030"/>
                  <a:gd name="T33" fmla="*/ 484 h 538"/>
                  <a:gd name="T34" fmla="*/ 674 w 1030"/>
                  <a:gd name="T35" fmla="*/ 513 h 538"/>
                  <a:gd name="T36" fmla="*/ 574 w 1030"/>
                  <a:gd name="T37" fmla="*/ 531 h 538"/>
                  <a:gd name="T38" fmla="*/ 474 w 1030"/>
                  <a:gd name="T39" fmla="*/ 538 h 538"/>
                  <a:gd name="T40" fmla="*/ 374 w 1030"/>
                  <a:gd name="T41" fmla="*/ 536 h 538"/>
                  <a:gd name="T42" fmla="*/ 280 w 1030"/>
                  <a:gd name="T43" fmla="*/ 523 h 538"/>
                  <a:gd name="T44" fmla="*/ 194 w 1030"/>
                  <a:gd name="T45" fmla="*/ 500 h 538"/>
                  <a:gd name="T46" fmla="*/ 119 w 1030"/>
                  <a:gd name="T47" fmla="*/ 466 h 538"/>
                  <a:gd name="T48" fmla="*/ 59 w 1030"/>
                  <a:gd name="T49" fmla="*/ 424 h 538"/>
                  <a:gd name="T50" fmla="*/ 21 w 1030"/>
                  <a:gd name="T51" fmla="*/ 378 h 538"/>
                  <a:gd name="T52" fmla="*/ 2 w 1030"/>
                  <a:gd name="T53" fmla="*/ 328 h 538"/>
                  <a:gd name="T54" fmla="*/ 2 w 1030"/>
                  <a:gd name="T55" fmla="*/ 277 h 538"/>
                  <a:gd name="T56" fmla="*/ 22 w 1030"/>
                  <a:gd name="T57" fmla="*/ 225 h 538"/>
                  <a:gd name="T58" fmla="*/ 59 w 1030"/>
                  <a:gd name="T59" fmla="*/ 175 h 538"/>
                  <a:gd name="T60" fmla="*/ 114 w 1030"/>
                  <a:gd name="T61" fmla="*/ 128 h 538"/>
                  <a:gd name="T62" fmla="*/ 187 w 1030"/>
                  <a:gd name="T63" fmla="*/ 85 h 538"/>
                  <a:gd name="T64" fmla="*/ 292 w 1030"/>
                  <a:gd name="T65" fmla="*/ 177 h 538"/>
                  <a:gd name="T66" fmla="*/ 235 w 1030"/>
                  <a:gd name="T67" fmla="*/ 232 h 538"/>
                  <a:gd name="T68" fmla="*/ 221 w 1030"/>
                  <a:gd name="T69" fmla="*/ 262 h 538"/>
                  <a:gd name="T70" fmla="*/ 219 w 1030"/>
                  <a:gd name="T71" fmla="*/ 292 h 538"/>
                  <a:gd name="T72" fmla="*/ 227 w 1030"/>
                  <a:gd name="T73" fmla="*/ 320 h 538"/>
                  <a:gd name="T74" fmla="*/ 247 w 1030"/>
                  <a:gd name="T75" fmla="*/ 347 h 538"/>
                  <a:gd name="T76" fmla="*/ 278 w 1030"/>
                  <a:gd name="T77" fmla="*/ 371 h 538"/>
                  <a:gd name="T78" fmla="*/ 368 w 1030"/>
                  <a:gd name="T79" fmla="*/ 406 h 538"/>
                  <a:gd name="T80" fmla="*/ 476 w 1030"/>
                  <a:gd name="T81" fmla="*/ 418 h 538"/>
                  <a:gd name="T82" fmla="*/ 591 w 1030"/>
                  <a:gd name="T83" fmla="*/ 406 h 538"/>
                  <a:gd name="T84" fmla="*/ 697 w 1030"/>
                  <a:gd name="T85" fmla="*/ 371 h 538"/>
                  <a:gd name="T86" fmla="*/ 773 w 1030"/>
                  <a:gd name="T87" fmla="*/ 320 h 538"/>
                  <a:gd name="T88" fmla="*/ 803 w 1030"/>
                  <a:gd name="T89" fmla="*/ 277 h 538"/>
                  <a:gd name="T90" fmla="*/ 810 w 1030"/>
                  <a:gd name="T91" fmla="*/ 247 h 538"/>
                  <a:gd name="T92" fmla="*/ 806 w 1030"/>
                  <a:gd name="T93" fmla="*/ 218 h 538"/>
                  <a:gd name="T94" fmla="*/ 791 w 1030"/>
                  <a:gd name="T95" fmla="*/ 190 h 538"/>
                  <a:gd name="T96" fmla="*/ 747 w 1030"/>
                  <a:gd name="T97" fmla="*/ 153 h 538"/>
                  <a:gd name="T98" fmla="*/ 659 w 1030"/>
                  <a:gd name="T99" fmla="*/ 120 h 538"/>
                  <a:gd name="T100" fmla="*/ 552 w 1030"/>
                  <a:gd name="T101" fmla="*/ 109 h 538"/>
                  <a:gd name="T102" fmla="*/ 441 w 1030"/>
                  <a:gd name="T103" fmla="*/ 120 h 538"/>
                  <a:gd name="T104" fmla="*/ 336 w 1030"/>
                  <a:gd name="T105" fmla="*/ 153 h 5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0"/>
                  <a:gd name="T160" fmla="*/ 0 h 538"/>
                  <a:gd name="T161" fmla="*/ 1030 w 1030"/>
                  <a:gd name="T162" fmla="*/ 538 h 5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0" h="538">
                    <a:moveTo>
                      <a:pt x="207" y="75"/>
                    </a:moveTo>
                    <a:lnTo>
                      <a:pt x="228" y="65"/>
                    </a:lnTo>
                    <a:lnTo>
                      <a:pt x="251" y="57"/>
                    </a:lnTo>
                    <a:lnTo>
                      <a:pt x="272" y="50"/>
                    </a:lnTo>
                    <a:lnTo>
                      <a:pt x="295" y="42"/>
                    </a:lnTo>
                    <a:lnTo>
                      <a:pt x="318" y="35"/>
                    </a:lnTo>
                    <a:lnTo>
                      <a:pt x="341" y="29"/>
                    </a:lnTo>
                    <a:lnTo>
                      <a:pt x="364" y="23"/>
                    </a:lnTo>
                    <a:lnTo>
                      <a:pt x="388" y="19"/>
                    </a:lnTo>
                    <a:lnTo>
                      <a:pt x="412" y="13"/>
                    </a:lnTo>
                    <a:lnTo>
                      <a:pt x="436" y="10"/>
                    </a:lnTo>
                    <a:lnTo>
                      <a:pt x="460" y="7"/>
                    </a:lnTo>
                    <a:lnTo>
                      <a:pt x="484" y="4"/>
                    </a:lnTo>
                    <a:lnTo>
                      <a:pt x="509" y="2"/>
                    </a:lnTo>
                    <a:lnTo>
                      <a:pt x="533" y="1"/>
                    </a:lnTo>
                    <a:lnTo>
                      <a:pt x="558" y="0"/>
                    </a:lnTo>
                    <a:lnTo>
                      <a:pt x="581" y="0"/>
                    </a:lnTo>
                    <a:lnTo>
                      <a:pt x="606" y="0"/>
                    </a:lnTo>
                    <a:lnTo>
                      <a:pt x="629" y="1"/>
                    </a:lnTo>
                    <a:lnTo>
                      <a:pt x="652" y="2"/>
                    </a:lnTo>
                    <a:lnTo>
                      <a:pt x="676" y="4"/>
                    </a:lnTo>
                    <a:lnTo>
                      <a:pt x="699" y="7"/>
                    </a:lnTo>
                    <a:lnTo>
                      <a:pt x="722" y="10"/>
                    </a:lnTo>
                    <a:lnTo>
                      <a:pt x="744" y="13"/>
                    </a:lnTo>
                    <a:lnTo>
                      <a:pt x="765" y="19"/>
                    </a:lnTo>
                    <a:lnTo>
                      <a:pt x="786" y="23"/>
                    </a:lnTo>
                    <a:lnTo>
                      <a:pt x="808" y="29"/>
                    </a:lnTo>
                    <a:lnTo>
                      <a:pt x="828" y="35"/>
                    </a:lnTo>
                    <a:lnTo>
                      <a:pt x="847" y="42"/>
                    </a:lnTo>
                    <a:lnTo>
                      <a:pt x="866" y="50"/>
                    </a:lnTo>
                    <a:lnTo>
                      <a:pt x="884" y="57"/>
                    </a:lnTo>
                    <a:lnTo>
                      <a:pt x="901" y="65"/>
                    </a:lnTo>
                    <a:lnTo>
                      <a:pt x="918" y="75"/>
                    </a:lnTo>
                    <a:lnTo>
                      <a:pt x="934" y="85"/>
                    </a:lnTo>
                    <a:lnTo>
                      <a:pt x="949" y="95"/>
                    </a:lnTo>
                    <a:lnTo>
                      <a:pt x="962" y="106"/>
                    </a:lnTo>
                    <a:lnTo>
                      <a:pt x="975" y="116"/>
                    </a:lnTo>
                    <a:lnTo>
                      <a:pt x="985" y="128"/>
                    </a:lnTo>
                    <a:lnTo>
                      <a:pt x="995" y="139"/>
                    </a:lnTo>
                    <a:lnTo>
                      <a:pt x="1003" y="151"/>
                    </a:lnTo>
                    <a:lnTo>
                      <a:pt x="1011" y="163"/>
                    </a:lnTo>
                    <a:lnTo>
                      <a:pt x="1017" y="175"/>
                    </a:lnTo>
                    <a:lnTo>
                      <a:pt x="1022" y="188"/>
                    </a:lnTo>
                    <a:lnTo>
                      <a:pt x="1026" y="200"/>
                    </a:lnTo>
                    <a:lnTo>
                      <a:pt x="1029" y="212"/>
                    </a:lnTo>
                    <a:lnTo>
                      <a:pt x="1030" y="225"/>
                    </a:lnTo>
                    <a:lnTo>
                      <a:pt x="1030" y="239"/>
                    </a:lnTo>
                    <a:lnTo>
                      <a:pt x="1029" y="251"/>
                    </a:lnTo>
                    <a:lnTo>
                      <a:pt x="1027" y="264"/>
                    </a:lnTo>
                    <a:lnTo>
                      <a:pt x="1023" y="277"/>
                    </a:lnTo>
                    <a:lnTo>
                      <a:pt x="1019" y="290"/>
                    </a:lnTo>
                    <a:lnTo>
                      <a:pt x="1014" y="302"/>
                    </a:lnTo>
                    <a:lnTo>
                      <a:pt x="1006" y="315"/>
                    </a:lnTo>
                    <a:lnTo>
                      <a:pt x="999" y="328"/>
                    </a:lnTo>
                    <a:lnTo>
                      <a:pt x="989" y="341"/>
                    </a:lnTo>
                    <a:lnTo>
                      <a:pt x="979" y="353"/>
                    </a:lnTo>
                    <a:lnTo>
                      <a:pt x="968" y="366"/>
                    </a:lnTo>
                    <a:lnTo>
                      <a:pt x="955" y="378"/>
                    </a:lnTo>
                    <a:lnTo>
                      <a:pt x="942" y="390"/>
                    </a:lnTo>
                    <a:lnTo>
                      <a:pt x="927" y="402"/>
                    </a:lnTo>
                    <a:lnTo>
                      <a:pt x="911" y="413"/>
                    </a:lnTo>
                    <a:lnTo>
                      <a:pt x="894" y="424"/>
                    </a:lnTo>
                    <a:lnTo>
                      <a:pt x="876" y="435"/>
                    </a:lnTo>
                    <a:lnTo>
                      <a:pt x="857" y="446"/>
                    </a:lnTo>
                    <a:lnTo>
                      <a:pt x="835" y="456"/>
                    </a:lnTo>
                    <a:lnTo>
                      <a:pt x="814" y="466"/>
                    </a:lnTo>
                    <a:lnTo>
                      <a:pt x="792" y="475"/>
                    </a:lnTo>
                    <a:lnTo>
                      <a:pt x="769" y="484"/>
                    </a:lnTo>
                    <a:lnTo>
                      <a:pt x="746" y="492"/>
                    </a:lnTo>
                    <a:lnTo>
                      <a:pt x="723" y="500"/>
                    </a:lnTo>
                    <a:lnTo>
                      <a:pt x="698" y="506"/>
                    </a:lnTo>
                    <a:lnTo>
                      <a:pt x="674" y="513"/>
                    </a:lnTo>
                    <a:lnTo>
                      <a:pt x="649" y="518"/>
                    </a:lnTo>
                    <a:lnTo>
                      <a:pt x="625" y="523"/>
                    </a:lnTo>
                    <a:lnTo>
                      <a:pt x="599" y="528"/>
                    </a:lnTo>
                    <a:lnTo>
                      <a:pt x="574" y="531"/>
                    </a:lnTo>
                    <a:lnTo>
                      <a:pt x="549" y="534"/>
                    </a:lnTo>
                    <a:lnTo>
                      <a:pt x="524" y="536"/>
                    </a:lnTo>
                    <a:lnTo>
                      <a:pt x="498" y="537"/>
                    </a:lnTo>
                    <a:lnTo>
                      <a:pt x="474" y="538"/>
                    </a:lnTo>
                    <a:lnTo>
                      <a:pt x="448" y="538"/>
                    </a:lnTo>
                    <a:lnTo>
                      <a:pt x="424" y="538"/>
                    </a:lnTo>
                    <a:lnTo>
                      <a:pt x="398" y="537"/>
                    </a:lnTo>
                    <a:lnTo>
                      <a:pt x="374" y="536"/>
                    </a:lnTo>
                    <a:lnTo>
                      <a:pt x="350" y="534"/>
                    </a:lnTo>
                    <a:lnTo>
                      <a:pt x="326" y="531"/>
                    </a:lnTo>
                    <a:lnTo>
                      <a:pt x="303" y="528"/>
                    </a:lnTo>
                    <a:lnTo>
                      <a:pt x="280" y="523"/>
                    </a:lnTo>
                    <a:lnTo>
                      <a:pt x="258" y="518"/>
                    </a:lnTo>
                    <a:lnTo>
                      <a:pt x="236" y="513"/>
                    </a:lnTo>
                    <a:lnTo>
                      <a:pt x="214" y="506"/>
                    </a:lnTo>
                    <a:lnTo>
                      <a:pt x="194" y="500"/>
                    </a:lnTo>
                    <a:lnTo>
                      <a:pt x="174" y="492"/>
                    </a:lnTo>
                    <a:lnTo>
                      <a:pt x="155" y="484"/>
                    </a:lnTo>
                    <a:lnTo>
                      <a:pt x="136" y="475"/>
                    </a:lnTo>
                    <a:lnTo>
                      <a:pt x="119" y="466"/>
                    </a:lnTo>
                    <a:lnTo>
                      <a:pt x="102" y="456"/>
                    </a:lnTo>
                    <a:lnTo>
                      <a:pt x="86" y="446"/>
                    </a:lnTo>
                    <a:lnTo>
                      <a:pt x="72" y="435"/>
                    </a:lnTo>
                    <a:lnTo>
                      <a:pt x="59" y="424"/>
                    </a:lnTo>
                    <a:lnTo>
                      <a:pt x="48" y="413"/>
                    </a:lnTo>
                    <a:lnTo>
                      <a:pt x="38" y="402"/>
                    </a:lnTo>
                    <a:lnTo>
                      <a:pt x="28" y="390"/>
                    </a:lnTo>
                    <a:lnTo>
                      <a:pt x="21" y="378"/>
                    </a:lnTo>
                    <a:lnTo>
                      <a:pt x="15" y="366"/>
                    </a:lnTo>
                    <a:lnTo>
                      <a:pt x="9" y="353"/>
                    </a:lnTo>
                    <a:lnTo>
                      <a:pt x="5" y="341"/>
                    </a:lnTo>
                    <a:lnTo>
                      <a:pt x="2" y="328"/>
                    </a:lnTo>
                    <a:lnTo>
                      <a:pt x="1" y="315"/>
                    </a:lnTo>
                    <a:lnTo>
                      <a:pt x="0" y="302"/>
                    </a:lnTo>
                    <a:lnTo>
                      <a:pt x="1" y="290"/>
                    </a:lnTo>
                    <a:lnTo>
                      <a:pt x="2" y="277"/>
                    </a:lnTo>
                    <a:lnTo>
                      <a:pt x="5" y="264"/>
                    </a:lnTo>
                    <a:lnTo>
                      <a:pt x="9" y="251"/>
                    </a:lnTo>
                    <a:lnTo>
                      <a:pt x="15" y="239"/>
                    </a:lnTo>
                    <a:lnTo>
                      <a:pt x="22" y="225"/>
                    </a:lnTo>
                    <a:lnTo>
                      <a:pt x="29" y="212"/>
                    </a:lnTo>
                    <a:lnTo>
                      <a:pt x="38" y="200"/>
                    </a:lnTo>
                    <a:lnTo>
                      <a:pt x="48" y="188"/>
                    </a:lnTo>
                    <a:lnTo>
                      <a:pt x="59" y="175"/>
                    </a:lnTo>
                    <a:lnTo>
                      <a:pt x="71" y="163"/>
                    </a:lnTo>
                    <a:lnTo>
                      <a:pt x="85" y="151"/>
                    </a:lnTo>
                    <a:lnTo>
                      <a:pt x="99" y="139"/>
                    </a:lnTo>
                    <a:lnTo>
                      <a:pt x="114" y="128"/>
                    </a:lnTo>
                    <a:lnTo>
                      <a:pt x="130" y="116"/>
                    </a:lnTo>
                    <a:lnTo>
                      <a:pt x="148" y="106"/>
                    </a:lnTo>
                    <a:lnTo>
                      <a:pt x="167" y="95"/>
                    </a:lnTo>
                    <a:lnTo>
                      <a:pt x="187" y="85"/>
                    </a:lnTo>
                    <a:lnTo>
                      <a:pt x="207" y="75"/>
                    </a:lnTo>
                    <a:close/>
                    <a:moveTo>
                      <a:pt x="336" y="153"/>
                    </a:moveTo>
                    <a:lnTo>
                      <a:pt x="313" y="164"/>
                    </a:lnTo>
                    <a:lnTo>
                      <a:pt x="292" y="177"/>
                    </a:lnTo>
                    <a:lnTo>
                      <a:pt x="274" y="190"/>
                    </a:lnTo>
                    <a:lnTo>
                      <a:pt x="258" y="204"/>
                    </a:lnTo>
                    <a:lnTo>
                      <a:pt x="245" y="218"/>
                    </a:lnTo>
                    <a:lnTo>
                      <a:pt x="235" y="232"/>
                    </a:lnTo>
                    <a:lnTo>
                      <a:pt x="230" y="240"/>
                    </a:lnTo>
                    <a:lnTo>
                      <a:pt x="226" y="247"/>
                    </a:lnTo>
                    <a:lnTo>
                      <a:pt x="224" y="255"/>
                    </a:lnTo>
                    <a:lnTo>
                      <a:pt x="221" y="262"/>
                    </a:lnTo>
                    <a:lnTo>
                      <a:pt x="220" y="269"/>
                    </a:lnTo>
                    <a:lnTo>
                      <a:pt x="219" y="277"/>
                    </a:lnTo>
                    <a:lnTo>
                      <a:pt x="219" y="284"/>
                    </a:lnTo>
                    <a:lnTo>
                      <a:pt x="219" y="292"/>
                    </a:lnTo>
                    <a:lnTo>
                      <a:pt x="220" y="299"/>
                    </a:lnTo>
                    <a:lnTo>
                      <a:pt x="222" y="307"/>
                    </a:lnTo>
                    <a:lnTo>
                      <a:pt x="224" y="313"/>
                    </a:lnTo>
                    <a:lnTo>
                      <a:pt x="227" y="320"/>
                    </a:lnTo>
                    <a:lnTo>
                      <a:pt x="231" y="327"/>
                    </a:lnTo>
                    <a:lnTo>
                      <a:pt x="236" y="334"/>
                    </a:lnTo>
                    <a:lnTo>
                      <a:pt x="241" y="341"/>
                    </a:lnTo>
                    <a:lnTo>
                      <a:pt x="247" y="347"/>
                    </a:lnTo>
                    <a:lnTo>
                      <a:pt x="254" y="353"/>
                    </a:lnTo>
                    <a:lnTo>
                      <a:pt x="261" y="360"/>
                    </a:lnTo>
                    <a:lnTo>
                      <a:pt x="269" y="366"/>
                    </a:lnTo>
                    <a:lnTo>
                      <a:pt x="278" y="371"/>
                    </a:lnTo>
                    <a:lnTo>
                      <a:pt x="297" y="383"/>
                    </a:lnTo>
                    <a:lnTo>
                      <a:pt x="320" y="393"/>
                    </a:lnTo>
                    <a:lnTo>
                      <a:pt x="343" y="400"/>
                    </a:lnTo>
                    <a:lnTo>
                      <a:pt x="368" y="406"/>
                    </a:lnTo>
                    <a:lnTo>
                      <a:pt x="393" y="412"/>
                    </a:lnTo>
                    <a:lnTo>
                      <a:pt x="420" y="415"/>
                    </a:lnTo>
                    <a:lnTo>
                      <a:pt x="447" y="418"/>
                    </a:lnTo>
                    <a:lnTo>
                      <a:pt x="476" y="418"/>
                    </a:lnTo>
                    <a:lnTo>
                      <a:pt x="505" y="418"/>
                    </a:lnTo>
                    <a:lnTo>
                      <a:pt x="533" y="415"/>
                    </a:lnTo>
                    <a:lnTo>
                      <a:pt x="562" y="412"/>
                    </a:lnTo>
                    <a:lnTo>
                      <a:pt x="591" y="406"/>
                    </a:lnTo>
                    <a:lnTo>
                      <a:pt x="618" y="400"/>
                    </a:lnTo>
                    <a:lnTo>
                      <a:pt x="645" y="393"/>
                    </a:lnTo>
                    <a:lnTo>
                      <a:pt x="672" y="383"/>
                    </a:lnTo>
                    <a:lnTo>
                      <a:pt x="697" y="371"/>
                    </a:lnTo>
                    <a:lnTo>
                      <a:pt x="719" y="360"/>
                    </a:lnTo>
                    <a:lnTo>
                      <a:pt x="740" y="347"/>
                    </a:lnTo>
                    <a:lnTo>
                      <a:pt x="758" y="334"/>
                    </a:lnTo>
                    <a:lnTo>
                      <a:pt x="773" y="320"/>
                    </a:lnTo>
                    <a:lnTo>
                      <a:pt x="785" y="307"/>
                    </a:lnTo>
                    <a:lnTo>
                      <a:pt x="796" y="292"/>
                    </a:lnTo>
                    <a:lnTo>
                      <a:pt x="799" y="284"/>
                    </a:lnTo>
                    <a:lnTo>
                      <a:pt x="803" y="277"/>
                    </a:lnTo>
                    <a:lnTo>
                      <a:pt x="806" y="269"/>
                    </a:lnTo>
                    <a:lnTo>
                      <a:pt x="808" y="262"/>
                    </a:lnTo>
                    <a:lnTo>
                      <a:pt x="809" y="255"/>
                    </a:lnTo>
                    <a:lnTo>
                      <a:pt x="810" y="247"/>
                    </a:lnTo>
                    <a:lnTo>
                      <a:pt x="810" y="240"/>
                    </a:lnTo>
                    <a:lnTo>
                      <a:pt x="809" y="232"/>
                    </a:lnTo>
                    <a:lnTo>
                      <a:pt x="808" y="225"/>
                    </a:lnTo>
                    <a:lnTo>
                      <a:pt x="806" y="218"/>
                    </a:lnTo>
                    <a:lnTo>
                      <a:pt x="802" y="211"/>
                    </a:lnTo>
                    <a:lnTo>
                      <a:pt x="799" y="204"/>
                    </a:lnTo>
                    <a:lnTo>
                      <a:pt x="795" y="197"/>
                    </a:lnTo>
                    <a:lnTo>
                      <a:pt x="791" y="190"/>
                    </a:lnTo>
                    <a:lnTo>
                      <a:pt x="785" y="183"/>
                    </a:lnTo>
                    <a:lnTo>
                      <a:pt x="779" y="177"/>
                    </a:lnTo>
                    <a:lnTo>
                      <a:pt x="764" y="164"/>
                    </a:lnTo>
                    <a:lnTo>
                      <a:pt x="747" y="153"/>
                    </a:lnTo>
                    <a:lnTo>
                      <a:pt x="727" y="143"/>
                    </a:lnTo>
                    <a:lnTo>
                      <a:pt x="706" y="133"/>
                    </a:lnTo>
                    <a:lnTo>
                      <a:pt x="683" y="126"/>
                    </a:lnTo>
                    <a:lnTo>
                      <a:pt x="659" y="120"/>
                    </a:lnTo>
                    <a:lnTo>
                      <a:pt x="633" y="115"/>
                    </a:lnTo>
                    <a:lnTo>
                      <a:pt x="607" y="111"/>
                    </a:lnTo>
                    <a:lnTo>
                      <a:pt x="580" y="109"/>
                    </a:lnTo>
                    <a:lnTo>
                      <a:pt x="552" y="109"/>
                    </a:lnTo>
                    <a:lnTo>
                      <a:pt x="524" y="109"/>
                    </a:lnTo>
                    <a:lnTo>
                      <a:pt x="496" y="111"/>
                    </a:lnTo>
                    <a:lnTo>
                      <a:pt x="468" y="115"/>
                    </a:lnTo>
                    <a:lnTo>
                      <a:pt x="441" y="120"/>
                    </a:lnTo>
                    <a:lnTo>
                      <a:pt x="413" y="126"/>
                    </a:lnTo>
                    <a:lnTo>
                      <a:pt x="387" y="133"/>
                    </a:lnTo>
                    <a:lnTo>
                      <a:pt x="361" y="143"/>
                    </a:lnTo>
                    <a:lnTo>
                      <a:pt x="336" y="153"/>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19" name="Freeform 64"/>
              <p:cNvSpPr>
                <a:spLocks/>
              </p:cNvSpPr>
              <p:nvPr/>
            </p:nvSpPr>
            <p:spPr bwMode="auto">
              <a:xfrm>
                <a:off x="2017" y="1767"/>
                <a:ext cx="30" cy="16"/>
              </a:xfrm>
              <a:custGeom>
                <a:avLst/>
                <a:gdLst>
                  <a:gd name="T0" fmla="*/ 164 w 746"/>
                  <a:gd name="T1" fmla="*/ 0 h 409"/>
                  <a:gd name="T2" fmla="*/ 746 w 746"/>
                  <a:gd name="T3" fmla="*/ 330 h 409"/>
                  <a:gd name="T4" fmla="*/ 581 w 746"/>
                  <a:gd name="T5" fmla="*/ 409 h 409"/>
                  <a:gd name="T6" fmla="*/ 0 w 746"/>
                  <a:gd name="T7" fmla="*/ 76 h 409"/>
                  <a:gd name="T8" fmla="*/ 164 w 746"/>
                  <a:gd name="T9" fmla="*/ 0 h 409"/>
                  <a:gd name="T10" fmla="*/ 0 60000 65536"/>
                  <a:gd name="T11" fmla="*/ 0 60000 65536"/>
                  <a:gd name="T12" fmla="*/ 0 60000 65536"/>
                  <a:gd name="T13" fmla="*/ 0 60000 65536"/>
                  <a:gd name="T14" fmla="*/ 0 60000 65536"/>
                  <a:gd name="T15" fmla="*/ 0 w 746"/>
                  <a:gd name="T16" fmla="*/ 0 h 409"/>
                  <a:gd name="T17" fmla="*/ 746 w 746"/>
                  <a:gd name="T18" fmla="*/ 409 h 409"/>
                </a:gdLst>
                <a:ahLst/>
                <a:cxnLst>
                  <a:cxn ang="T10">
                    <a:pos x="T0" y="T1"/>
                  </a:cxn>
                  <a:cxn ang="T11">
                    <a:pos x="T2" y="T3"/>
                  </a:cxn>
                  <a:cxn ang="T12">
                    <a:pos x="T4" y="T5"/>
                  </a:cxn>
                  <a:cxn ang="T13">
                    <a:pos x="T6" y="T7"/>
                  </a:cxn>
                  <a:cxn ang="T14">
                    <a:pos x="T8" y="T9"/>
                  </a:cxn>
                </a:cxnLst>
                <a:rect l="T15" t="T16" r="T17" b="T18"/>
                <a:pathLst>
                  <a:path w="746" h="409">
                    <a:moveTo>
                      <a:pt x="164" y="0"/>
                    </a:moveTo>
                    <a:lnTo>
                      <a:pt x="746" y="330"/>
                    </a:lnTo>
                    <a:lnTo>
                      <a:pt x="581" y="409"/>
                    </a:lnTo>
                    <a:lnTo>
                      <a:pt x="0" y="76"/>
                    </a:lnTo>
                    <a:lnTo>
                      <a:pt x="164"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20" name="Freeform 65"/>
              <p:cNvSpPr>
                <a:spLocks noEditPoints="1"/>
              </p:cNvSpPr>
              <p:nvPr/>
            </p:nvSpPr>
            <p:spPr bwMode="auto">
              <a:xfrm>
                <a:off x="2040" y="1753"/>
                <a:ext cx="38" cy="19"/>
              </a:xfrm>
              <a:custGeom>
                <a:avLst/>
                <a:gdLst>
                  <a:gd name="T0" fmla="*/ 230 w 968"/>
                  <a:gd name="T1" fmla="*/ 44 h 482"/>
                  <a:gd name="T2" fmla="*/ 381 w 968"/>
                  <a:gd name="T3" fmla="*/ 9 h 482"/>
                  <a:gd name="T4" fmla="*/ 563 w 968"/>
                  <a:gd name="T5" fmla="*/ 1 h 482"/>
                  <a:gd name="T6" fmla="*/ 714 w 968"/>
                  <a:gd name="T7" fmla="*/ 21 h 482"/>
                  <a:gd name="T8" fmla="*/ 793 w 968"/>
                  <a:gd name="T9" fmla="*/ 44 h 482"/>
                  <a:gd name="T10" fmla="*/ 861 w 968"/>
                  <a:gd name="T11" fmla="*/ 76 h 482"/>
                  <a:gd name="T12" fmla="*/ 914 w 968"/>
                  <a:gd name="T13" fmla="*/ 114 h 482"/>
                  <a:gd name="T14" fmla="*/ 949 w 968"/>
                  <a:gd name="T15" fmla="*/ 157 h 482"/>
                  <a:gd name="T16" fmla="*/ 966 w 968"/>
                  <a:gd name="T17" fmla="*/ 203 h 482"/>
                  <a:gd name="T18" fmla="*/ 966 w 968"/>
                  <a:gd name="T19" fmla="*/ 248 h 482"/>
                  <a:gd name="T20" fmla="*/ 948 w 968"/>
                  <a:gd name="T21" fmla="*/ 294 h 482"/>
                  <a:gd name="T22" fmla="*/ 913 w 968"/>
                  <a:gd name="T23" fmla="*/ 339 h 482"/>
                  <a:gd name="T24" fmla="*/ 860 w 968"/>
                  <a:gd name="T25" fmla="*/ 380 h 482"/>
                  <a:gd name="T26" fmla="*/ 789 w 968"/>
                  <a:gd name="T27" fmla="*/ 417 h 482"/>
                  <a:gd name="T28" fmla="*/ 706 w 968"/>
                  <a:gd name="T29" fmla="*/ 448 h 482"/>
                  <a:gd name="T30" fmla="*/ 615 w 968"/>
                  <a:gd name="T31" fmla="*/ 468 h 482"/>
                  <a:gd name="T32" fmla="*/ 522 w 968"/>
                  <a:gd name="T33" fmla="*/ 480 h 482"/>
                  <a:gd name="T34" fmla="*/ 427 w 968"/>
                  <a:gd name="T35" fmla="*/ 482 h 482"/>
                  <a:gd name="T36" fmla="*/ 335 w 968"/>
                  <a:gd name="T37" fmla="*/ 475 h 482"/>
                  <a:gd name="T38" fmla="*/ 248 w 968"/>
                  <a:gd name="T39" fmla="*/ 459 h 482"/>
                  <a:gd name="T40" fmla="*/ 168 w 968"/>
                  <a:gd name="T41" fmla="*/ 434 h 482"/>
                  <a:gd name="T42" fmla="*/ 99 w 968"/>
                  <a:gd name="T43" fmla="*/ 399 h 482"/>
                  <a:gd name="T44" fmla="*/ 48 w 968"/>
                  <a:gd name="T45" fmla="*/ 360 h 482"/>
                  <a:gd name="T46" fmla="*/ 15 w 968"/>
                  <a:gd name="T47" fmla="*/ 316 h 482"/>
                  <a:gd name="T48" fmla="*/ 1 w 968"/>
                  <a:gd name="T49" fmla="*/ 272 h 482"/>
                  <a:gd name="T50" fmla="*/ 4 w 968"/>
                  <a:gd name="T51" fmla="*/ 225 h 482"/>
                  <a:gd name="T52" fmla="*/ 25 w 968"/>
                  <a:gd name="T53" fmla="*/ 179 h 482"/>
                  <a:gd name="T54" fmla="*/ 64 w 968"/>
                  <a:gd name="T55" fmla="*/ 136 h 482"/>
                  <a:gd name="T56" fmla="*/ 120 w 968"/>
                  <a:gd name="T57" fmla="*/ 95 h 482"/>
                  <a:gd name="T58" fmla="*/ 303 w 968"/>
                  <a:gd name="T59" fmla="*/ 138 h 482"/>
                  <a:gd name="T60" fmla="*/ 235 w 968"/>
                  <a:gd name="T61" fmla="*/ 182 h 482"/>
                  <a:gd name="T62" fmla="*/ 209 w 968"/>
                  <a:gd name="T63" fmla="*/ 222 h 482"/>
                  <a:gd name="T64" fmla="*/ 205 w 968"/>
                  <a:gd name="T65" fmla="*/ 248 h 482"/>
                  <a:gd name="T66" fmla="*/ 211 w 968"/>
                  <a:gd name="T67" fmla="*/ 275 h 482"/>
                  <a:gd name="T68" fmla="*/ 239 w 968"/>
                  <a:gd name="T69" fmla="*/ 311 h 482"/>
                  <a:gd name="T70" fmla="*/ 313 w 968"/>
                  <a:gd name="T71" fmla="*/ 351 h 482"/>
                  <a:gd name="T72" fmla="*/ 410 w 968"/>
                  <a:gd name="T73" fmla="*/ 373 h 482"/>
                  <a:gd name="T74" fmla="*/ 518 w 968"/>
                  <a:gd name="T75" fmla="*/ 373 h 482"/>
                  <a:gd name="T76" fmla="*/ 621 w 968"/>
                  <a:gd name="T77" fmla="*/ 351 h 482"/>
                  <a:gd name="T78" fmla="*/ 706 w 968"/>
                  <a:gd name="T79" fmla="*/ 311 h 482"/>
                  <a:gd name="T80" fmla="*/ 752 w 968"/>
                  <a:gd name="T81" fmla="*/ 261 h 482"/>
                  <a:gd name="T82" fmla="*/ 761 w 968"/>
                  <a:gd name="T83" fmla="*/ 235 h 482"/>
                  <a:gd name="T84" fmla="*/ 759 w 968"/>
                  <a:gd name="T85" fmla="*/ 209 h 482"/>
                  <a:gd name="T86" fmla="*/ 724 w 968"/>
                  <a:gd name="T87" fmla="*/ 159 h 482"/>
                  <a:gd name="T88" fmla="*/ 650 w 968"/>
                  <a:gd name="T89" fmla="*/ 120 h 482"/>
                  <a:gd name="T90" fmla="*/ 554 w 968"/>
                  <a:gd name="T91" fmla="*/ 101 h 482"/>
                  <a:gd name="T92" fmla="*/ 449 w 968"/>
                  <a:gd name="T93" fmla="*/ 101 h 482"/>
                  <a:gd name="T94" fmla="*/ 347 w 968"/>
                  <a:gd name="T95" fmla="*/ 120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8"/>
                  <a:gd name="T145" fmla="*/ 0 h 482"/>
                  <a:gd name="T146" fmla="*/ 968 w 968"/>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8" h="482">
                    <a:moveTo>
                      <a:pt x="172" y="68"/>
                    </a:moveTo>
                    <a:lnTo>
                      <a:pt x="191" y="59"/>
                    </a:lnTo>
                    <a:lnTo>
                      <a:pt x="210" y="52"/>
                    </a:lnTo>
                    <a:lnTo>
                      <a:pt x="230" y="44"/>
                    </a:lnTo>
                    <a:lnTo>
                      <a:pt x="251" y="38"/>
                    </a:lnTo>
                    <a:lnTo>
                      <a:pt x="293" y="26"/>
                    </a:lnTo>
                    <a:lnTo>
                      <a:pt x="337" y="17"/>
                    </a:lnTo>
                    <a:lnTo>
                      <a:pt x="381" y="9"/>
                    </a:lnTo>
                    <a:lnTo>
                      <a:pt x="426" y="4"/>
                    </a:lnTo>
                    <a:lnTo>
                      <a:pt x="472" y="1"/>
                    </a:lnTo>
                    <a:lnTo>
                      <a:pt x="518" y="0"/>
                    </a:lnTo>
                    <a:lnTo>
                      <a:pt x="563" y="1"/>
                    </a:lnTo>
                    <a:lnTo>
                      <a:pt x="608" y="4"/>
                    </a:lnTo>
                    <a:lnTo>
                      <a:pt x="651" y="9"/>
                    </a:lnTo>
                    <a:lnTo>
                      <a:pt x="694" y="17"/>
                    </a:lnTo>
                    <a:lnTo>
                      <a:pt x="714" y="21"/>
                    </a:lnTo>
                    <a:lnTo>
                      <a:pt x="735" y="26"/>
                    </a:lnTo>
                    <a:lnTo>
                      <a:pt x="755" y="32"/>
                    </a:lnTo>
                    <a:lnTo>
                      <a:pt x="774" y="38"/>
                    </a:lnTo>
                    <a:lnTo>
                      <a:pt x="793" y="44"/>
                    </a:lnTo>
                    <a:lnTo>
                      <a:pt x="811" y="52"/>
                    </a:lnTo>
                    <a:lnTo>
                      <a:pt x="828" y="59"/>
                    </a:lnTo>
                    <a:lnTo>
                      <a:pt x="845" y="68"/>
                    </a:lnTo>
                    <a:lnTo>
                      <a:pt x="861" y="76"/>
                    </a:lnTo>
                    <a:lnTo>
                      <a:pt x="876" y="86"/>
                    </a:lnTo>
                    <a:lnTo>
                      <a:pt x="890" y="95"/>
                    </a:lnTo>
                    <a:lnTo>
                      <a:pt x="902" y="105"/>
                    </a:lnTo>
                    <a:lnTo>
                      <a:pt x="914" y="114"/>
                    </a:lnTo>
                    <a:lnTo>
                      <a:pt x="925" y="125"/>
                    </a:lnTo>
                    <a:lnTo>
                      <a:pt x="934" y="136"/>
                    </a:lnTo>
                    <a:lnTo>
                      <a:pt x="942" y="146"/>
                    </a:lnTo>
                    <a:lnTo>
                      <a:pt x="949" y="157"/>
                    </a:lnTo>
                    <a:lnTo>
                      <a:pt x="956" y="169"/>
                    </a:lnTo>
                    <a:lnTo>
                      <a:pt x="960" y="179"/>
                    </a:lnTo>
                    <a:lnTo>
                      <a:pt x="964" y="191"/>
                    </a:lnTo>
                    <a:lnTo>
                      <a:pt x="966" y="203"/>
                    </a:lnTo>
                    <a:lnTo>
                      <a:pt x="968" y="213"/>
                    </a:lnTo>
                    <a:lnTo>
                      <a:pt x="968" y="225"/>
                    </a:lnTo>
                    <a:lnTo>
                      <a:pt x="968" y="237"/>
                    </a:lnTo>
                    <a:lnTo>
                      <a:pt x="966" y="248"/>
                    </a:lnTo>
                    <a:lnTo>
                      <a:pt x="963" y="260"/>
                    </a:lnTo>
                    <a:lnTo>
                      <a:pt x="960" y="272"/>
                    </a:lnTo>
                    <a:lnTo>
                      <a:pt x="954" y="282"/>
                    </a:lnTo>
                    <a:lnTo>
                      <a:pt x="948" y="294"/>
                    </a:lnTo>
                    <a:lnTo>
                      <a:pt x="941" y="306"/>
                    </a:lnTo>
                    <a:lnTo>
                      <a:pt x="932" y="316"/>
                    </a:lnTo>
                    <a:lnTo>
                      <a:pt x="924" y="328"/>
                    </a:lnTo>
                    <a:lnTo>
                      <a:pt x="913" y="339"/>
                    </a:lnTo>
                    <a:lnTo>
                      <a:pt x="901" y="349"/>
                    </a:lnTo>
                    <a:lnTo>
                      <a:pt x="889" y="360"/>
                    </a:lnTo>
                    <a:lnTo>
                      <a:pt x="875" y="370"/>
                    </a:lnTo>
                    <a:lnTo>
                      <a:pt x="860" y="380"/>
                    </a:lnTo>
                    <a:lnTo>
                      <a:pt x="844" y="390"/>
                    </a:lnTo>
                    <a:lnTo>
                      <a:pt x="826" y="399"/>
                    </a:lnTo>
                    <a:lnTo>
                      <a:pt x="808" y="409"/>
                    </a:lnTo>
                    <a:lnTo>
                      <a:pt x="789" y="417"/>
                    </a:lnTo>
                    <a:lnTo>
                      <a:pt x="768" y="426"/>
                    </a:lnTo>
                    <a:lnTo>
                      <a:pt x="748" y="434"/>
                    </a:lnTo>
                    <a:lnTo>
                      <a:pt x="727" y="441"/>
                    </a:lnTo>
                    <a:lnTo>
                      <a:pt x="706" y="448"/>
                    </a:lnTo>
                    <a:lnTo>
                      <a:pt x="683" y="453"/>
                    </a:lnTo>
                    <a:lnTo>
                      <a:pt x="661" y="459"/>
                    </a:lnTo>
                    <a:lnTo>
                      <a:pt x="639" y="464"/>
                    </a:lnTo>
                    <a:lnTo>
                      <a:pt x="615" y="468"/>
                    </a:lnTo>
                    <a:lnTo>
                      <a:pt x="592" y="472"/>
                    </a:lnTo>
                    <a:lnTo>
                      <a:pt x="569" y="475"/>
                    </a:lnTo>
                    <a:lnTo>
                      <a:pt x="545" y="478"/>
                    </a:lnTo>
                    <a:lnTo>
                      <a:pt x="522" y="480"/>
                    </a:lnTo>
                    <a:lnTo>
                      <a:pt x="498" y="481"/>
                    </a:lnTo>
                    <a:lnTo>
                      <a:pt x="475" y="482"/>
                    </a:lnTo>
                    <a:lnTo>
                      <a:pt x="451" y="482"/>
                    </a:lnTo>
                    <a:lnTo>
                      <a:pt x="427" y="482"/>
                    </a:lnTo>
                    <a:lnTo>
                      <a:pt x="404" y="481"/>
                    </a:lnTo>
                    <a:lnTo>
                      <a:pt x="380" y="480"/>
                    </a:lnTo>
                    <a:lnTo>
                      <a:pt x="358" y="478"/>
                    </a:lnTo>
                    <a:lnTo>
                      <a:pt x="335" y="475"/>
                    </a:lnTo>
                    <a:lnTo>
                      <a:pt x="312" y="472"/>
                    </a:lnTo>
                    <a:lnTo>
                      <a:pt x="290" y="468"/>
                    </a:lnTo>
                    <a:lnTo>
                      <a:pt x="269" y="464"/>
                    </a:lnTo>
                    <a:lnTo>
                      <a:pt x="248" y="459"/>
                    </a:lnTo>
                    <a:lnTo>
                      <a:pt x="226" y="453"/>
                    </a:lnTo>
                    <a:lnTo>
                      <a:pt x="206" y="448"/>
                    </a:lnTo>
                    <a:lnTo>
                      <a:pt x="187" y="441"/>
                    </a:lnTo>
                    <a:lnTo>
                      <a:pt x="168" y="434"/>
                    </a:lnTo>
                    <a:lnTo>
                      <a:pt x="149" y="426"/>
                    </a:lnTo>
                    <a:lnTo>
                      <a:pt x="132" y="417"/>
                    </a:lnTo>
                    <a:lnTo>
                      <a:pt x="115" y="409"/>
                    </a:lnTo>
                    <a:lnTo>
                      <a:pt x="99" y="399"/>
                    </a:lnTo>
                    <a:lnTo>
                      <a:pt x="84" y="390"/>
                    </a:lnTo>
                    <a:lnTo>
                      <a:pt x="71" y="380"/>
                    </a:lnTo>
                    <a:lnTo>
                      <a:pt x="58" y="370"/>
                    </a:lnTo>
                    <a:lnTo>
                      <a:pt x="48" y="360"/>
                    </a:lnTo>
                    <a:lnTo>
                      <a:pt x="38" y="349"/>
                    </a:lnTo>
                    <a:lnTo>
                      <a:pt x="28" y="339"/>
                    </a:lnTo>
                    <a:lnTo>
                      <a:pt x="21" y="328"/>
                    </a:lnTo>
                    <a:lnTo>
                      <a:pt x="15" y="316"/>
                    </a:lnTo>
                    <a:lnTo>
                      <a:pt x="9" y="306"/>
                    </a:lnTo>
                    <a:lnTo>
                      <a:pt x="5" y="294"/>
                    </a:lnTo>
                    <a:lnTo>
                      <a:pt x="3" y="282"/>
                    </a:lnTo>
                    <a:lnTo>
                      <a:pt x="1" y="272"/>
                    </a:lnTo>
                    <a:lnTo>
                      <a:pt x="0" y="260"/>
                    </a:lnTo>
                    <a:lnTo>
                      <a:pt x="1" y="248"/>
                    </a:lnTo>
                    <a:lnTo>
                      <a:pt x="2" y="237"/>
                    </a:lnTo>
                    <a:lnTo>
                      <a:pt x="4" y="225"/>
                    </a:lnTo>
                    <a:lnTo>
                      <a:pt x="8" y="213"/>
                    </a:lnTo>
                    <a:lnTo>
                      <a:pt x="13" y="203"/>
                    </a:lnTo>
                    <a:lnTo>
                      <a:pt x="19" y="191"/>
                    </a:lnTo>
                    <a:lnTo>
                      <a:pt x="25" y="179"/>
                    </a:lnTo>
                    <a:lnTo>
                      <a:pt x="34" y="169"/>
                    </a:lnTo>
                    <a:lnTo>
                      <a:pt x="42" y="157"/>
                    </a:lnTo>
                    <a:lnTo>
                      <a:pt x="53" y="146"/>
                    </a:lnTo>
                    <a:lnTo>
                      <a:pt x="64" y="136"/>
                    </a:lnTo>
                    <a:lnTo>
                      <a:pt x="76" y="125"/>
                    </a:lnTo>
                    <a:lnTo>
                      <a:pt x="89" y="114"/>
                    </a:lnTo>
                    <a:lnTo>
                      <a:pt x="104" y="105"/>
                    </a:lnTo>
                    <a:lnTo>
                      <a:pt x="120" y="95"/>
                    </a:lnTo>
                    <a:lnTo>
                      <a:pt x="136" y="86"/>
                    </a:lnTo>
                    <a:lnTo>
                      <a:pt x="153" y="76"/>
                    </a:lnTo>
                    <a:lnTo>
                      <a:pt x="172" y="68"/>
                    </a:lnTo>
                    <a:close/>
                    <a:moveTo>
                      <a:pt x="303" y="138"/>
                    </a:moveTo>
                    <a:lnTo>
                      <a:pt x="282" y="148"/>
                    </a:lnTo>
                    <a:lnTo>
                      <a:pt x="263" y="159"/>
                    </a:lnTo>
                    <a:lnTo>
                      <a:pt x="248" y="171"/>
                    </a:lnTo>
                    <a:lnTo>
                      <a:pt x="235" y="182"/>
                    </a:lnTo>
                    <a:lnTo>
                      <a:pt x="223" y="195"/>
                    </a:lnTo>
                    <a:lnTo>
                      <a:pt x="215" y="209"/>
                    </a:lnTo>
                    <a:lnTo>
                      <a:pt x="211" y="215"/>
                    </a:lnTo>
                    <a:lnTo>
                      <a:pt x="209" y="222"/>
                    </a:lnTo>
                    <a:lnTo>
                      <a:pt x="207" y="228"/>
                    </a:lnTo>
                    <a:lnTo>
                      <a:pt x="206" y="235"/>
                    </a:lnTo>
                    <a:lnTo>
                      <a:pt x="205" y="242"/>
                    </a:lnTo>
                    <a:lnTo>
                      <a:pt x="205" y="248"/>
                    </a:lnTo>
                    <a:lnTo>
                      <a:pt x="205" y="255"/>
                    </a:lnTo>
                    <a:lnTo>
                      <a:pt x="207" y="261"/>
                    </a:lnTo>
                    <a:lnTo>
                      <a:pt x="208" y="269"/>
                    </a:lnTo>
                    <a:lnTo>
                      <a:pt x="211" y="275"/>
                    </a:lnTo>
                    <a:lnTo>
                      <a:pt x="213" y="281"/>
                    </a:lnTo>
                    <a:lnTo>
                      <a:pt x="218" y="288"/>
                    </a:lnTo>
                    <a:lnTo>
                      <a:pt x="227" y="299"/>
                    </a:lnTo>
                    <a:lnTo>
                      <a:pt x="239" y="311"/>
                    </a:lnTo>
                    <a:lnTo>
                      <a:pt x="254" y="323"/>
                    </a:lnTo>
                    <a:lnTo>
                      <a:pt x="272" y="333"/>
                    </a:lnTo>
                    <a:lnTo>
                      <a:pt x="291" y="343"/>
                    </a:lnTo>
                    <a:lnTo>
                      <a:pt x="313" y="351"/>
                    </a:lnTo>
                    <a:lnTo>
                      <a:pt x="336" y="359"/>
                    </a:lnTo>
                    <a:lnTo>
                      <a:pt x="360" y="364"/>
                    </a:lnTo>
                    <a:lnTo>
                      <a:pt x="385" y="369"/>
                    </a:lnTo>
                    <a:lnTo>
                      <a:pt x="410" y="373"/>
                    </a:lnTo>
                    <a:lnTo>
                      <a:pt x="437" y="375"/>
                    </a:lnTo>
                    <a:lnTo>
                      <a:pt x="463" y="375"/>
                    </a:lnTo>
                    <a:lnTo>
                      <a:pt x="491" y="375"/>
                    </a:lnTo>
                    <a:lnTo>
                      <a:pt x="518" y="373"/>
                    </a:lnTo>
                    <a:lnTo>
                      <a:pt x="544" y="369"/>
                    </a:lnTo>
                    <a:lnTo>
                      <a:pt x="571" y="364"/>
                    </a:lnTo>
                    <a:lnTo>
                      <a:pt x="596" y="359"/>
                    </a:lnTo>
                    <a:lnTo>
                      <a:pt x="621" y="351"/>
                    </a:lnTo>
                    <a:lnTo>
                      <a:pt x="645" y="343"/>
                    </a:lnTo>
                    <a:lnTo>
                      <a:pt x="667" y="333"/>
                    </a:lnTo>
                    <a:lnTo>
                      <a:pt x="688" y="323"/>
                    </a:lnTo>
                    <a:lnTo>
                      <a:pt x="706" y="311"/>
                    </a:lnTo>
                    <a:lnTo>
                      <a:pt x="721" y="299"/>
                    </a:lnTo>
                    <a:lnTo>
                      <a:pt x="734" y="288"/>
                    </a:lnTo>
                    <a:lnTo>
                      <a:pt x="744" y="275"/>
                    </a:lnTo>
                    <a:lnTo>
                      <a:pt x="752" y="261"/>
                    </a:lnTo>
                    <a:lnTo>
                      <a:pt x="756" y="255"/>
                    </a:lnTo>
                    <a:lnTo>
                      <a:pt x="758" y="248"/>
                    </a:lnTo>
                    <a:lnTo>
                      <a:pt x="759" y="242"/>
                    </a:lnTo>
                    <a:lnTo>
                      <a:pt x="761" y="235"/>
                    </a:lnTo>
                    <a:lnTo>
                      <a:pt x="761" y="228"/>
                    </a:lnTo>
                    <a:lnTo>
                      <a:pt x="761" y="222"/>
                    </a:lnTo>
                    <a:lnTo>
                      <a:pt x="760" y="215"/>
                    </a:lnTo>
                    <a:lnTo>
                      <a:pt x="759" y="209"/>
                    </a:lnTo>
                    <a:lnTo>
                      <a:pt x="754" y="195"/>
                    </a:lnTo>
                    <a:lnTo>
                      <a:pt x="746" y="182"/>
                    </a:lnTo>
                    <a:lnTo>
                      <a:pt x="737" y="171"/>
                    </a:lnTo>
                    <a:lnTo>
                      <a:pt x="724" y="159"/>
                    </a:lnTo>
                    <a:lnTo>
                      <a:pt x="709" y="148"/>
                    </a:lnTo>
                    <a:lnTo>
                      <a:pt x="691" y="138"/>
                    </a:lnTo>
                    <a:lnTo>
                      <a:pt x="672" y="128"/>
                    </a:lnTo>
                    <a:lnTo>
                      <a:pt x="650" y="120"/>
                    </a:lnTo>
                    <a:lnTo>
                      <a:pt x="628" y="113"/>
                    </a:lnTo>
                    <a:lnTo>
                      <a:pt x="604" y="108"/>
                    </a:lnTo>
                    <a:lnTo>
                      <a:pt x="579" y="104"/>
                    </a:lnTo>
                    <a:lnTo>
                      <a:pt x="554" y="101"/>
                    </a:lnTo>
                    <a:lnTo>
                      <a:pt x="528" y="99"/>
                    </a:lnTo>
                    <a:lnTo>
                      <a:pt x="503" y="97"/>
                    </a:lnTo>
                    <a:lnTo>
                      <a:pt x="476" y="99"/>
                    </a:lnTo>
                    <a:lnTo>
                      <a:pt x="449" y="101"/>
                    </a:lnTo>
                    <a:lnTo>
                      <a:pt x="423" y="104"/>
                    </a:lnTo>
                    <a:lnTo>
                      <a:pt x="397" y="108"/>
                    </a:lnTo>
                    <a:lnTo>
                      <a:pt x="372" y="113"/>
                    </a:lnTo>
                    <a:lnTo>
                      <a:pt x="347" y="120"/>
                    </a:lnTo>
                    <a:lnTo>
                      <a:pt x="324" y="128"/>
                    </a:lnTo>
                    <a:lnTo>
                      <a:pt x="303" y="138"/>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21" name="Freeform 66"/>
              <p:cNvSpPr>
                <a:spLocks/>
              </p:cNvSpPr>
              <p:nvPr/>
            </p:nvSpPr>
            <p:spPr bwMode="auto">
              <a:xfrm>
                <a:off x="2070" y="1743"/>
                <a:ext cx="30" cy="15"/>
              </a:xfrm>
              <a:custGeom>
                <a:avLst/>
                <a:gdLst>
                  <a:gd name="T0" fmla="*/ 148 w 735"/>
                  <a:gd name="T1" fmla="*/ 0 h 366"/>
                  <a:gd name="T2" fmla="*/ 735 w 735"/>
                  <a:gd name="T3" fmla="*/ 295 h 366"/>
                  <a:gd name="T4" fmla="*/ 587 w 735"/>
                  <a:gd name="T5" fmla="*/ 366 h 366"/>
                  <a:gd name="T6" fmla="*/ 0 w 735"/>
                  <a:gd name="T7" fmla="*/ 67 h 366"/>
                  <a:gd name="T8" fmla="*/ 148 w 735"/>
                  <a:gd name="T9" fmla="*/ 0 h 366"/>
                  <a:gd name="T10" fmla="*/ 0 60000 65536"/>
                  <a:gd name="T11" fmla="*/ 0 60000 65536"/>
                  <a:gd name="T12" fmla="*/ 0 60000 65536"/>
                  <a:gd name="T13" fmla="*/ 0 60000 65536"/>
                  <a:gd name="T14" fmla="*/ 0 60000 65536"/>
                  <a:gd name="T15" fmla="*/ 0 w 735"/>
                  <a:gd name="T16" fmla="*/ 0 h 366"/>
                  <a:gd name="T17" fmla="*/ 735 w 735"/>
                  <a:gd name="T18" fmla="*/ 366 h 366"/>
                </a:gdLst>
                <a:ahLst/>
                <a:cxnLst>
                  <a:cxn ang="T10">
                    <a:pos x="T0" y="T1"/>
                  </a:cxn>
                  <a:cxn ang="T11">
                    <a:pos x="T2" y="T3"/>
                  </a:cxn>
                  <a:cxn ang="T12">
                    <a:pos x="T4" y="T5"/>
                  </a:cxn>
                  <a:cxn ang="T13">
                    <a:pos x="T6" y="T7"/>
                  </a:cxn>
                  <a:cxn ang="T14">
                    <a:pos x="T8" y="T9"/>
                  </a:cxn>
                </a:cxnLst>
                <a:rect l="T15" t="T16" r="T17" b="T18"/>
                <a:pathLst>
                  <a:path w="735" h="366">
                    <a:moveTo>
                      <a:pt x="148" y="0"/>
                    </a:moveTo>
                    <a:lnTo>
                      <a:pt x="735" y="295"/>
                    </a:lnTo>
                    <a:lnTo>
                      <a:pt x="587" y="366"/>
                    </a:lnTo>
                    <a:lnTo>
                      <a:pt x="0" y="67"/>
                    </a:lnTo>
                    <a:lnTo>
                      <a:pt x="148"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22" name="Freeform 67"/>
              <p:cNvSpPr>
                <a:spLocks noEditPoints="1"/>
              </p:cNvSpPr>
              <p:nvPr/>
            </p:nvSpPr>
            <p:spPr bwMode="auto">
              <a:xfrm>
                <a:off x="2090" y="1731"/>
                <a:ext cx="38" cy="17"/>
              </a:xfrm>
              <a:custGeom>
                <a:avLst/>
                <a:gdLst>
                  <a:gd name="T0" fmla="*/ 179 w 918"/>
                  <a:gd name="T1" fmla="*/ 46 h 434"/>
                  <a:gd name="T2" fmla="*/ 255 w 918"/>
                  <a:gd name="T3" fmla="*/ 24 h 434"/>
                  <a:gd name="T4" fmla="*/ 380 w 918"/>
                  <a:gd name="T5" fmla="*/ 4 h 434"/>
                  <a:gd name="T6" fmla="*/ 508 w 918"/>
                  <a:gd name="T7" fmla="*/ 1 h 434"/>
                  <a:gd name="T8" fmla="*/ 635 w 918"/>
                  <a:gd name="T9" fmla="*/ 14 h 434"/>
                  <a:gd name="T10" fmla="*/ 732 w 918"/>
                  <a:gd name="T11" fmla="*/ 40 h 434"/>
                  <a:gd name="T12" fmla="*/ 784 w 918"/>
                  <a:gd name="T13" fmla="*/ 61 h 434"/>
                  <a:gd name="T14" fmla="*/ 828 w 918"/>
                  <a:gd name="T15" fmla="*/ 86 h 434"/>
                  <a:gd name="T16" fmla="*/ 865 w 918"/>
                  <a:gd name="T17" fmla="*/ 113 h 434"/>
                  <a:gd name="T18" fmla="*/ 891 w 918"/>
                  <a:gd name="T19" fmla="*/ 142 h 434"/>
                  <a:gd name="T20" fmla="*/ 909 w 918"/>
                  <a:gd name="T21" fmla="*/ 172 h 434"/>
                  <a:gd name="T22" fmla="*/ 917 w 918"/>
                  <a:gd name="T23" fmla="*/ 202 h 434"/>
                  <a:gd name="T24" fmla="*/ 916 w 918"/>
                  <a:gd name="T25" fmla="*/ 234 h 434"/>
                  <a:gd name="T26" fmla="*/ 905 w 918"/>
                  <a:gd name="T27" fmla="*/ 265 h 434"/>
                  <a:gd name="T28" fmla="*/ 885 w 918"/>
                  <a:gd name="T29" fmla="*/ 295 h 434"/>
                  <a:gd name="T30" fmla="*/ 854 w 918"/>
                  <a:gd name="T31" fmla="*/ 325 h 434"/>
                  <a:gd name="T32" fmla="*/ 815 w 918"/>
                  <a:gd name="T33" fmla="*/ 351 h 434"/>
                  <a:gd name="T34" fmla="*/ 766 w 918"/>
                  <a:gd name="T35" fmla="*/ 376 h 434"/>
                  <a:gd name="T36" fmla="*/ 709 w 918"/>
                  <a:gd name="T37" fmla="*/ 397 h 434"/>
                  <a:gd name="T38" fmla="*/ 650 w 918"/>
                  <a:gd name="T39" fmla="*/ 413 h 434"/>
                  <a:gd name="T40" fmla="*/ 541 w 918"/>
                  <a:gd name="T41" fmla="*/ 430 h 434"/>
                  <a:gd name="T42" fmla="*/ 407 w 918"/>
                  <a:gd name="T43" fmla="*/ 433 h 434"/>
                  <a:gd name="T44" fmla="*/ 278 w 918"/>
                  <a:gd name="T45" fmla="*/ 417 h 434"/>
                  <a:gd name="T46" fmla="*/ 217 w 918"/>
                  <a:gd name="T47" fmla="*/ 403 h 434"/>
                  <a:gd name="T48" fmla="*/ 161 w 918"/>
                  <a:gd name="T49" fmla="*/ 383 h 434"/>
                  <a:gd name="T50" fmla="*/ 110 w 918"/>
                  <a:gd name="T51" fmla="*/ 360 h 434"/>
                  <a:gd name="T52" fmla="*/ 68 w 918"/>
                  <a:gd name="T53" fmla="*/ 333 h 434"/>
                  <a:gd name="T54" fmla="*/ 37 w 918"/>
                  <a:gd name="T55" fmla="*/ 305 h 434"/>
                  <a:gd name="T56" fmla="*/ 15 w 918"/>
                  <a:gd name="T57" fmla="*/ 275 h 434"/>
                  <a:gd name="T58" fmla="*/ 3 w 918"/>
                  <a:gd name="T59" fmla="*/ 244 h 434"/>
                  <a:gd name="T60" fmla="*/ 1 w 918"/>
                  <a:gd name="T61" fmla="*/ 213 h 434"/>
                  <a:gd name="T62" fmla="*/ 8 w 918"/>
                  <a:gd name="T63" fmla="*/ 182 h 434"/>
                  <a:gd name="T64" fmla="*/ 24 w 918"/>
                  <a:gd name="T65" fmla="*/ 151 h 434"/>
                  <a:gd name="T66" fmla="*/ 49 w 918"/>
                  <a:gd name="T67" fmla="*/ 122 h 434"/>
                  <a:gd name="T68" fmla="*/ 84 w 918"/>
                  <a:gd name="T69" fmla="*/ 94 h 434"/>
                  <a:gd name="T70" fmla="*/ 128 w 918"/>
                  <a:gd name="T71" fmla="*/ 69 h 434"/>
                  <a:gd name="T72" fmla="*/ 256 w 918"/>
                  <a:gd name="T73" fmla="*/ 133 h 434"/>
                  <a:gd name="T74" fmla="*/ 216 w 918"/>
                  <a:gd name="T75" fmla="*/ 165 h 434"/>
                  <a:gd name="T76" fmla="*/ 198 w 918"/>
                  <a:gd name="T77" fmla="*/ 194 h 434"/>
                  <a:gd name="T78" fmla="*/ 194 w 918"/>
                  <a:gd name="T79" fmla="*/ 212 h 434"/>
                  <a:gd name="T80" fmla="*/ 196 w 918"/>
                  <a:gd name="T81" fmla="*/ 229 h 434"/>
                  <a:gd name="T82" fmla="*/ 211 w 918"/>
                  <a:gd name="T83" fmla="*/ 259 h 434"/>
                  <a:gd name="T84" fmla="*/ 249 w 918"/>
                  <a:gd name="T85" fmla="*/ 291 h 434"/>
                  <a:gd name="T86" fmla="*/ 309 w 918"/>
                  <a:gd name="T87" fmla="*/ 316 h 434"/>
                  <a:gd name="T88" fmla="*/ 378 w 918"/>
                  <a:gd name="T89" fmla="*/ 332 h 434"/>
                  <a:gd name="T90" fmla="*/ 453 w 918"/>
                  <a:gd name="T91" fmla="*/ 337 h 434"/>
                  <a:gd name="T92" fmla="*/ 530 w 918"/>
                  <a:gd name="T93" fmla="*/ 332 h 434"/>
                  <a:gd name="T94" fmla="*/ 600 w 918"/>
                  <a:gd name="T95" fmla="*/ 316 h 434"/>
                  <a:gd name="T96" fmla="*/ 660 w 918"/>
                  <a:gd name="T97" fmla="*/ 291 h 434"/>
                  <a:gd name="T98" fmla="*/ 701 w 918"/>
                  <a:gd name="T99" fmla="*/ 259 h 434"/>
                  <a:gd name="T100" fmla="*/ 718 w 918"/>
                  <a:gd name="T101" fmla="*/ 229 h 434"/>
                  <a:gd name="T102" fmla="*/ 720 w 918"/>
                  <a:gd name="T103" fmla="*/ 212 h 434"/>
                  <a:gd name="T104" fmla="*/ 710 w 918"/>
                  <a:gd name="T105" fmla="*/ 176 h 434"/>
                  <a:gd name="T106" fmla="*/ 677 w 918"/>
                  <a:gd name="T107" fmla="*/ 143 h 434"/>
                  <a:gd name="T108" fmla="*/ 625 w 918"/>
                  <a:gd name="T109" fmla="*/ 115 h 434"/>
                  <a:gd name="T110" fmla="*/ 559 w 918"/>
                  <a:gd name="T111" fmla="*/ 97 h 434"/>
                  <a:gd name="T112" fmla="*/ 486 w 918"/>
                  <a:gd name="T113" fmla="*/ 89 h 434"/>
                  <a:gd name="T114" fmla="*/ 412 w 918"/>
                  <a:gd name="T115" fmla="*/ 90 h 434"/>
                  <a:gd name="T116" fmla="*/ 339 w 918"/>
                  <a:gd name="T117" fmla="*/ 103 h 434"/>
                  <a:gd name="T118" fmla="*/ 276 w 918"/>
                  <a:gd name="T119" fmla="*/ 124 h 4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8"/>
                  <a:gd name="T181" fmla="*/ 0 h 434"/>
                  <a:gd name="T182" fmla="*/ 918 w 918"/>
                  <a:gd name="T183" fmla="*/ 434 h 4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8" h="434">
                    <a:moveTo>
                      <a:pt x="145" y="61"/>
                    </a:moveTo>
                    <a:lnTo>
                      <a:pt x="162" y="54"/>
                    </a:lnTo>
                    <a:lnTo>
                      <a:pt x="179" y="46"/>
                    </a:lnTo>
                    <a:lnTo>
                      <a:pt x="198" y="40"/>
                    </a:lnTo>
                    <a:lnTo>
                      <a:pt x="216" y="34"/>
                    </a:lnTo>
                    <a:lnTo>
                      <a:pt x="255" y="24"/>
                    </a:lnTo>
                    <a:lnTo>
                      <a:pt x="296" y="14"/>
                    </a:lnTo>
                    <a:lnTo>
                      <a:pt x="337" y="8"/>
                    </a:lnTo>
                    <a:lnTo>
                      <a:pt x="380" y="4"/>
                    </a:lnTo>
                    <a:lnTo>
                      <a:pt x="422" y="1"/>
                    </a:lnTo>
                    <a:lnTo>
                      <a:pt x="466" y="0"/>
                    </a:lnTo>
                    <a:lnTo>
                      <a:pt x="508" y="1"/>
                    </a:lnTo>
                    <a:lnTo>
                      <a:pt x="552" y="4"/>
                    </a:lnTo>
                    <a:lnTo>
                      <a:pt x="594" y="8"/>
                    </a:lnTo>
                    <a:lnTo>
                      <a:pt x="635" y="14"/>
                    </a:lnTo>
                    <a:lnTo>
                      <a:pt x="674" y="24"/>
                    </a:lnTo>
                    <a:lnTo>
                      <a:pt x="713" y="34"/>
                    </a:lnTo>
                    <a:lnTo>
                      <a:pt x="732" y="40"/>
                    </a:lnTo>
                    <a:lnTo>
                      <a:pt x="749" y="46"/>
                    </a:lnTo>
                    <a:lnTo>
                      <a:pt x="767" y="54"/>
                    </a:lnTo>
                    <a:lnTo>
                      <a:pt x="784" y="61"/>
                    </a:lnTo>
                    <a:lnTo>
                      <a:pt x="800" y="69"/>
                    </a:lnTo>
                    <a:lnTo>
                      <a:pt x="815" y="77"/>
                    </a:lnTo>
                    <a:lnTo>
                      <a:pt x="828" y="86"/>
                    </a:lnTo>
                    <a:lnTo>
                      <a:pt x="842" y="94"/>
                    </a:lnTo>
                    <a:lnTo>
                      <a:pt x="854" y="104"/>
                    </a:lnTo>
                    <a:lnTo>
                      <a:pt x="865" y="113"/>
                    </a:lnTo>
                    <a:lnTo>
                      <a:pt x="875" y="122"/>
                    </a:lnTo>
                    <a:lnTo>
                      <a:pt x="884" y="131"/>
                    </a:lnTo>
                    <a:lnTo>
                      <a:pt x="891" y="142"/>
                    </a:lnTo>
                    <a:lnTo>
                      <a:pt x="899" y="151"/>
                    </a:lnTo>
                    <a:lnTo>
                      <a:pt x="904" y="162"/>
                    </a:lnTo>
                    <a:lnTo>
                      <a:pt x="909" y="172"/>
                    </a:lnTo>
                    <a:lnTo>
                      <a:pt x="912" y="182"/>
                    </a:lnTo>
                    <a:lnTo>
                      <a:pt x="916" y="192"/>
                    </a:lnTo>
                    <a:lnTo>
                      <a:pt x="917" y="202"/>
                    </a:lnTo>
                    <a:lnTo>
                      <a:pt x="918" y="213"/>
                    </a:lnTo>
                    <a:lnTo>
                      <a:pt x="917" y="224"/>
                    </a:lnTo>
                    <a:lnTo>
                      <a:pt x="916" y="234"/>
                    </a:lnTo>
                    <a:lnTo>
                      <a:pt x="914" y="244"/>
                    </a:lnTo>
                    <a:lnTo>
                      <a:pt x="909" y="254"/>
                    </a:lnTo>
                    <a:lnTo>
                      <a:pt x="905" y="265"/>
                    </a:lnTo>
                    <a:lnTo>
                      <a:pt x="899" y="275"/>
                    </a:lnTo>
                    <a:lnTo>
                      <a:pt x="892" y="285"/>
                    </a:lnTo>
                    <a:lnTo>
                      <a:pt x="885" y="295"/>
                    </a:lnTo>
                    <a:lnTo>
                      <a:pt x="875" y="305"/>
                    </a:lnTo>
                    <a:lnTo>
                      <a:pt x="866" y="315"/>
                    </a:lnTo>
                    <a:lnTo>
                      <a:pt x="854" y="325"/>
                    </a:lnTo>
                    <a:lnTo>
                      <a:pt x="842" y="333"/>
                    </a:lnTo>
                    <a:lnTo>
                      <a:pt x="830" y="343"/>
                    </a:lnTo>
                    <a:lnTo>
                      <a:pt x="815" y="351"/>
                    </a:lnTo>
                    <a:lnTo>
                      <a:pt x="800" y="360"/>
                    </a:lnTo>
                    <a:lnTo>
                      <a:pt x="784" y="368"/>
                    </a:lnTo>
                    <a:lnTo>
                      <a:pt x="766" y="376"/>
                    </a:lnTo>
                    <a:lnTo>
                      <a:pt x="748" y="383"/>
                    </a:lnTo>
                    <a:lnTo>
                      <a:pt x="730" y="390"/>
                    </a:lnTo>
                    <a:lnTo>
                      <a:pt x="709" y="397"/>
                    </a:lnTo>
                    <a:lnTo>
                      <a:pt x="690" y="403"/>
                    </a:lnTo>
                    <a:lnTo>
                      <a:pt x="670" y="409"/>
                    </a:lnTo>
                    <a:lnTo>
                      <a:pt x="650" y="413"/>
                    </a:lnTo>
                    <a:lnTo>
                      <a:pt x="629" y="417"/>
                    </a:lnTo>
                    <a:lnTo>
                      <a:pt x="586" y="424"/>
                    </a:lnTo>
                    <a:lnTo>
                      <a:pt x="541" y="430"/>
                    </a:lnTo>
                    <a:lnTo>
                      <a:pt x="498" y="433"/>
                    </a:lnTo>
                    <a:lnTo>
                      <a:pt x="452" y="434"/>
                    </a:lnTo>
                    <a:lnTo>
                      <a:pt x="407" y="433"/>
                    </a:lnTo>
                    <a:lnTo>
                      <a:pt x="364" y="430"/>
                    </a:lnTo>
                    <a:lnTo>
                      <a:pt x="320" y="424"/>
                    </a:lnTo>
                    <a:lnTo>
                      <a:pt x="278" y="417"/>
                    </a:lnTo>
                    <a:lnTo>
                      <a:pt x="258" y="413"/>
                    </a:lnTo>
                    <a:lnTo>
                      <a:pt x="236" y="409"/>
                    </a:lnTo>
                    <a:lnTo>
                      <a:pt x="217" y="403"/>
                    </a:lnTo>
                    <a:lnTo>
                      <a:pt x="198" y="397"/>
                    </a:lnTo>
                    <a:lnTo>
                      <a:pt x="179" y="390"/>
                    </a:lnTo>
                    <a:lnTo>
                      <a:pt x="161" y="383"/>
                    </a:lnTo>
                    <a:lnTo>
                      <a:pt x="143" y="376"/>
                    </a:lnTo>
                    <a:lnTo>
                      <a:pt x="126" y="368"/>
                    </a:lnTo>
                    <a:lnTo>
                      <a:pt x="110" y="360"/>
                    </a:lnTo>
                    <a:lnTo>
                      <a:pt x="95" y="351"/>
                    </a:lnTo>
                    <a:lnTo>
                      <a:pt x="81" y="343"/>
                    </a:lnTo>
                    <a:lnTo>
                      <a:pt x="68" y="333"/>
                    </a:lnTo>
                    <a:lnTo>
                      <a:pt x="58" y="325"/>
                    </a:lnTo>
                    <a:lnTo>
                      <a:pt x="47" y="315"/>
                    </a:lnTo>
                    <a:lnTo>
                      <a:pt x="37" y="305"/>
                    </a:lnTo>
                    <a:lnTo>
                      <a:pt x="29" y="295"/>
                    </a:lnTo>
                    <a:lnTo>
                      <a:pt x="22" y="285"/>
                    </a:lnTo>
                    <a:lnTo>
                      <a:pt x="15" y="275"/>
                    </a:lnTo>
                    <a:lnTo>
                      <a:pt x="11" y="265"/>
                    </a:lnTo>
                    <a:lnTo>
                      <a:pt x="7" y="254"/>
                    </a:lnTo>
                    <a:lnTo>
                      <a:pt x="3" y="244"/>
                    </a:lnTo>
                    <a:lnTo>
                      <a:pt x="1" y="234"/>
                    </a:lnTo>
                    <a:lnTo>
                      <a:pt x="0" y="224"/>
                    </a:lnTo>
                    <a:lnTo>
                      <a:pt x="1" y="213"/>
                    </a:lnTo>
                    <a:lnTo>
                      <a:pt x="2" y="202"/>
                    </a:lnTo>
                    <a:lnTo>
                      <a:pt x="5" y="192"/>
                    </a:lnTo>
                    <a:lnTo>
                      <a:pt x="8" y="182"/>
                    </a:lnTo>
                    <a:lnTo>
                      <a:pt x="12" y="172"/>
                    </a:lnTo>
                    <a:lnTo>
                      <a:pt x="17" y="162"/>
                    </a:lnTo>
                    <a:lnTo>
                      <a:pt x="24" y="151"/>
                    </a:lnTo>
                    <a:lnTo>
                      <a:pt x="31" y="142"/>
                    </a:lnTo>
                    <a:lnTo>
                      <a:pt x="40" y="131"/>
                    </a:lnTo>
                    <a:lnTo>
                      <a:pt x="49" y="122"/>
                    </a:lnTo>
                    <a:lnTo>
                      <a:pt x="60" y="113"/>
                    </a:lnTo>
                    <a:lnTo>
                      <a:pt x="72" y="104"/>
                    </a:lnTo>
                    <a:lnTo>
                      <a:pt x="84" y="94"/>
                    </a:lnTo>
                    <a:lnTo>
                      <a:pt x="97" y="86"/>
                    </a:lnTo>
                    <a:lnTo>
                      <a:pt x="112" y="77"/>
                    </a:lnTo>
                    <a:lnTo>
                      <a:pt x="128" y="69"/>
                    </a:lnTo>
                    <a:lnTo>
                      <a:pt x="145" y="61"/>
                    </a:lnTo>
                    <a:close/>
                    <a:moveTo>
                      <a:pt x="276" y="124"/>
                    </a:moveTo>
                    <a:lnTo>
                      <a:pt x="256" y="133"/>
                    </a:lnTo>
                    <a:lnTo>
                      <a:pt x="241" y="143"/>
                    </a:lnTo>
                    <a:lnTo>
                      <a:pt x="227" y="154"/>
                    </a:lnTo>
                    <a:lnTo>
                      <a:pt x="216" y="165"/>
                    </a:lnTo>
                    <a:lnTo>
                      <a:pt x="207" y="176"/>
                    </a:lnTo>
                    <a:lnTo>
                      <a:pt x="200" y="188"/>
                    </a:lnTo>
                    <a:lnTo>
                      <a:pt x="198" y="194"/>
                    </a:lnTo>
                    <a:lnTo>
                      <a:pt x="196" y="199"/>
                    </a:lnTo>
                    <a:lnTo>
                      <a:pt x="195" y="206"/>
                    </a:lnTo>
                    <a:lnTo>
                      <a:pt x="194" y="212"/>
                    </a:lnTo>
                    <a:lnTo>
                      <a:pt x="194" y="217"/>
                    </a:lnTo>
                    <a:lnTo>
                      <a:pt x="195" y="224"/>
                    </a:lnTo>
                    <a:lnTo>
                      <a:pt x="196" y="229"/>
                    </a:lnTo>
                    <a:lnTo>
                      <a:pt x="198" y="235"/>
                    </a:lnTo>
                    <a:lnTo>
                      <a:pt x="203" y="247"/>
                    </a:lnTo>
                    <a:lnTo>
                      <a:pt x="211" y="259"/>
                    </a:lnTo>
                    <a:lnTo>
                      <a:pt x="221" y="269"/>
                    </a:lnTo>
                    <a:lnTo>
                      <a:pt x="234" y="280"/>
                    </a:lnTo>
                    <a:lnTo>
                      <a:pt x="249" y="291"/>
                    </a:lnTo>
                    <a:lnTo>
                      <a:pt x="267" y="300"/>
                    </a:lnTo>
                    <a:lnTo>
                      <a:pt x="287" y="309"/>
                    </a:lnTo>
                    <a:lnTo>
                      <a:pt x="309" y="316"/>
                    </a:lnTo>
                    <a:lnTo>
                      <a:pt x="331" y="322"/>
                    </a:lnTo>
                    <a:lnTo>
                      <a:pt x="354" y="328"/>
                    </a:lnTo>
                    <a:lnTo>
                      <a:pt x="378" y="332"/>
                    </a:lnTo>
                    <a:lnTo>
                      <a:pt x="403" y="335"/>
                    </a:lnTo>
                    <a:lnTo>
                      <a:pt x="428" y="337"/>
                    </a:lnTo>
                    <a:lnTo>
                      <a:pt x="453" y="337"/>
                    </a:lnTo>
                    <a:lnTo>
                      <a:pt x="479" y="337"/>
                    </a:lnTo>
                    <a:lnTo>
                      <a:pt x="504" y="335"/>
                    </a:lnTo>
                    <a:lnTo>
                      <a:pt x="530" y="332"/>
                    </a:lnTo>
                    <a:lnTo>
                      <a:pt x="554" y="328"/>
                    </a:lnTo>
                    <a:lnTo>
                      <a:pt x="578" y="322"/>
                    </a:lnTo>
                    <a:lnTo>
                      <a:pt x="600" y="316"/>
                    </a:lnTo>
                    <a:lnTo>
                      <a:pt x="622" y="309"/>
                    </a:lnTo>
                    <a:lnTo>
                      <a:pt x="642" y="300"/>
                    </a:lnTo>
                    <a:lnTo>
                      <a:pt x="660" y="291"/>
                    </a:lnTo>
                    <a:lnTo>
                      <a:pt x="676" y="280"/>
                    </a:lnTo>
                    <a:lnTo>
                      <a:pt x="690" y="269"/>
                    </a:lnTo>
                    <a:lnTo>
                      <a:pt x="701" y="259"/>
                    </a:lnTo>
                    <a:lnTo>
                      <a:pt x="709" y="247"/>
                    </a:lnTo>
                    <a:lnTo>
                      <a:pt x="716" y="235"/>
                    </a:lnTo>
                    <a:lnTo>
                      <a:pt x="718" y="229"/>
                    </a:lnTo>
                    <a:lnTo>
                      <a:pt x="719" y="224"/>
                    </a:lnTo>
                    <a:lnTo>
                      <a:pt x="720" y="217"/>
                    </a:lnTo>
                    <a:lnTo>
                      <a:pt x="720" y="212"/>
                    </a:lnTo>
                    <a:lnTo>
                      <a:pt x="719" y="199"/>
                    </a:lnTo>
                    <a:lnTo>
                      <a:pt x="716" y="188"/>
                    </a:lnTo>
                    <a:lnTo>
                      <a:pt x="710" y="176"/>
                    </a:lnTo>
                    <a:lnTo>
                      <a:pt x="702" y="165"/>
                    </a:lnTo>
                    <a:lnTo>
                      <a:pt x="691" y="154"/>
                    </a:lnTo>
                    <a:lnTo>
                      <a:pt x="677" y="143"/>
                    </a:lnTo>
                    <a:lnTo>
                      <a:pt x="663" y="133"/>
                    </a:lnTo>
                    <a:lnTo>
                      <a:pt x="645" y="124"/>
                    </a:lnTo>
                    <a:lnTo>
                      <a:pt x="625" y="115"/>
                    </a:lnTo>
                    <a:lnTo>
                      <a:pt x="604" y="108"/>
                    </a:lnTo>
                    <a:lnTo>
                      <a:pt x="582" y="103"/>
                    </a:lnTo>
                    <a:lnTo>
                      <a:pt x="559" y="97"/>
                    </a:lnTo>
                    <a:lnTo>
                      <a:pt x="535" y="93"/>
                    </a:lnTo>
                    <a:lnTo>
                      <a:pt x="511" y="90"/>
                    </a:lnTo>
                    <a:lnTo>
                      <a:pt x="486" y="89"/>
                    </a:lnTo>
                    <a:lnTo>
                      <a:pt x="461" y="88"/>
                    </a:lnTo>
                    <a:lnTo>
                      <a:pt x="436" y="89"/>
                    </a:lnTo>
                    <a:lnTo>
                      <a:pt x="412" y="90"/>
                    </a:lnTo>
                    <a:lnTo>
                      <a:pt x="386" y="93"/>
                    </a:lnTo>
                    <a:lnTo>
                      <a:pt x="363" y="97"/>
                    </a:lnTo>
                    <a:lnTo>
                      <a:pt x="339" y="103"/>
                    </a:lnTo>
                    <a:lnTo>
                      <a:pt x="317" y="108"/>
                    </a:lnTo>
                    <a:lnTo>
                      <a:pt x="296" y="115"/>
                    </a:lnTo>
                    <a:lnTo>
                      <a:pt x="276" y="124"/>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23" name="Freeform 68"/>
              <p:cNvSpPr>
                <a:spLocks/>
              </p:cNvSpPr>
              <p:nvPr/>
            </p:nvSpPr>
            <p:spPr bwMode="auto">
              <a:xfrm>
                <a:off x="2117" y="1722"/>
                <a:ext cx="29" cy="13"/>
              </a:xfrm>
              <a:custGeom>
                <a:avLst/>
                <a:gdLst>
                  <a:gd name="T0" fmla="*/ 133 w 721"/>
                  <a:gd name="T1" fmla="*/ 0 h 330"/>
                  <a:gd name="T2" fmla="*/ 721 w 721"/>
                  <a:gd name="T3" fmla="*/ 267 h 330"/>
                  <a:gd name="T4" fmla="*/ 588 w 721"/>
                  <a:gd name="T5" fmla="*/ 330 h 330"/>
                  <a:gd name="T6" fmla="*/ 0 w 721"/>
                  <a:gd name="T7" fmla="*/ 61 h 330"/>
                  <a:gd name="T8" fmla="*/ 133 w 721"/>
                  <a:gd name="T9" fmla="*/ 0 h 330"/>
                  <a:gd name="T10" fmla="*/ 0 60000 65536"/>
                  <a:gd name="T11" fmla="*/ 0 60000 65536"/>
                  <a:gd name="T12" fmla="*/ 0 60000 65536"/>
                  <a:gd name="T13" fmla="*/ 0 60000 65536"/>
                  <a:gd name="T14" fmla="*/ 0 60000 65536"/>
                  <a:gd name="T15" fmla="*/ 0 w 721"/>
                  <a:gd name="T16" fmla="*/ 0 h 330"/>
                  <a:gd name="T17" fmla="*/ 721 w 721"/>
                  <a:gd name="T18" fmla="*/ 330 h 330"/>
                </a:gdLst>
                <a:ahLst/>
                <a:cxnLst>
                  <a:cxn ang="T10">
                    <a:pos x="T0" y="T1"/>
                  </a:cxn>
                  <a:cxn ang="T11">
                    <a:pos x="T2" y="T3"/>
                  </a:cxn>
                  <a:cxn ang="T12">
                    <a:pos x="T4" y="T5"/>
                  </a:cxn>
                  <a:cxn ang="T13">
                    <a:pos x="T6" y="T7"/>
                  </a:cxn>
                  <a:cxn ang="T14">
                    <a:pos x="T8" y="T9"/>
                  </a:cxn>
                </a:cxnLst>
                <a:rect l="T15" t="T16" r="T17" b="T18"/>
                <a:pathLst>
                  <a:path w="721" h="330">
                    <a:moveTo>
                      <a:pt x="133" y="0"/>
                    </a:moveTo>
                    <a:lnTo>
                      <a:pt x="721" y="267"/>
                    </a:lnTo>
                    <a:lnTo>
                      <a:pt x="588" y="330"/>
                    </a:lnTo>
                    <a:lnTo>
                      <a:pt x="0" y="61"/>
                    </a:lnTo>
                    <a:lnTo>
                      <a:pt x="133"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24" name="Freeform 69"/>
              <p:cNvSpPr>
                <a:spLocks noEditPoints="1"/>
              </p:cNvSpPr>
              <p:nvPr/>
            </p:nvSpPr>
            <p:spPr bwMode="auto">
              <a:xfrm>
                <a:off x="2136" y="1711"/>
                <a:ext cx="35" cy="15"/>
              </a:xfrm>
              <a:custGeom>
                <a:avLst/>
                <a:gdLst>
                  <a:gd name="T0" fmla="*/ 188 w 873"/>
                  <a:gd name="T1" fmla="*/ 31 h 393"/>
                  <a:gd name="T2" fmla="*/ 300 w 873"/>
                  <a:gd name="T3" fmla="*/ 8 h 393"/>
                  <a:gd name="T4" fmla="*/ 421 w 873"/>
                  <a:gd name="T5" fmla="*/ 0 h 393"/>
                  <a:gd name="T6" fmla="*/ 545 w 873"/>
                  <a:gd name="T7" fmla="*/ 8 h 393"/>
                  <a:gd name="T8" fmla="*/ 661 w 873"/>
                  <a:gd name="T9" fmla="*/ 31 h 393"/>
                  <a:gd name="T10" fmla="*/ 746 w 873"/>
                  <a:gd name="T11" fmla="*/ 63 h 393"/>
                  <a:gd name="T12" fmla="*/ 789 w 873"/>
                  <a:gd name="T13" fmla="*/ 86 h 393"/>
                  <a:gd name="T14" fmla="*/ 823 w 873"/>
                  <a:gd name="T15" fmla="*/ 111 h 393"/>
                  <a:gd name="T16" fmla="*/ 849 w 873"/>
                  <a:gd name="T17" fmla="*/ 137 h 393"/>
                  <a:gd name="T18" fmla="*/ 865 w 873"/>
                  <a:gd name="T19" fmla="*/ 165 h 393"/>
                  <a:gd name="T20" fmla="*/ 873 w 873"/>
                  <a:gd name="T21" fmla="*/ 194 h 393"/>
                  <a:gd name="T22" fmla="*/ 871 w 873"/>
                  <a:gd name="T23" fmla="*/ 221 h 393"/>
                  <a:gd name="T24" fmla="*/ 862 w 873"/>
                  <a:gd name="T25" fmla="*/ 250 h 393"/>
                  <a:gd name="T26" fmla="*/ 841 w 873"/>
                  <a:gd name="T27" fmla="*/ 277 h 393"/>
                  <a:gd name="T28" fmla="*/ 813 w 873"/>
                  <a:gd name="T29" fmla="*/ 302 h 393"/>
                  <a:gd name="T30" fmla="*/ 775 w 873"/>
                  <a:gd name="T31" fmla="*/ 327 h 393"/>
                  <a:gd name="T32" fmla="*/ 728 w 873"/>
                  <a:gd name="T33" fmla="*/ 348 h 393"/>
                  <a:gd name="T34" fmla="*/ 656 w 873"/>
                  <a:gd name="T35" fmla="*/ 370 h 393"/>
                  <a:gd name="T36" fmla="*/ 536 w 873"/>
                  <a:gd name="T37" fmla="*/ 389 h 393"/>
                  <a:gd name="T38" fmla="*/ 410 w 873"/>
                  <a:gd name="T39" fmla="*/ 392 h 393"/>
                  <a:gd name="T40" fmla="*/ 284 w 873"/>
                  <a:gd name="T41" fmla="*/ 379 h 393"/>
                  <a:gd name="T42" fmla="*/ 188 w 873"/>
                  <a:gd name="T43" fmla="*/ 354 h 393"/>
                  <a:gd name="T44" fmla="*/ 135 w 873"/>
                  <a:gd name="T45" fmla="*/ 334 h 393"/>
                  <a:gd name="T46" fmla="*/ 91 w 873"/>
                  <a:gd name="T47" fmla="*/ 311 h 393"/>
                  <a:gd name="T48" fmla="*/ 55 w 873"/>
                  <a:gd name="T49" fmla="*/ 285 h 393"/>
                  <a:gd name="T50" fmla="*/ 28 w 873"/>
                  <a:gd name="T51" fmla="*/ 259 h 393"/>
                  <a:gd name="T52" fmla="*/ 10 w 873"/>
                  <a:gd name="T53" fmla="*/ 231 h 393"/>
                  <a:gd name="T54" fmla="*/ 2 w 873"/>
                  <a:gd name="T55" fmla="*/ 203 h 393"/>
                  <a:gd name="T56" fmla="*/ 2 w 873"/>
                  <a:gd name="T57" fmla="*/ 175 h 393"/>
                  <a:gd name="T58" fmla="*/ 11 w 873"/>
                  <a:gd name="T59" fmla="*/ 147 h 393"/>
                  <a:gd name="T60" fmla="*/ 29 w 873"/>
                  <a:gd name="T61" fmla="*/ 119 h 393"/>
                  <a:gd name="T62" fmla="*/ 57 w 873"/>
                  <a:gd name="T63" fmla="*/ 94 h 393"/>
                  <a:gd name="T64" fmla="*/ 93 w 873"/>
                  <a:gd name="T65" fmla="*/ 71 h 393"/>
                  <a:gd name="T66" fmla="*/ 253 w 873"/>
                  <a:gd name="T67" fmla="*/ 113 h 393"/>
                  <a:gd name="T68" fmla="*/ 210 w 873"/>
                  <a:gd name="T69" fmla="*/ 140 h 393"/>
                  <a:gd name="T70" fmla="*/ 188 w 873"/>
                  <a:gd name="T71" fmla="*/ 170 h 393"/>
                  <a:gd name="T72" fmla="*/ 186 w 873"/>
                  <a:gd name="T73" fmla="*/ 203 h 393"/>
                  <a:gd name="T74" fmla="*/ 206 w 873"/>
                  <a:gd name="T75" fmla="*/ 234 h 393"/>
                  <a:gd name="T76" fmla="*/ 245 w 873"/>
                  <a:gd name="T77" fmla="*/ 264 h 393"/>
                  <a:gd name="T78" fmla="*/ 303 w 873"/>
                  <a:gd name="T79" fmla="*/ 287 h 393"/>
                  <a:gd name="T80" fmla="*/ 371 w 873"/>
                  <a:gd name="T81" fmla="*/ 301 h 393"/>
                  <a:gd name="T82" fmla="*/ 444 w 873"/>
                  <a:gd name="T83" fmla="*/ 306 h 393"/>
                  <a:gd name="T84" fmla="*/ 515 w 873"/>
                  <a:gd name="T85" fmla="*/ 301 h 393"/>
                  <a:gd name="T86" fmla="*/ 581 w 873"/>
                  <a:gd name="T87" fmla="*/ 287 h 393"/>
                  <a:gd name="T88" fmla="*/ 636 w 873"/>
                  <a:gd name="T89" fmla="*/ 264 h 393"/>
                  <a:gd name="T90" fmla="*/ 671 w 873"/>
                  <a:gd name="T91" fmla="*/ 234 h 393"/>
                  <a:gd name="T92" fmla="*/ 685 w 873"/>
                  <a:gd name="T93" fmla="*/ 203 h 393"/>
                  <a:gd name="T94" fmla="*/ 679 w 873"/>
                  <a:gd name="T95" fmla="*/ 170 h 393"/>
                  <a:gd name="T96" fmla="*/ 651 w 873"/>
                  <a:gd name="T97" fmla="*/ 140 h 393"/>
                  <a:gd name="T98" fmla="*/ 604 w 873"/>
                  <a:gd name="T99" fmla="*/ 113 h 393"/>
                  <a:gd name="T100" fmla="*/ 543 w 873"/>
                  <a:gd name="T101" fmla="*/ 93 h 393"/>
                  <a:gd name="T102" fmla="*/ 474 w 873"/>
                  <a:gd name="T103" fmla="*/ 82 h 393"/>
                  <a:gd name="T104" fmla="*/ 402 w 873"/>
                  <a:gd name="T105" fmla="*/ 81 h 393"/>
                  <a:gd name="T106" fmla="*/ 333 w 873"/>
                  <a:gd name="T107" fmla="*/ 89 h 393"/>
                  <a:gd name="T108" fmla="*/ 272 w 873"/>
                  <a:gd name="T109" fmla="*/ 106 h 3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3"/>
                  <a:gd name="T166" fmla="*/ 0 h 393"/>
                  <a:gd name="T167" fmla="*/ 873 w 873"/>
                  <a:gd name="T168" fmla="*/ 393 h 3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3" h="393">
                    <a:moveTo>
                      <a:pt x="122" y="56"/>
                    </a:moveTo>
                    <a:lnTo>
                      <a:pt x="154" y="43"/>
                    </a:lnTo>
                    <a:lnTo>
                      <a:pt x="188" y="31"/>
                    </a:lnTo>
                    <a:lnTo>
                      <a:pt x="224" y="22"/>
                    </a:lnTo>
                    <a:lnTo>
                      <a:pt x="261" y="14"/>
                    </a:lnTo>
                    <a:lnTo>
                      <a:pt x="300" y="8"/>
                    </a:lnTo>
                    <a:lnTo>
                      <a:pt x="340" y="4"/>
                    </a:lnTo>
                    <a:lnTo>
                      <a:pt x="381" y="2"/>
                    </a:lnTo>
                    <a:lnTo>
                      <a:pt x="421" y="0"/>
                    </a:lnTo>
                    <a:lnTo>
                      <a:pt x="463" y="2"/>
                    </a:lnTo>
                    <a:lnTo>
                      <a:pt x="503" y="4"/>
                    </a:lnTo>
                    <a:lnTo>
                      <a:pt x="545" y="8"/>
                    </a:lnTo>
                    <a:lnTo>
                      <a:pt x="584" y="14"/>
                    </a:lnTo>
                    <a:lnTo>
                      <a:pt x="623" y="22"/>
                    </a:lnTo>
                    <a:lnTo>
                      <a:pt x="661" y="31"/>
                    </a:lnTo>
                    <a:lnTo>
                      <a:pt x="696" y="43"/>
                    </a:lnTo>
                    <a:lnTo>
                      <a:pt x="730" y="56"/>
                    </a:lnTo>
                    <a:lnTo>
                      <a:pt x="746" y="63"/>
                    </a:lnTo>
                    <a:lnTo>
                      <a:pt x="762" y="71"/>
                    </a:lnTo>
                    <a:lnTo>
                      <a:pt x="775" y="78"/>
                    </a:lnTo>
                    <a:lnTo>
                      <a:pt x="789" y="86"/>
                    </a:lnTo>
                    <a:lnTo>
                      <a:pt x="801" y="94"/>
                    </a:lnTo>
                    <a:lnTo>
                      <a:pt x="813" y="102"/>
                    </a:lnTo>
                    <a:lnTo>
                      <a:pt x="823" y="111"/>
                    </a:lnTo>
                    <a:lnTo>
                      <a:pt x="833" y="119"/>
                    </a:lnTo>
                    <a:lnTo>
                      <a:pt x="841" y="129"/>
                    </a:lnTo>
                    <a:lnTo>
                      <a:pt x="849" y="137"/>
                    </a:lnTo>
                    <a:lnTo>
                      <a:pt x="855" y="147"/>
                    </a:lnTo>
                    <a:lnTo>
                      <a:pt x="861" y="156"/>
                    </a:lnTo>
                    <a:lnTo>
                      <a:pt x="865" y="165"/>
                    </a:lnTo>
                    <a:lnTo>
                      <a:pt x="869" y="175"/>
                    </a:lnTo>
                    <a:lnTo>
                      <a:pt x="871" y="184"/>
                    </a:lnTo>
                    <a:lnTo>
                      <a:pt x="873" y="194"/>
                    </a:lnTo>
                    <a:lnTo>
                      <a:pt x="873" y="203"/>
                    </a:lnTo>
                    <a:lnTo>
                      <a:pt x="873" y="212"/>
                    </a:lnTo>
                    <a:lnTo>
                      <a:pt x="871" y="221"/>
                    </a:lnTo>
                    <a:lnTo>
                      <a:pt x="869" y="231"/>
                    </a:lnTo>
                    <a:lnTo>
                      <a:pt x="866" y="241"/>
                    </a:lnTo>
                    <a:lnTo>
                      <a:pt x="862" y="250"/>
                    </a:lnTo>
                    <a:lnTo>
                      <a:pt x="855" y="259"/>
                    </a:lnTo>
                    <a:lnTo>
                      <a:pt x="849" y="268"/>
                    </a:lnTo>
                    <a:lnTo>
                      <a:pt x="841" y="277"/>
                    </a:lnTo>
                    <a:lnTo>
                      <a:pt x="833" y="285"/>
                    </a:lnTo>
                    <a:lnTo>
                      <a:pt x="823" y="294"/>
                    </a:lnTo>
                    <a:lnTo>
                      <a:pt x="813" y="302"/>
                    </a:lnTo>
                    <a:lnTo>
                      <a:pt x="801" y="311"/>
                    </a:lnTo>
                    <a:lnTo>
                      <a:pt x="788" y="318"/>
                    </a:lnTo>
                    <a:lnTo>
                      <a:pt x="775" y="327"/>
                    </a:lnTo>
                    <a:lnTo>
                      <a:pt x="761" y="334"/>
                    </a:lnTo>
                    <a:lnTo>
                      <a:pt x="745" y="340"/>
                    </a:lnTo>
                    <a:lnTo>
                      <a:pt x="728" y="348"/>
                    </a:lnTo>
                    <a:lnTo>
                      <a:pt x="711" y="354"/>
                    </a:lnTo>
                    <a:lnTo>
                      <a:pt x="694" y="359"/>
                    </a:lnTo>
                    <a:lnTo>
                      <a:pt x="656" y="370"/>
                    </a:lnTo>
                    <a:lnTo>
                      <a:pt x="618" y="379"/>
                    </a:lnTo>
                    <a:lnTo>
                      <a:pt x="578" y="385"/>
                    </a:lnTo>
                    <a:lnTo>
                      <a:pt x="536" y="389"/>
                    </a:lnTo>
                    <a:lnTo>
                      <a:pt x="495" y="392"/>
                    </a:lnTo>
                    <a:lnTo>
                      <a:pt x="452" y="393"/>
                    </a:lnTo>
                    <a:lnTo>
                      <a:pt x="410" y="392"/>
                    </a:lnTo>
                    <a:lnTo>
                      <a:pt x="367" y="389"/>
                    </a:lnTo>
                    <a:lnTo>
                      <a:pt x="326" y="385"/>
                    </a:lnTo>
                    <a:lnTo>
                      <a:pt x="284" y="379"/>
                    </a:lnTo>
                    <a:lnTo>
                      <a:pt x="245" y="370"/>
                    </a:lnTo>
                    <a:lnTo>
                      <a:pt x="207" y="359"/>
                    </a:lnTo>
                    <a:lnTo>
                      <a:pt x="188" y="354"/>
                    </a:lnTo>
                    <a:lnTo>
                      <a:pt x="169" y="348"/>
                    </a:lnTo>
                    <a:lnTo>
                      <a:pt x="152" y="340"/>
                    </a:lnTo>
                    <a:lnTo>
                      <a:pt x="135" y="334"/>
                    </a:lnTo>
                    <a:lnTo>
                      <a:pt x="120" y="327"/>
                    </a:lnTo>
                    <a:lnTo>
                      <a:pt x="105" y="318"/>
                    </a:lnTo>
                    <a:lnTo>
                      <a:pt x="91" y="311"/>
                    </a:lnTo>
                    <a:lnTo>
                      <a:pt x="77" y="302"/>
                    </a:lnTo>
                    <a:lnTo>
                      <a:pt x="65" y="294"/>
                    </a:lnTo>
                    <a:lnTo>
                      <a:pt x="55" y="285"/>
                    </a:lnTo>
                    <a:lnTo>
                      <a:pt x="45" y="277"/>
                    </a:lnTo>
                    <a:lnTo>
                      <a:pt x="36" y="268"/>
                    </a:lnTo>
                    <a:lnTo>
                      <a:pt x="28" y="259"/>
                    </a:lnTo>
                    <a:lnTo>
                      <a:pt x="21" y="250"/>
                    </a:lnTo>
                    <a:lnTo>
                      <a:pt x="15" y="241"/>
                    </a:lnTo>
                    <a:lnTo>
                      <a:pt x="10" y="231"/>
                    </a:lnTo>
                    <a:lnTo>
                      <a:pt x="7" y="221"/>
                    </a:lnTo>
                    <a:lnTo>
                      <a:pt x="4" y="212"/>
                    </a:lnTo>
                    <a:lnTo>
                      <a:pt x="2" y="203"/>
                    </a:lnTo>
                    <a:lnTo>
                      <a:pt x="0" y="194"/>
                    </a:lnTo>
                    <a:lnTo>
                      <a:pt x="0" y="184"/>
                    </a:lnTo>
                    <a:lnTo>
                      <a:pt x="2" y="175"/>
                    </a:lnTo>
                    <a:lnTo>
                      <a:pt x="4" y="165"/>
                    </a:lnTo>
                    <a:lnTo>
                      <a:pt x="7" y="156"/>
                    </a:lnTo>
                    <a:lnTo>
                      <a:pt x="11" y="147"/>
                    </a:lnTo>
                    <a:lnTo>
                      <a:pt x="16" y="137"/>
                    </a:lnTo>
                    <a:lnTo>
                      <a:pt x="23" y="129"/>
                    </a:lnTo>
                    <a:lnTo>
                      <a:pt x="29" y="119"/>
                    </a:lnTo>
                    <a:lnTo>
                      <a:pt x="38" y="111"/>
                    </a:lnTo>
                    <a:lnTo>
                      <a:pt x="46" y="102"/>
                    </a:lnTo>
                    <a:lnTo>
                      <a:pt x="57" y="94"/>
                    </a:lnTo>
                    <a:lnTo>
                      <a:pt x="67" y="86"/>
                    </a:lnTo>
                    <a:lnTo>
                      <a:pt x="80" y="78"/>
                    </a:lnTo>
                    <a:lnTo>
                      <a:pt x="93" y="71"/>
                    </a:lnTo>
                    <a:lnTo>
                      <a:pt x="107" y="63"/>
                    </a:lnTo>
                    <a:lnTo>
                      <a:pt x="122" y="56"/>
                    </a:lnTo>
                    <a:close/>
                    <a:moveTo>
                      <a:pt x="253" y="113"/>
                    </a:moveTo>
                    <a:lnTo>
                      <a:pt x="236" y="122"/>
                    </a:lnTo>
                    <a:lnTo>
                      <a:pt x="222" y="130"/>
                    </a:lnTo>
                    <a:lnTo>
                      <a:pt x="210" y="140"/>
                    </a:lnTo>
                    <a:lnTo>
                      <a:pt x="200" y="150"/>
                    </a:lnTo>
                    <a:lnTo>
                      <a:pt x="193" y="160"/>
                    </a:lnTo>
                    <a:lnTo>
                      <a:pt x="188" y="170"/>
                    </a:lnTo>
                    <a:lnTo>
                      <a:pt x="185" y="181"/>
                    </a:lnTo>
                    <a:lnTo>
                      <a:pt x="184" y="192"/>
                    </a:lnTo>
                    <a:lnTo>
                      <a:pt x="186" y="203"/>
                    </a:lnTo>
                    <a:lnTo>
                      <a:pt x="191" y="214"/>
                    </a:lnTo>
                    <a:lnTo>
                      <a:pt x="196" y="225"/>
                    </a:lnTo>
                    <a:lnTo>
                      <a:pt x="206" y="234"/>
                    </a:lnTo>
                    <a:lnTo>
                      <a:pt x="216" y="245"/>
                    </a:lnTo>
                    <a:lnTo>
                      <a:pt x="229" y="254"/>
                    </a:lnTo>
                    <a:lnTo>
                      <a:pt x="245" y="264"/>
                    </a:lnTo>
                    <a:lnTo>
                      <a:pt x="263" y="272"/>
                    </a:lnTo>
                    <a:lnTo>
                      <a:pt x="282" y="280"/>
                    </a:lnTo>
                    <a:lnTo>
                      <a:pt x="303" y="287"/>
                    </a:lnTo>
                    <a:lnTo>
                      <a:pt x="325" y="293"/>
                    </a:lnTo>
                    <a:lnTo>
                      <a:pt x="348" y="298"/>
                    </a:lnTo>
                    <a:lnTo>
                      <a:pt x="371" y="301"/>
                    </a:lnTo>
                    <a:lnTo>
                      <a:pt x="395" y="304"/>
                    </a:lnTo>
                    <a:lnTo>
                      <a:pt x="419" y="305"/>
                    </a:lnTo>
                    <a:lnTo>
                      <a:pt x="444" y="306"/>
                    </a:lnTo>
                    <a:lnTo>
                      <a:pt x="468" y="305"/>
                    </a:lnTo>
                    <a:lnTo>
                      <a:pt x="492" y="304"/>
                    </a:lnTo>
                    <a:lnTo>
                      <a:pt x="515" y="301"/>
                    </a:lnTo>
                    <a:lnTo>
                      <a:pt x="538" y="298"/>
                    </a:lnTo>
                    <a:lnTo>
                      <a:pt x="560" y="293"/>
                    </a:lnTo>
                    <a:lnTo>
                      <a:pt x="581" y="287"/>
                    </a:lnTo>
                    <a:lnTo>
                      <a:pt x="601" y="280"/>
                    </a:lnTo>
                    <a:lnTo>
                      <a:pt x="619" y="272"/>
                    </a:lnTo>
                    <a:lnTo>
                      <a:pt x="636" y="264"/>
                    </a:lnTo>
                    <a:lnTo>
                      <a:pt x="650" y="254"/>
                    </a:lnTo>
                    <a:lnTo>
                      <a:pt x="662" y="245"/>
                    </a:lnTo>
                    <a:lnTo>
                      <a:pt x="671" y="234"/>
                    </a:lnTo>
                    <a:lnTo>
                      <a:pt x="678" y="225"/>
                    </a:lnTo>
                    <a:lnTo>
                      <a:pt x="683" y="214"/>
                    </a:lnTo>
                    <a:lnTo>
                      <a:pt x="685" y="203"/>
                    </a:lnTo>
                    <a:lnTo>
                      <a:pt x="685" y="192"/>
                    </a:lnTo>
                    <a:lnTo>
                      <a:pt x="683" y="181"/>
                    </a:lnTo>
                    <a:lnTo>
                      <a:pt x="679" y="170"/>
                    </a:lnTo>
                    <a:lnTo>
                      <a:pt x="671" y="160"/>
                    </a:lnTo>
                    <a:lnTo>
                      <a:pt x="663" y="150"/>
                    </a:lnTo>
                    <a:lnTo>
                      <a:pt x="651" y="140"/>
                    </a:lnTo>
                    <a:lnTo>
                      <a:pt x="638" y="130"/>
                    </a:lnTo>
                    <a:lnTo>
                      <a:pt x="622" y="122"/>
                    </a:lnTo>
                    <a:lnTo>
                      <a:pt x="604" y="113"/>
                    </a:lnTo>
                    <a:lnTo>
                      <a:pt x="585" y="106"/>
                    </a:lnTo>
                    <a:lnTo>
                      <a:pt x="564" y="98"/>
                    </a:lnTo>
                    <a:lnTo>
                      <a:pt x="543" y="93"/>
                    </a:lnTo>
                    <a:lnTo>
                      <a:pt x="520" y="89"/>
                    </a:lnTo>
                    <a:lnTo>
                      <a:pt x="497" y="85"/>
                    </a:lnTo>
                    <a:lnTo>
                      <a:pt x="474" y="82"/>
                    </a:lnTo>
                    <a:lnTo>
                      <a:pt x="450" y="81"/>
                    </a:lnTo>
                    <a:lnTo>
                      <a:pt x="426" y="80"/>
                    </a:lnTo>
                    <a:lnTo>
                      <a:pt x="402" y="81"/>
                    </a:lnTo>
                    <a:lnTo>
                      <a:pt x="379" y="82"/>
                    </a:lnTo>
                    <a:lnTo>
                      <a:pt x="356" y="85"/>
                    </a:lnTo>
                    <a:lnTo>
                      <a:pt x="333" y="89"/>
                    </a:lnTo>
                    <a:lnTo>
                      <a:pt x="312" y="93"/>
                    </a:lnTo>
                    <a:lnTo>
                      <a:pt x="291" y="98"/>
                    </a:lnTo>
                    <a:lnTo>
                      <a:pt x="272" y="106"/>
                    </a:lnTo>
                    <a:lnTo>
                      <a:pt x="253" y="113"/>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25" name="Freeform 70"/>
              <p:cNvSpPr>
                <a:spLocks/>
              </p:cNvSpPr>
              <p:nvPr/>
            </p:nvSpPr>
            <p:spPr bwMode="auto">
              <a:xfrm>
                <a:off x="2160" y="1703"/>
                <a:ext cx="29" cy="12"/>
              </a:xfrm>
              <a:custGeom>
                <a:avLst/>
                <a:gdLst>
                  <a:gd name="T0" fmla="*/ 121 w 707"/>
                  <a:gd name="T1" fmla="*/ 0 h 300"/>
                  <a:gd name="T2" fmla="*/ 707 w 707"/>
                  <a:gd name="T3" fmla="*/ 242 h 300"/>
                  <a:gd name="T4" fmla="*/ 587 w 707"/>
                  <a:gd name="T5" fmla="*/ 300 h 300"/>
                  <a:gd name="T6" fmla="*/ 0 w 707"/>
                  <a:gd name="T7" fmla="*/ 55 h 300"/>
                  <a:gd name="T8" fmla="*/ 121 w 707"/>
                  <a:gd name="T9" fmla="*/ 0 h 300"/>
                  <a:gd name="T10" fmla="*/ 0 60000 65536"/>
                  <a:gd name="T11" fmla="*/ 0 60000 65536"/>
                  <a:gd name="T12" fmla="*/ 0 60000 65536"/>
                  <a:gd name="T13" fmla="*/ 0 60000 65536"/>
                  <a:gd name="T14" fmla="*/ 0 60000 65536"/>
                  <a:gd name="T15" fmla="*/ 0 w 707"/>
                  <a:gd name="T16" fmla="*/ 0 h 300"/>
                  <a:gd name="T17" fmla="*/ 707 w 707"/>
                  <a:gd name="T18" fmla="*/ 300 h 300"/>
                </a:gdLst>
                <a:ahLst/>
                <a:cxnLst>
                  <a:cxn ang="T10">
                    <a:pos x="T0" y="T1"/>
                  </a:cxn>
                  <a:cxn ang="T11">
                    <a:pos x="T2" y="T3"/>
                  </a:cxn>
                  <a:cxn ang="T12">
                    <a:pos x="T4" y="T5"/>
                  </a:cxn>
                  <a:cxn ang="T13">
                    <a:pos x="T6" y="T7"/>
                  </a:cxn>
                  <a:cxn ang="T14">
                    <a:pos x="T8" y="T9"/>
                  </a:cxn>
                </a:cxnLst>
                <a:rect l="T15" t="T16" r="T17" b="T18"/>
                <a:pathLst>
                  <a:path w="707" h="300">
                    <a:moveTo>
                      <a:pt x="121" y="0"/>
                    </a:moveTo>
                    <a:lnTo>
                      <a:pt x="707" y="242"/>
                    </a:lnTo>
                    <a:lnTo>
                      <a:pt x="587" y="300"/>
                    </a:lnTo>
                    <a:lnTo>
                      <a:pt x="0" y="55"/>
                    </a:lnTo>
                    <a:lnTo>
                      <a:pt x="121"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26" name="Freeform 71"/>
              <p:cNvSpPr>
                <a:spLocks/>
              </p:cNvSpPr>
              <p:nvPr/>
            </p:nvSpPr>
            <p:spPr bwMode="auto">
              <a:xfrm>
                <a:off x="1655" y="1525"/>
                <a:ext cx="589" cy="27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7" name="Freeform 72"/>
              <p:cNvSpPr>
                <a:spLocks/>
              </p:cNvSpPr>
              <p:nvPr/>
            </p:nvSpPr>
            <p:spPr bwMode="auto">
              <a:xfrm>
                <a:off x="1672" y="1532"/>
                <a:ext cx="556" cy="257"/>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chemeClr val="bg1">
                  <a:lumMod val="50000"/>
                  <a:lumOff val="50000"/>
                </a:schemeClr>
              </a:solidFill>
              <a:ln w="9525">
                <a:noFill/>
                <a:round/>
                <a:headEnd/>
                <a:tailEnd/>
              </a:ln>
            </p:spPr>
            <p:txBody>
              <a:bodyPr/>
              <a:lstStyle/>
              <a:p>
                <a:endParaRPr lang="ja-JP" altLang="en-US" dirty="0">
                  <a:latin typeface="Calibri" pitchFamily="34" charset="0"/>
                </a:endParaRPr>
              </a:p>
            </p:txBody>
          </p:sp>
          <p:sp>
            <p:nvSpPr>
              <p:cNvPr id="28" name="Freeform 73"/>
              <p:cNvSpPr>
                <a:spLocks noEditPoints="1"/>
              </p:cNvSpPr>
              <p:nvPr/>
            </p:nvSpPr>
            <p:spPr bwMode="auto">
              <a:xfrm>
                <a:off x="1761" y="1571"/>
                <a:ext cx="378" cy="174"/>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sp>
          <p:nvSpPr>
            <p:cNvPr id="66" name="テキスト ボックス 65"/>
            <p:cNvSpPr txBox="1"/>
            <p:nvPr/>
          </p:nvSpPr>
          <p:spPr>
            <a:xfrm>
              <a:off x="2842945" y="3857628"/>
              <a:ext cx="1800493" cy="646331"/>
            </a:xfrm>
            <a:prstGeom prst="rect">
              <a:avLst/>
            </a:prstGeom>
            <a:noFill/>
          </p:spPr>
          <p:txBody>
            <a:bodyPr wrap="none" rtlCol="0">
              <a:spAutoFit/>
            </a:bodyPr>
            <a:lstStyle/>
            <a:p>
              <a:pPr algn="ctr"/>
              <a:r>
                <a:rPr kumimoji="1" lang="ja-JP" altLang="en-US" dirty="0" smtClean="0"/>
                <a:t>アーキテクチャ</a:t>
              </a:r>
              <a:endParaRPr kumimoji="1" lang="en-US" altLang="ja-JP" dirty="0" smtClean="0"/>
            </a:p>
            <a:p>
              <a:pPr algn="ctr"/>
              <a:r>
                <a:rPr kumimoji="1" lang="ja-JP" altLang="en-US" dirty="0" smtClean="0"/>
                <a:t>設計書</a:t>
              </a:r>
              <a:endParaRPr kumimoji="1" lang="ja-JP" altLang="en-US" dirty="0"/>
            </a:p>
          </p:txBody>
        </p:sp>
      </p:grpSp>
      <p:grpSp>
        <p:nvGrpSpPr>
          <p:cNvPr id="73" name="グループ化 72"/>
          <p:cNvGrpSpPr/>
          <p:nvPr/>
        </p:nvGrpSpPr>
        <p:grpSpPr>
          <a:xfrm>
            <a:off x="5233436" y="2500306"/>
            <a:ext cx="1338828" cy="1364116"/>
            <a:chOff x="5447750" y="3139843"/>
            <a:chExt cx="1338828" cy="1364116"/>
          </a:xfrm>
        </p:grpSpPr>
        <p:grpSp>
          <p:nvGrpSpPr>
            <p:cNvPr id="30" name="Group 24"/>
            <p:cNvGrpSpPr>
              <a:grpSpLocks/>
            </p:cNvGrpSpPr>
            <p:nvPr/>
          </p:nvGrpSpPr>
          <p:grpSpPr bwMode="auto">
            <a:xfrm>
              <a:off x="5633170" y="3139843"/>
              <a:ext cx="790575" cy="736596"/>
              <a:chOff x="2807" y="3282"/>
              <a:chExt cx="971" cy="905"/>
            </a:xfrm>
            <a:effectLst>
              <a:outerShdw blurRad="50800" dist="38100" dir="2700000" algn="tl" rotWithShape="0">
                <a:prstClr val="black">
                  <a:alpha val="40000"/>
                </a:prstClr>
              </a:outerShdw>
            </a:effectLst>
          </p:grpSpPr>
          <p:sp>
            <p:nvSpPr>
              <p:cNvPr id="32" name="Freeform 25"/>
              <p:cNvSpPr>
                <a:spLocks/>
              </p:cNvSpPr>
              <p:nvPr/>
            </p:nvSpPr>
            <p:spPr bwMode="auto">
              <a:xfrm>
                <a:off x="2807" y="3740"/>
                <a:ext cx="971" cy="447"/>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3" name="Freeform 26"/>
              <p:cNvSpPr>
                <a:spLocks/>
              </p:cNvSpPr>
              <p:nvPr/>
            </p:nvSpPr>
            <p:spPr bwMode="auto">
              <a:xfrm>
                <a:off x="2835" y="3752"/>
                <a:ext cx="916" cy="423"/>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chemeClr val="bg1">
                  <a:lumMod val="50000"/>
                  <a:lumOff val="50000"/>
                </a:schemeClr>
              </a:solidFill>
              <a:ln w="9525">
                <a:noFill/>
                <a:round/>
                <a:headEnd/>
                <a:tailEnd/>
              </a:ln>
            </p:spPr>
            <p:txBody>
              <a:bodyPr/>
              <a:lstStyle/>
              <a:p>
                <a:endParaRPr lang="ja-JP" altLang="en-US" dirty="0">
                  <a:latin typeface="Calibri" pitchFamily="34" charset="0"/>
                </a:endParaRPr>
              </a:p>
            </p:txBody>
          </p:sp>
          <p:sp>
            <p:nvSpPr>
              <p:cNvPr id="34" name="Freeform 27"/>
              <p:cNvSpPr>
                <a:spLocks/>
              </p:cNvSpPr>
              <p:nvPr/>
            </p:nvSpPr>
            <p:spPr bwMode="auto">
              <a:xfrm>
                <a:off x="2807" y="3682"/>
                <a:ext cx="971" cy="448"/>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5" name="Freeform 28"/>
              <p:cNvSpPr>
                <a:spLocks/>
              </p:cNvSpPr>
              <p:nvPr/>
            </p:nvSpPr>
            <p:spPr bwMode="auto">
              <a:xfrm>
                <a:off x="2835" y="3695"/>
                <a:ext cx="916" cy="422"/>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6" name="Freeform 29"/>
              <p:cNvSpPr>
                <a:spLocks/>
              </p:cNvSpPr>
              <p:nvPr/>
            </p:nvSpPr>
            <p:spPr bwMode="auto">
              <a:xfrm>
                <a:off x="2807" y="3625"/>
                <a:ext cx="971" cy="448"/>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7" name="Freeform 30"/>
              <p:cNvSpPr>
                <a:spLocks/>
              </p:cNvSpPr>
              <p:nvPr/>
            </p:nvSpPr>
            <p:spPr bwMode="auto">
              <a:xfrm>
                <a:off x="2835" y="3637"/>
                <a:ext cx="916" cy="423"/>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chemeClr val="bg1">
                  <a:lumMod val="50000"/>
                  <a:lumOff val="50000"/>
                </a:schemeClr>
              </a:solidFill>
              <a:ln w="9525">
                <a:noFill/>
                <a:round/>
                <a:headEnd/>
                <a:tailEnd/>
              </a:ln>
            </p:spPr>
            <p:txBody>
              <a:bodyPr/>
              <a:lstStyle/>
              <a:p>
                <a:endParaRPr lang="ja-JP" altLang="en-US" dirty="0">
                  <a:latin typeface="Calibri" pitchFamily="34" charset="0"/>
                </a:endParaRPr>
              </a:p>
            </p:txBody>
          </p:sp>
          <p:sp>
            <p:nvSpPr>
              <p:cNvPr id="38" name="Freeform 31"/>
              <p:cNvSpPr>
                <a:spLocks/>
              </p:cNvSpPr>
              <p:nvPr/>
            </p:nvSpPr>
            <p:spPr bwMode="auto">
              <a:xfrm>
                <a:off x="2807" y="3568"/>
                <a:ext cx="971" cy="448"/>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9" name="Freeform 32"/>
              <p:cNvSpPr>
                <a:spLocks/>
              </p:cNvSpPr>
              <p:nvPr/>
            </p:nvSpPr>
            <p:spPr bwMode="auto">
              <a:xfrm>
                <a:off x="2835" y="3580"/>
                <a:ext cx="916" cy="423"/>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chemeClr val="bg1">
                  <a:lumMod val="50000"/>
                  <a:lumOff val="50000"/>
                </a:schemeClr>
              </a:solidFill>
              <a:ln w="9525">
                <a:noFill/>
                <a:round/>
                <a:headEnd/>
                <a:tailEnd/>
              </a:ln>
            </p:spPr>
            <p:txBody>
              <a:bodyPr/>
              <a:lstStyle/>
              <a:p>
                <a:endParaRPr lang="ja-JP" altLang="en-US" dirty="0">
                  <a:latin typeface="Calibri" pitchFamily="34" charset="0"/>
                </a:endParaRPr>
              </a:p>
            </p:txBody>
          </p:sp>
          <p:sp>
            <p:nvSpPr>
              <p:cNvPr id="40" name="Freeform 33"/>
              <p:cNvSpPr>
                <a:spLocks/>
              </p:cNvSpPr>
              <p:nvPr/>
            </p:nvSpPr>
            <p:spPr bwMode="auto">
              <a:xfrm>
                <a:off x="2807" y="3511"/>
                <a:ext cx="971" cy="448"/>
              </a:xfrm>
              <a:custGeom>
                <a:avLst/>
                <a:gdLst>
                  <a:gd name="T0" fmla="*/ 6583 w 14562"/>
                  <a:gd name="T1" fmla="*/ 0 h 6719"/>
                  <a:gd name="T2" fmla="*/ 14562 w 14562"/>
                  <a:gd name="T3" fmla="*/ 3447 h 6719"/>
                  <a:gd name="T4" fmla="*/ 7815 w 14562"/>
                  <a:gd name="T5" fmla="*/ 6719 h 6719"/>
                  <a:gd name="T6" fmla="*/ 0 w 14562"/>
                  <a:gd name="T7" fmla="*/ 2345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1" name="Freeform 34"/>
              <p:cNvSpPr>
                <a:spLocks/>
              </p:cNvSpPr>
              <p:nvPr/>
            </p:nvSpPr>
            <p:spPr bwMode="auto">
              <a:xfrm>
                <a:off x="2835" y="3523"/>
                <a:ext cx="916" cy="423"/>
              </a:xfrm>
              <a:custGeom>
                <a:avLst/>
                <a:gdLst>
                  <a:gd name="T0" fmla="*/ 6166 w 13743"/>
                  <a:gd name="T1" fmla="*/ 0 h 6343"/>
                  <a:gd name="T2" fmla="*/ 0 w 13743"/>
                  <a:gd name="T3" fmla="*/ 2197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7"/>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42" name="Freeform 35"/>
              <p:cNvSpPr>
                <a:spLocks/>
              </p:cNvSpPr>
              <p:nvPr/>
            </p:nvSpPr>
            <p:spPr bwMode="auto">
              <a:xfrm>
                <a:off x="2807" y="3397"/>
                <a:ext cx="971" cy="448"/>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43" name="Freeform 36"/>
              <p:cNvSpPr>
                <a:spLocks/>
              </p:cNvSpPr>
              <p:nvPr/>
            </p:nvSpPr>
            <p:spPr bwMode="auto">
              <a:xfrm>
                <a:off x="2835" y="3409"/>
                <a:ext cx="916" cy="423"/>
              </a:xfrm>
              <a:custGeom>
                <a:avLst/>
                <a:gdLst>
                  <a:gd name="T0" fmla="*/ 6166 w 13743"/>
                  <a:gd name="T1" fmla="*/ 0 h 6343"/>
                  <a:gd name="T2" fmla="*/ 0 w 13743"/>
                  <a:gd name="T3" fmla="*/ 2196 h 6343"/>
                  <a:gd name="T4" fmla="*/ 7410 w 13743"/>
                  <a:gd name="T5" fmla="*/ 6343 h 6343"/>
                  <a:gd name="T6" fmla="*/ 13743 w 13743"/>
                  <a:gd name="T7" fmla="*/ 3272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2"/>
                    </a:lnTo>
                    <a:lnTo>
                      <a:pt x="6166" y="0"/>
                    </a:lnTo>
                    <a:close/>
                  </a:path>
                </a:pathLst>
              </a:custGeom>
              <a:solidFill>
                <a:schemeClr val="bg1">
                  <a:lumMod val="50000"/>
                  <a:lumOff val="50000"/>
                </a:schemeClr>
              </a:solidFill>
              <a:ln w="9525">
                <a:noFill/>
                <a:round/>
                <a:headEnd/>
                <a:tailEnd/>
              </a:ln>
            </p:spPr>
            <p:txBody>
              <a:bodyPr/>
              <a:lstStyle/>
              <a:p>
                <a:endParaRPr lang="ja-JP" altLang="en-US" dirty="0">
                  <a:latin typeface="Calibri" pitchFamily="34" charset="0"/>
                </a:endParaRPr>
              </a:p>
            </p:txBody>
          </p:sp>
          <p:sp>
            <p:nvSpPr>
              <p:cNvPr id="44" name="Freeform 37"/>
              <p:cNvSpPr>
                <a:spLocks/>
              </p:cNvSpPr>
              <p:nvPr/>
            </p:nvSpPr>
            <p:spPr bwMode="auto">
              <a:xfrm>
                <a:off x="3307" y="3874"/>
                <a:ext cx="51" cy="31"/>
              </a:xfrm>
              <a:custGeom>
                <a:avLst/>
                <a:gdLst>
                  <a:gd name="T0" fmla="*/ 183 w 756"/>
                  <a:gd name="T1" fmla="*/ 0 h 458"/>
                  <a:gd name="T2" fmla="*/ 756 w 756"/>
                  <a:gd name="T3" fmla="*/ 369 h 458"/>
                  <a:gd name="T4" fmla="*/ 571 w 756"/>
                  <a:gd name="T5" fmla="*/ 458 h 458"/>
                  <a:gd name="T6" fmla="*/ 0 w 756"/>
                  <a:gd name="T7" fmla="*/ 83 h 458"/>
                  <a:gd name="T8" fmla="*/ 183 w 756"/>
                  <a:gd name="T9" fmla="*/ 0 h 458"/>
                  <a:gd name="T10" fmla="*/ 0 60000 65536"/>
                  <a:gd name="T11" fmla="*/ 0 60000 65536"/>
                  <a:gd name="T12" fmla="*/ 0 60000 65536"/>
                  <a:gd name="T13" fmla="*/ 0 60000 65536"/>
                  <a:gd name="T14" fmla="*/ 0 60000 65536"/>
                  <a:gd name="T15" fmla="*/ 0 w 756"/>
                  <a:gd name="T16" fmla="*/ 0 h 458"/>
                  <a:gd name="T17" fmla="*/ 756 w 756"/>
                  <a:gd name="T18" fmla="*/ 458 h 458"/>
                </a:gdLst>
                <a:ahLst/>
                <a:cxnLst>
                  <a:cxn ang="T10">
                    <a:pos x="T0" y="T1"/>
                  </a:cxn>
                  <a:cxn ang="T11">
                    <a:pos x="T2" y="T3"/>
                  </a:cxn>
                  <a:cxn ang="T12">
                    <a:pos x="T4" y="T5"/>
                  </a:cxn>
                  <a:cxn ang="T13">
                    <a:pos x="T6" y="T7"/>
                  </a:cxn>
                  <a:cxn ang="T14">
                    <a:pos x="T8" y="T9"/>
                  </a:cxn>
                </a:cxnLst>
                <a:rect l="T15" t="T16" r="T17" b="T18"/>
                <a:pathLst>
                  <a:path w="756" h="458">
                    <a:moveTo>
                      <a:pt x="183" y="0"/>
                    </a:moveTo>
                    <a:lnTo>
                      <a:pt x="756" y="369"/>
                    </a:lnTo>
                    <a:lnTo>
                      <a:pt x="571" y="458"/>
                    </a:lnTo>
                    <a:lnTo>
                      <a:pt x="0" y="83"/>
                    </a:lnTo>
                    <a:lnTo>
                      <a:pt x="183"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45" name="Freeform 38"/>
              <p:cNvSpPr>
                <a:spLocks noEditPoints="1"/>
              </p:cNvSpPr>
              <p:nvPr/>
            </p:nvSpPr>
            <p:spPr bwMode="auto">
              <a:xfrm>
                <a:off x="3348" y="3848"/>
                <a:ext cx="68" cy="36"/>
              </a:xfrm>
              <a:custGeom>
                <a:avLst/>
                <a:gdLst>
                  <a:gd name="T0" fmla="*/ 272 w 1030"/>
                  <a:gd name="T1" fmla="*/ 50 h 538"/>
                  <a:gd name="T2" fmla="*/ 364 w 1030"/>
                  <a:gd name="T3" fmla="*/ 23 h 538"/>
                  <a:gd name="T4" fmla="*/ 460 w 1030"/>
                  <a:gd name="T5" fmla="*/ 7 h 538"/>
                  <a:gd name="T6" fmla="*/ 558 w 1030"/>
                  <a:gd name="T7" fmla="*/ 0 h 538"/>
                  <a:gd name="T8" fmla="*/ 652 w 1030"/>
                  <a:gd name="T9" fmla="*/ 2 h 538"/>
                  <a:gd name="T10" fmla="*/ 744 w 1030"/>
                  <a:gd name="T11" fmla="*/ 13 h 538"/>
                  <a:gd name="T12" fmla="*/ 828 w 1030"/>
                  <a:gd name="T13" fmla="*/ 35 h 538"/>
                  <a:gd name="T14" fmla="*/ 901 w 1030"/>
                  <a:gd name="T15" fmla="*/ 65 h 538"/>
                  <a:gd name="T16" fmla="*/ 962 w 1030"/>
                  <a:gd name="T17" fmla="*/ 106 h 538"/>
                  <a:gd name="T18" fmla="*/ 1003 w 1030"/>
                  <a:gd name="T19" fmla="*/ 151 h 538"/>
                  <a:gd name="T20" fmla="*/ 1026 w 1030"/>
                  <a:gd name="T21" fmla="*/ 200 h 538"/>
                  <a:gd name="T22" fmla="*/ 1029 w 1030"/>
                  <a:gd name="T23" fmla="*/ 251 h 538"/>
                  <a:gd name="T24" fmla="*/ 1014 w 1030"/>
                  <a:gd name="T25" fmla="*/ 302 h 538"/>
                  <a:gd name="T26" fmla="*/ 979 w 1030"/>
                  <a:gd name="T27" fmla="*/ 353 h 538"/>
                  <a:gd name="T28" fmla="*/ 927 w 1030"/>
                  <a:gd name="T29" fmla="*/ 402 h 538"/>
                  <a:gd name="T30" fmla="*/ 857 w 1030"/>
                  <a:gd name="T31" fmla="*/ 446 h 538"/>
                  <a:gd name="T32" fmla="*/ 769 w 1030"/>
                  <a:gd name="T33" fmla="*/ 484 h 538"/>
                  <a:gd name="T34" fmla="*/ 674 w 1030"/>
                  <a:gd name="T35" fmla="*/ 513 h 538"/>
                  <a:gd name="T36" fmla="*/ 574 w 1030"/>
                  <a:gd name="T37" fmla="*/ 531 h 538"/>
                  <a:gd name="T38" fmla="*/ 474 w 1030"/>
                  <a:gd name="T39" fmla="*/ 538 h 538"/>
                  <a:gd name="T40" fmla="*/ 374 w 1030"/>
                  <a:gd name="T41" fmla="*/ 536 h 538"/>
                  <a:gd name="T42" fmla="*/ 280 w 1030"/>
                  <a:gd name="T43" fmla="*/ 523 h 538"/>
                  <a:gd name="T44" fmla="*/ 194 w 1030"/>
                  <a:gd name="T45" fmla="*/ 500 h 538"/>
                  <a:gd name="T46" fmla="*/ 119 w 1030"/>
                  <a:gd name="T47" fmla="*/ 466 h 538"/>
                  <a:gd name="T48" fmla="*/ 59 w 1030"/>
                  <a:gd name="T49" fmla="*/ 424 h 538"/>
                  <a:gd name="T50" fmla="*/ 21 w 1030"/>
                  <a:gd name="T51" fmla="*/ 378 h 538"/>
                  <a:gd name="T52" fmla="*/ 2 w 1030"/>
                  <a:gd name="T53" fmla="*/ 328 h 538"/>
                  <a:gd name="T54" fmla="*/ 2 w 1030"/>
                  <a:gd name="T55" fmla="*/ 277 h 538"/>
                  <a:gd name="T56" fmla="*/ 22 w 1030"/>
                  <a:gd name="T57" fmla="*/ 225 h 538"/>
                  <a:gd name="T58" fmla="*/ 59 w 1030"/>
                  <a:gd name="T59" fmla="*/ 175 h 538"/>
                  <a:gd name="T60" fmla="*/ 114 w 1030"/>
                  <a:gd name="T61" fmla="*/ 128 h 538"/>
                  <a:gd name="T62" fmla="*/ 187 w 1030"/>
                  <a:gd name="T63" fmla="*/ 85 h 538"/>
                  <a:gd name="T64" fmla="*/ 292 w 1030"/>
                  <a:gd name="T65" fmla="*/ 177 h 538"/>
                  <a:gd name="T66" fmla="*/ 235 w 1030"/>
                  <a:gd name="T67" fmla="*/ 232 h 538"/>
                  <a:gd name="T68" fmla="*/ 221 w 1030"/>
                  <a:gd name="T69" fmla="*/ 262 h 538"/>
                  <a:gd name="T70" fmla="*/ 219 w 1030"/>
                  <a:gd name="T71" fmla="*/ 292 h 538"/>
                  <a:gd name="T72" fmla="*/ 227 w 1030"/>
                  <a:gd name="T73" fmla="*/ 320 h 538"/>
                  <a:gd name="T74" fmla="*/ 247 w 1030"/>
                  <a:gd name="T75" fmla="*/ 347 h 538"/>
                  <a:gd name="T76" fmla="*/ 278 w 1030"/>
                  <a:gd name="T77" fmla="*/ 371 h 538"/>
                  <a:gd name="T78" fmla="*/ 368 w 1030"/>
                  <a:gd name="T79" fmla="*/ 406 h 538"/>
                  <a:gd name="T80" fmla="*/ 476 w 1030"/>
                  <a:gd name="T81" fmla="*/ 418 h 538"/>
                  <a:gd name="T82" fmla="*/ 591 w 1030"/>
                  <a:gd name="T83" fmla="*/ 406 h 538"/>
                  <a:gd name="T84" fmla="*/ 697 w 1030"/>
                  <a:gd name="T85" fmla="*/ 371 h 538"/>
                  <a:gd name="T86" fmla="*/ 773 w 1030"/>
                  <a:gd name="T87" fmla="*/ 320 h 538"/>
                  <a:gd name="T88" fmla="*/ 803 w 1030"/>
                  <a:gd name="T89" fmla="*/ 277 h 538"/>
                  <a:gd name="T90" fmla="*/ 810 w 1030"/>
                  <a:gd name="T91" fmla="*/ 247 h 538"/>
                  <a:gd name="T92" fmla="*/ 806 w 1030"/>
                  <a:gd name="T93" fmla="*/ 218 h 538"/>
                  <a:gd name="T94" fmla="*/ 791 w 1030"/>
                  <a:gd name="T95" fmla="*/ 190 h 538"/>
                  <a:gd name="T96" fmla="*/ 747 w 1030"/>
                  <a:gd name="T97" fmla="*/ 153 h 538"/>
                  <a:gd name="T98" fmla="*/ 659 w 1030"/>
                  <a:gd name="T99" fmla="*/ 120 h 538"/>
                  <a:gd name="T100" fmla="*/ 552 w 1030"/>
                  <a:gd name="T101" fmla="*/ 109 h 538"/>
                  <a:gd name="T102" fmla="*/ 441 w 1030"/>
                  <a:gd name="T103" fmla="*/ 120 h 538"/>
                  <a:gd name="T104" fmla="*/ 336 w 1030"/>
                  <a:gd name="T105" fmla="*/ 153 h 5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0"/>
                  <a:gd name="T160" fmla="*/ 0 h 538"/>
                  <a:gd name="T161" fmla="*/ 1030 w 1030"/>
                  <a:gd name="T162" fmla="*/ 538 h 5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0" h="538">
                    <a:moveTo>
                      <a:pt x="207" y="75"/>
                    </a:moveTo>
                    <a:lnTo>
                      <a:pt x="228" y="65"/>
                    </a:lnTo>
                    <a:lnTo>
                      <a:pt x="251" y="57"/>
                    </a:lnTo>
                    <a:lnTo>
                      <a:pt x="272" y="50"/>
                    </a:lnTo>
                    <a:lnTo>
                      <a:pt x="295" y="42"/>
                    </a:lnTo>
                    <a:lnTo>
                      <a:pt x="318" y="35"/>
                    </a:lnTo>
                    <a:lnTo>
                      <a:pt x="341" y="29"/>
                    </a:lnTo>
                    <a:lnTo>
                      <a:pt x="364" y="23"/>
                    </a:lnTo>
                    <a:lnTo>
                      <a:pt x="388" y="19"/>
                    </a:lnTo>
                    <a:lnTo>
                      <a:pt x="412" y="13"/>
                    </a:lnTo>
                    <a:lnTo>
                      <a:pt x="436" y="10"/>
                    </a:lnTo>
                    <a:lnTo>
                      <a:pt x="460" y="7"/>
                    </a:lnTo>
                    <a:lnTo>
                      <a:pt x="484" y="4"/>
                    </a:lnTo>
                    <a:lnTo>
                      <a:pt x="509" y="2"/>
                    </a:lnTo>
                    <a:lnTo>
                      <a:pt x="533" y="1"/>
                    </a:lnTo>
                    <a:lnTo>
                      <a:pt x="558" y="0"/>
                    </a:lnTo>
                    <a:lnTo>
                      <a:pt x="581" y="0"/>
                    </a:lnTo>
                    <a:lnTo>
                      <a:pt x="606" y="0"/>
                    </a:lnTo>
                    <a:lnTo>
                      <a:pt x="629" y="1"/>
                    </a:lnTo>
                    <a:lnTo>
                      <a:pt x="652" y="2"/>
                    </a:lnTo>
                    <a:lnTo>
                      <a:pt x="676" y="4"/>
                    </a:lnTo>
                    <a:lnTo>
                      <a:pt x="699" y="7"/>
                    </a:lnTo>
                    <a:lnTo>
                      <a:pt x="722" y="10"/>
                    </a:lnTo>
                    <a:lnTo>
                      <a:pt x="744" y="13"/>
                    </a:lnTo>
                    <a:lnTo>
                      <a:pt x="765" y="19"/>
                    </a:lnTo>
                    <a:lnTo>
                      <a:pt x="786" y="23"/>
                    </a:lnTo>
                    <a:lnTo>
                      <a:pt x="808" y="29"/>
                    </a:lnTo>
                    <a:lnTo>
                      <a:pt x="828" y="35"/>
                    </a:lnTo>
                    <a:lnTo>
                      <a:pt x="847" y="42"/>
                    </a:lnTo>
                    <a:lnTo>
                      <a:pt x="866" y="50"/>
                    </a:lnTo>
                    <a:lnTo>
                      <a:pt x="884" y="57"/>
                    </a:lnTo>
                    <a:lnTo>
                      <a:pt x="901" y="65"/>
                    </a:lnTo>
                    <a:lnTo>
                      <a:pt x="918" y="75"/>
                    </a:lnTo>
                    <a:lnTo>
                      <a:pt x="934" y="85"/>
                    </a:lnTo>
                    <a:lnTo>
                      <a:pt x="949" y="95"/>
                    </a:lnTo>
                    <a:lnTo>
                      <a:pt x="962" y="106"/>
                    </a:lnTo>
                    <a:lnTo>
                      <a:pt x="975" y="116"/>
                    </a:lnTo>
                    <a:lnTo>
                      <a:pt x="985" y="128"/>
                    </a:lnTo>
                    <a:lnTo>
                      <a:pt x="995" y="139"/>
                    </a:lnTo>
                    <a:lnTo>
                      <a:pt x="1003" y="151"/>
                    </a:lnTo>
                    <a:lnTo>
                      <a:pt x="1011" y="163"/>
                    </a:lnTo>
                    <a:lnTo>
                      <a:pt x="1017" y="175"/>
                    </a:lnTo>
                    <a:lnTo>
                      <a:pt x="1022" y="188"/>
                    </a:lnTo>
                    <a:lnTo>
                      <a:pt x="1026" y="200"/>
                    </a:lnTo>
                    <a:lnTo>
                      <a:pt x="1029" y="212"/>
                    </a:lnTo>
                    <a:lnTo>
                      <a:pt x="1030" y="225"/>
                    </a:lnTo>
                    <a:lnTo>
                      <a:pt x="1030" y="239"/>
                    </a:lnTo>
                    <a:lnTo>
                      <a:pt x="1029" y="251"/>
                    </a:lnTo>
                    <a:lnTo>
                      <a:pt x="1027" y="264"/>
                    </a:lnTo>
                    <a:lnTo>
                      <a:pt x="1023" y="277"/>
                    </a:lnTo>
                    <a:lnTo>
                      <a:pt x="1019" y="290"/>
                    </a:lnTo>
                    <a:lnTo>
                      <a:pt x="1014" y="302"/>
                    </a:lnTo>
                    <a:lnTo>
                      <a:pt x="1006" y="315"/>
                    </a:lnTo>
                    <a:lnTo>
                      <a:pt x="999" y="328"/>
                    </a:lnTo>
                    <a:lnTo>
                      <a:pt x="989" y="341"/>
                    </a:lnTo>
                    <a:lnTo>
                      <a:pt x="979" y="353"/>
                    </a:lnTo>
                    <a:lnTo>
                      <a:pt x="968" y="366"/>
                    </a:lnTo>
                    <a:lnTo>
                      <a:pt x="955" y="378"/>
                    </a:lnTo>
                    <a:lnTo>
                      <a:pt x="942" y="390"/>
                    </a:lnTo>
                    <a:lnTo>
                      <a:pt x="927" y="402"/>
                    </a:lnTo>
                    <a:lnTo>
                      <a:pt x="911" y="413"/>
                    </a:lnTo>
                    <a:lnTo>
                      <a:pt x="894" y="424"/>
                    </a:lnTo>
                    <a:lnTo>
                      <a:pt x="876" y="435"/>
                    </a:lnTo>
                    <a:lnTo>
                      <a:pt x="857" y="446"/>
                    </a:lnTo>
                    <a:lnTo>
                      <a:pt x="835" y="456"/>
                    </a:lnTo>
                    <a:lnTo>
                      <a:pt x="814" y="466"/>
                    </a:lnTo>
                    <a:lnTo>
                      <a:pt x="792" y="475"/>
                    </a:lnTo>
                    <a:lnTo>
                      <a:pt x="769" y="484"/>
                    </a:lnTo>
                    <a:lnTo>
                      <a:pt x="746" y="492"/>
                    </a:lnTo>
                    <a:lnTo>
                      <a:pt x="723" y="500"/>
                    </a:lnTo>
                    <a:lnTo>
                      <a:pt x="698" y="506"/>
                    </a:lnTo>
                    <a:lnTo>
                      <a:pt x="674" y="513"/>
                    </a:lnTo>
                    <a:lnTo>
                      <a:pt x="649" y="518"/>
                    </a:lnTo>
                    <a:lnTo>
                      <a:pt x="625" y="523"/>
                    </a:lnTo>
                    <a:lnTo>
                      <a:pt x="599" y="528"/>
                    </a:lnTo>
                    <a:lnTo>
                      <a:pt x="574" y="531"/>
                    </a:lnTo>
                    <a:lnTo>
                      <a:pt x="549" y="534"/>
                    </a:lnTo>
                    <a:lnTo>
                      <a:pt x="524" y="536"/>
                    </a:lnTo>
                    <a:lnTo>
                      <a:pt x="498" y="537"/>
                    </a:lnTo>
                    <a:lnTo>
                      <a:pt x="474" y="538"/>
                    </a:lnTo>
                    <a:lnTo>
                      <a:pt x="448" y="538"/>
                    </a:lnTo>
                    <a:lnTo>
                      <a:pt x="424" y="538"/>
                    </a:lnTo>
                    <a:lnTo>
                      <a:pt x="398" y="537"/>
                    </a:lnTo>
                    <a:lnTo>
                      <a:pt x="374" y="536"/>
                    </a:lnTo>
                    <a:lnTo>
                      <a:pt x="350" y="534"/>
                    </a:lnTo>
                    <a:lnTo>
                      <a:pt x="326" y="531"/>
                    </a:lnTo>
                    <a:lnTo>
                      <a:pt x="303" y="528"/>
                    </a:lnTo>
                    <a:lnTo>
                      <a:pt x="280" y="523"/>
                    </a:lnTo>
                    <a:lnTo>
                      <a:pt x="258" y="518"/>
                    </a:lnTo>
                    <a:lnTo>
                      <a:pt x="236" y="513"/>
                    </a:lnTo>
                    <a:lnTo>
                      <a:pt x="214" y="506"/>
                    </a:lnTo>
                    <a:lnTo>
                      <a:pt x="194" y="500"/>
                    </a:lnTo>
                    <a:lnTo>
                      <a:pt x="174" y="492"/>
                    </a:lnTo>
                    <a:lnTo>
                      <a:pt x="155" y="484"/>
                    </a:lnTo>
                    <a:lnTo>
                      <a:pt x="136" y="475"/>
                    </a:lnTo>
                    <a:lnTo>
                      <a:pt x="119" y="466"/>
                    </a:lnTo>
                    <a:lnTo>
                      <a:pt x="102" y="456"/>
                    </a:lnTo>
                    <a:lnTo>
                      <a:pt x="86" y="446"/>
                    </a:lnTo>
                    <a:lnTo>
                      <a:pt x="72" y="435"/>
                    </a:lnTo>
                    <a:lnTo>
                      <a:pt x="59" y="424"/>
                    </a:lnTo>
                    <a:lnTo>
                      <a:pt x="48" y="413"/>
                    </a:lnTo>
                    <a:lnTo>
                      <a:pt x="38" y="402"/>
                    </a:lnTo>
                    <a:lnTo>
                      <a:pt x="28" y="390"/>
                    </a:lnTo>
                    <a:lnTo>
                      <a:pt x="21" y="378"/>
                    </a:lnTo>
                    <a:lnTo>
                      <a:pt x="15" y="366"/>
                    </a:lnTo>
                    <a:lnTo>
                      <a:pt x="9" y="353"/>
                    </a:lnTo>
                    <a:lnTo>
                      <a:pt x="5" y="341"/>
                    </a:lnTo>
                    <a:lnTo>
                      <a:pt x="2" y="328"/>
                    </a:lnTo>
                    <a:lnTo>
                      <a:pt x="1" y="315"/>
                    </a:lnTo>
                    <a:lnTo>
                      <a:pt x="0" y="302"/>
                    </a:lnTo>
                    <a:lnTo>
                      <a:pt x="1" y="290"/>
                    </a:lnTo>
                    <a:lnTo>
                      <a:pt x="2" y="277"/>
                    </a:lnTo>
                    <a:lnTo>
                      <a:pt x="5" y="264"/>
                    </a:lnTo>
                    <a:lnTo>
                      <a:pt x="9" y="251"/>
                    </a:lnTo>
                    <a:lnTo>
                      <a:pt x="15" y="239"/>
                    </a:lnTo>
                    <a:lnTo>
                      <a:pt x="22" y="225"/>
                    </a:lnTo>
                    <a:lnTo>
                      <a:pt x="29" y="212"/>
                    </a:lnTo>
                    <a:lnTo>
                      <a:pt x="38" y="200"/>
                    </a:lnTo>
                    <a:lnTo>
                      <a:pt x="48" y="188"/>
                    </a:lnTo>
                    <a:lnTo>
                      <a:pt x="59" y="175"/>
                    </a:lnTo>
                    <a:lnTo>
                      <a:pt x="71" y="163"/>
                    </a:lnTo>
                    <a:lnTo>
                      <a:pt x="85" y="151"/>
                    </a:lnTo>
                    <a:lnTo>
                      <a:pt x="99" y="139"/>
                    </a:lnTo>
                    <a:lnTo>
                      <a:pt x="114" y="128"/>
                    </a:lnTo>
                    <a:lnTo>
                      <a:pt x="130" y="116"/>
                    </a:lnTo>
                    <a:lnTo>
                      <a:pt x="148" y="106"/>
                    </a:lnTo>
                    <a:lnTo>
                      <a:pt x="167" y="95"/>
                    </a:lnTo>
                    <a:lnTo>
                      <a:pt x="187" y="85"/>
                    </a:lnTo>
                    <a:lnTo>
                      <a:pt x="207" y="75"/>
                    </a:lnTo>
                    <a:close/>
                    <a:moveTo>
                      <a:pt x="336" y="153"/>
                    </a:moveTo>
                    <a:lnTo>
                      <a:pt x="313" y="164"/>
                    </a:lnTo>
                    <a:lnTo>
                      <a:pt x="292" y="177"/>
                    </a:lnTo>
                    <a:lnTo>
                      <a:pt x="274" y="190"/>
                    </a:lnTo>
                    <a:lnTo>
                      <a:pt x="258" y="204"/>
                    </a:lnTo>
                    <a:lnTo>
                      <a:pt x="245" y="218"/>
                    </a:lnTo>
                    <a:lnTo>
                      <a:pt x="235" y="232"/>
                    </a:lnTo>
                    <a:lnTo>
                      <a:pt x="230" y="240"/>
                    </a:lnTo>
                    <a:lnTo>
                      <a:pt x="226" y="247"/>
                    </a:lnTo>
                    <a:lnTo>
                      <a:pt x="224" y="255"/>
                    </a:lnTo>
                    <a:lnTo>
                      <a:pt x="221" y="262"/>
                    </a:lnTo>
                    <a:lnTo>
                      <a:pt x="220" y="269"/>
                    </a:lnTo>
                    <a:lnTo>
                      <a:pt x="219" y="277"/>
                    </a:lnTo>
                    <a:lnTo>
                      <a:pt x="219" y="284"/>
                    </a:lnTo>
                    <a:lnTo>
                      <a:pt x="219" y="292"/>
                    </a:lnTo>
                    <a:lnTo>
                      <a:pt x="220" y="299"/>
                    </a:lnTo>
                    <a:lnTo>
                      <a:pt x="222" y="307"/>
                    </a:lnTo>
                    <a:lnTo>
                      <a:pt x="224" y="313"/>
                    </a:lnTo>
                    <a:lnTo>
                      <a:pt x="227" y="320"/>
                    </a:lnTo>
                    <a:lnTo>
                      <a:pt x="231" y="327"/>
                    </a:lnTo>
                    <a:lnTo>
                      <a:pt x="236" y="334"/>
                    </a:lnTo>
                    <a:lnTo>
                      <a:pt x="241" y="341"/>
                    </a:lnTo>
                    <a:lnTo>
                      <a:pt x="247" y="347"/>
                    </a:lnTo>
                    <a:lnTo>
                      <a:pt x="254" y="353"/>
                    </a:lnTo>
                    <a:lnTo>
                      <a:pt x="261" y="360"/>
                    </a:lnTo>
                    <a:lnTo>
                      <a:pt x="269" y="366"/>
                    </a:lnTo>
                    <a:lnTo>
                      <a:pt x="278" y="371"/>
                    </a:lnTo>
                    <a:lnTo>
                      <a:pt x="297" y="383"/>
                    </a:lnTo>
                    <a:lnTo>
                      <a:pt x="320" y="393"/>
                    </a:lnTo>
                    <a:lnTo>
                      <a:pt x="343" y="400"/>
                    </a:lnTo>
                    <a:lnTo>
                      <a:pt x="368" y="406"/>
                    </a:lnTo>
                    <a:lnTo>
                      <a:pt x="393" y="412"/>
                    </a:lnTo>
                    <a:lnTo>
                      <a:pt x="420" y="415"/>
                    </a:lnTo>
                    <a:lnTo>
                      <a:pt x="447" y="418"/>
                    </a:lnTo>
                    <a:lnTo>
                      <a:pt x="476" y="418"/>
                    </a:lnTo>
                    <a:lnTo>
                      <a:pt x="505" y="418"/>
                    </a:lnTo>
                    <a:lnTo>
                      <a:pt x="533" y="415"/>
                    </a:lnTo>
                    <a:lnTo>
                      <a:pt x="562" y="412"/>
                    </a:lnTo>
                    <a:lnTo>
                      <a:pt x="591" y="406"/>
                    </a:lnTo>
                    <a:lnTo>
                      <a:pt x="618" y="400"/>
                    </a:lnTo>
                    <a:lnTo>
                      <a:pt x="645" y="393"/>
                    </a:lnTo>
                    <a:lnTo>
                      <a:pt x="672" y="383"/>
                    </a:lnTo>
                    <a:lnTo>
                      <a:pt x="697" y="371"/>
                    </a:lnTo>
                    <a:lnTo>
                      <a:pt x="719" y="360"/>
                    </a:lnTo>
                    <a:lnTo>
                      <a:pt x="740" y="347"/>
                    </a:lnTo>
                    <a:lnTo>
                      <a:pt x="758" y="334"/>
                    </a:lnTo>
                    <a:lnTo>
                      <a:pt x="773" y="320"/>
                    </a:lnTo>
                    <a:lnTo>
                      <a:pt x="785" y="307"/>
                    </a:lnTo>
                    <a:lnTo>
                      <a:pt x="796" y="292"/>
                    </a:lnTo>
                    <a:lnTo>
                      <a:pt x="799" y="284"/>
                    </a:lnTo>
                    <a:lnTo>
                      <a:pt x="803" y="277"/>
                    </a:lnTo>
                    <a:lnTo>
                      <a:pt x="806" y="269"/>
                    </a:lnTo>
                    <a:lnTo>
                      <a:pt x="808" y="262"/>
                    </a:lnTo>
                    <a:lnTo>
                      <a:pt x="809" y="255"/>
                    </a:lnTo>
                    <a:lnTo>
                      <a:pt x="810" y="247"/>
                    </a:lnTo>
                    <a:lnTo>
                      <a:pt x="810" y="240"/>
                    </a:lnTo>
                    <a:lnTo>
                      <a:pt x="809" y="232"/>
                    </a:lnTo>
                    <a:lnTo>
                      <a:pt x="808" y="225"/>
                    </a:lnTo>
                    <a:lnTo>
                      <a:pt x="806" y="218"/>
                    </a:lnTo>
                    <a:lnTo>
                      <a:pt x="802" y="211"/>
                    </a:lnTo>
                    <a:lnTo>
                      <a:pt x="799" y="204"/>
                    </a:lnTo>
                    <a:lnTo>
                      <a:pt x="795" y="197"/>
                    </a:lnTo>
                    <a:lnTo>
                      <a:pt x="791" y="190"/>
                    </a:lnTo>
                    <a:lnTo>
                      <a:pt x="785" y="183"/>
                    </a:lnTo>
                    <a:lnTo>
                      <a:pt x="779" y="177"/>
                    </a:lnTo>
                    <a:lnTo>
                      <a:pt x="764" y="164"/>
                    </a:lnTo>
                    <a:lnTo>
                      <a:pt x="747" y="153"/>
                    </a:lnTo>
                    <a:lnTo>
                      <a:pt x="727" y="143"/>
                    </a:lnTo>
                    <a:lnTo>
                      <a:pt x="706" y="133"/>
                    </a:lnTo>
                    <a:lnTo>
                      <a:pt x="683" y="126"/>
                    </a:lnTo>
                    <a:lnTo>
                      <a:pt x="659" y="120"/>
                    </a:lnTo>
                    <a:lnTo>
                      <a:pt x="633" y="115"/>
                    </a:lnTo>
                    <a:lnTo>
                      <a:pt x="607" y="111"/>
                    </a:lnTo>
                    <a:lnTo>
                      <a:pt x="580" y="109"/>
                    </a:lnTo>
                    <a:lnTo>
                      <a:pt x="552" y="109"/>
                    </a:lnTo>
                    <a:lnTo>
                      <a:pt x="524" y="109"/>
                    </a:lnTo>
                    <a:lnTo>
                      <a:pt x="496" y="111"/>
                    </a:lnTo>
                    <a:lnTo>
                      <a:pt x="468" y="115"/>
                    </a:lnTo>
                    <a:lnTo>
                      <a:pt x="441" y="120"/>
                    </a:lnTo>
                    <a:lnTo>
                      <a:pt x="413" y="126"/>
                    </a:lnTo>
                    <a:lnTo>
                      <a:pt x="387" y="133"/>
                    </a:lnTo>
                    <a:lnTo>
                      <a:pt x="361" y="143"/>
                    </a:lnTo>
                    <a:lnTo>
                      <a:pt x="336" y="153"/>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46" name="Freeform 39"/>
              <p:cNvSpPr>
                <a:spLocks/>
              </p:cNvSpPr>
              <p:nvPr/>
            </p:nvSpPr>
            <p:spPr bwMode="auto">
              <a:xfrm>
                <a:off x="3404" y="3831"/>
                <a:ext cx="50" cy="27"/>
              </a:xfrm>
              <a:custGeom>
                <a:avLst/>
                <a:gdLst>
                  <a:gd name="T0" fmla="*/ 164 w 746"/>
                  <a:gd name="T1" fmla="*/ 0 h 409"/>
                  <a:gd name="T2" fmla="*/ 746 w 746"/>
                  <a:gd name="T3" fmla="*/ 330 h 409"/>
                  <a:gd name="T4" fmla="*/ 581 w 746"/>
                  <a:gd name="T5" fmla="*/ 409 h 409"/>
                  <a:gd name="T6" fmla="*/ 0 w 746"/>
                  <a:gd name="T7" fmla="*/ 76 h 409"/>
                  <a:gd name="T8" fmla="*/ 164 w 746"/>
                  <a:gd name="T9" fmla="*/ 0 h 409"/>
                  <a:gd name="T10" fmla="*/ 0 60000 65536"/>
                  <a:gd name="T11" fmla="*/ 0 60000 65536"/>
                  <a:gd name="T12" fmla="*/ 0 60000 65536"/>
                  <a:gd name="T13" fmla="*/ 0 60000 65536"/>
                  <a:gd name="T14" fmla="*/ 0 60000 65536"/>
                  <a:gd name="T15" fmla="*/ 0 w 746"/>
                  <a:gd name="T16" fmla="*/ 0 h 409"/>
                  <a:gd name="T17" fmla="*/ 746 w 746"/>
                  <a:gd name="T18" fmla="*/ 409 h 409"/>
                </a:gdLst>
                <a:ahLst/>
                <a:cxnLst>
                  <a:cxn ang="T10">
                    <a:pos x="T0" y="T1"/>
                  </a:cxn>
                  <a:cxn ang="T11">
                    <a:pos x="T2" y="T3"/>
                  </a:cxn>
                  <a:cxn ang="T12">
                    <a:pos x="T4" y="T5"/>
                  </a:cxn>
                  <a:cxn ang="T13">
                    <a:pos x="T6" y="T7"/>
                  </a:cxn>
                  <a:cxn ang="T14">
                    <a:pos x="T8" y="T9"/>
                  </a:cxn>
                </a:cxnLst>
                <a:rect l="T15" t="T16" r="T17" b="T18"/>
                <a:pathLst>
                  <a:path w="746" h="409">
                    <a:moveTo>
                      <a:pt x="164" y="0"/>
                    </a:moveTo>
                    <a:lnTo>
                      <a:pt x="746" y="330"/>
                    </a:lnTo>
                    <a:lnTo>
                      <a:pt x="581" y="409"/>
                    </a:lnTo>
                    <a:lnTo>
                      <a:pt x="0" y="76"/>
                    </a:lnTo>
                    <a:lnTo>
                      <a:pt x="164"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47" name="Freeform 40"/>
              <p:cNvSpPr>
                <a:spLocks noEditPoints="1"/>
              </p:cNvSpPr>
              <p:nvPr/>
            </p:nvSpPr>
            <p:spPr bwMode="auto">
              <a:xfrm>
                <a:off x="3441" y="3808"/>
                <a:ext cx="64" cy="32"/>
              </a:xfrm>
              <a:custGeom>
                <a:avLst/>
                <a:gdLst>
                  <a:gd name="T0" fmla="*/ 230 w 968"/>
                  <a:gd name="T1" fmla="*/ 44 h 482"/>
                  <a:gd name="T2" fmla="*/ 381 w 968"/>
                  <a:gd name="T3" fmla="*/ 9 h 482"/>
                  <a:gd name="T4" fmla="*/ 563 w 968"/>
                  <a:gd name="T5" fmla="*/ 1 h 482"/>
                  <a:gd name="T6" fmla="*/ 714 w 968"/>
                  <a:gd name="T7" fmla="*/ 21 h 482"/>
                  <a:gd name="T8" fmla="*/ 793 w 968"/>
                  <a:gd name="T9" fmla="*/ 44 h 482"/>
                  <a:gd name="T10" fmla="*/ 861 w 968"/>
                  <a:gd name="T11" fmla="*/ 76 h 482"/>
                  <a:gd name="T12" fmla="*/ 914 w 968"/>
                  <a:gd name="T13" fmla="*/ 114 h 482"/>
                  <a:gd name="T14" fmla="*/ 949 w 968"/>
                  <a:gd name="T15" fmla="*/ 157 h 482"/>
                  <a:gd name="T16" fmla="*/ 966 w 968"/>
                  <a:gd name="T17" fmla="*/ 203 h 482"/>
                  <a:gd name="T18" fmla="*/ 966 w 968"/>
                  <a:gd name="T19" fmla="*/ 248 h 482"/>
                  <a:gd name="T20" fmla="*/ 948 w 968"/>
                  <a:gd name="T21" fmla="*/ 294 h 482"/>
                  <a:gd name="T22" fmla="*/ 913 w 968"/>
                  <a:gd name="T23" fmla="*/ 339 h 482"/>
                  <a:gd name="T24" fmla="*/ 860 w 968"/>
                  <a:gd name="T25" fmla="*/ 380 h 482"/>
                  <a:gd name="T26" fmla="*/ 789 w 968"/>
                  <a:gd name="T27" fmla="*/ 417 h 482"/>
                  <a:gd name="T28" fmla="*/ 706 w 968"/>
                  <a:gd name="T29" fmla="*/ 448 h 482"/>
                  <a:gd name="T30" fmla="*/ 615 w 968"/>
                  <a:gd name="T31" fmla="*/ 468 h 482"/>
                  <a:gd name="T32" fmla="*/ 522 w 968"/>
                  <a:gd name="T33" fmla="*/ 480 h 482"/>
                  <a:gd name="T34" fmla="*/ 427 w 968"/>
                  <a:gd name="T35" fmla="*/ 482 h 482"/>
                  <a:gd name="T36" fmla="*/ 335 w 968"/>
                  <a:gd name="T37" fmla="*/ 475 h 482"/>
                  <a:gd name="T38" fmla="*/ 248 w 968"/>
                  <a:gd name="T39" fmla="*/ 459 h 482"/>
                  <a:gd name="T40" fmla="*/ 168 w 968"/>
                  <a:gd name="T41" fmla="*/ 434 h 482"/>
                  <a:gd name="T42" fmla="*/ 99 w 968"/>
                  <a:gd name="T43" fmla="*/ 399 h 482"/>
                  <a:gd name="T44" fmla="*/ 48 w 968"/>
                  <a:gd name="T45" fmla="*/ 360 h 482"/>
                  <a:gd name="T46" fmla="*/ 15 w 968"/>
                  <a:gd name="T47" fmla="*/ 316 h 482"/>
                  <a:gd name="T48" fmla="*/ 1 w 968"/>
                  <a:gd name="T49" fmla="*/ 272 h 482"/>
                  <a:gd name="T50" fmla="*/ 4 w 968"/>
                  <a:gd name="T51" fmla="*/ 225 h 482"/>
                  <a:gd name="T52" fmla="*/ 25 w 968"/>
                  <a:gd name="T53" fmla="*/ 179 h 482"/>
                  <a:gd name="T54" fmla="*/ 64 w 968"/>
                  <a:gd name="T55" fmla="*/ 136 h 482"/>
                  <a:gd name="T56" fmla="*/ 120 w 968"/>
                  <a:gd name="T57" fmla="*/ 95 h 482"/>
                  <a:gd name="T58" fmla="*/ 303 w 968"/>
                  <a:gd name="T59" fmla="*/ 138 h 482"/>
                  <a:gd name="T60" fmla="*/ 235 w 968"/>
                  <a:gd name="T61" fmla="*/ 182 h 482"/>
                  <a:gd name="T62" fmla="*/ 209 w 968"/>
                  <a:gd name="T63" fmla="*/ 222 h 482"/>
                  <a:gd name="T64" fmla="*/ 205 w 968"/>
                  <a:gd name="T65" fmla="*/ 248 h 482"/>
                  <a:gd name="T66" fmla="*/ 211 w 968"/>
                  <a:gd name="T67" fmla="*/ 275 h 482"/>
                  <a:gd name="T68" fmla="*/ 239 w 968"/>
                  <a:gd name="T69" fmla="*/ 311 h 482"/>
                  <a:gd name="T70" fmla="*/ 313 w 968"/>
                  <a:gd name="T71" fmla="*/ 351 h 482"/>
                  <a:gd name="T72" fmla="*/ 410 w 968"/>
                  <a:gd name="T73" fmla="*/ 373 h 482"/>
                  <a:gd name="T74" fmla="*/ 518 w 968"/>
                  <a:gd name="T75" fmla="*/ 373 h 482"/>
                  <a:gd name="T76" fmla="*/ 621 w 968"/>
                  <a:gd name="T77" fmla="*/ 351 h 482"/>
                  <a:gd name="T78" fmla="*/ 706 w 968"/>
                  <a:gd name="T79" fmla="*/ 311 h 482"/>
                  <a:gd name="T80" fmla="*/ 752 w 968"/>
                  <a:gd name="T81" fmla="*/ 261 h 482"/>
                  <a:gd name="T82" fmla="*/ 761 w 968"/>
                  <a:gd name="T83" fmla="*/ 235 h 482"/>
                  <a:gd name="T84" fmla="*/ 759 w 968"/>
                  <a:gd name="T85" fmla="*/ 209 h 482"/>
                  <a:gd name="T86" fmla="*/ 724 w 968"/>
                  <a:gd name="T87" fmla="*/ 159 h 482"/>
                  <a:gd name="T88" fmla="*/ 650 w 968"/>
                  <a:gd name="T89" fmla="*/ 120 h 482"/>
                  <a:gd name="T90" fmla="*/ 554 w 968"/>
                  <a:gd name="T91" fmla="*/ 101 h 482"/>
                  <a:gd name="T92" fmla="*/ 449 w 968"/>
                  <a:gd name="T93" fmla="*/ 101 h 482"/>
                  <a:gd name="T94" fmla="*/ 347 w 968"/>
                  <a:gd name="T95" fmla="*/ 120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8"/>
                  <a:gd name="T145" fmla="*/ 0 h 482"/>
                  <a:gd name="T146" fmla="*/ 968 w 968"/>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8" h="482">
                    <a:moveTo>
                      <a:pt x="172" y="68"/>
                    </a:moveTo>
                    <a:lnTo>
                      <a:pt x="191" y="59"/>
                    </a:lnTo>
                    <a:lnTo>
                      <a:pt x="210" y="52"/>
                    </a:lnTo>
                    <a:lnTo>
                      <a:pt x="230" y="44"/>
                    </a:lnTo>
                    <a:lnTo>
                      <a:pt x="251" y="38"/>
                    </a:lnTo>
                    <a:lnTo>
                      <a:pt x="293" y="26"/>
                    </a:lnTo>
                    <a:lnTo>
                      <a:pt x="337" y="17"/>
                    </a:lnTo>
                    <a:lnTo>
                      <a:pt x="381" y="9"/>
                    </a:lnTo>
                    <a:lnTo>
                      <a:pt x="426" y="4"/>
                    </a:lnTo>
                    <a:lnTo>
                      <a:pt x="472" y="1"/>
                    </a:lnTo>
                    <a:lnTo>
                      <a:pt x="518" y="0"/>
                    </a:lnTo>
                    <a:lnTo>
                      <a:pt x="563" y="1"/>
                    </a:lnTo>
                    <a:lnTo>
                      <a:pt x="608" y="4"/>
                    </a:lnTo>
                    <a:lnTo>
                      <a:pt x="651" y="9"/>
                    </a:lnTo>
                    <a:lnTo>
                      <a:pt x="694" y="17"/>
                    </a:lnTo>
                    <a:lnTo>
                      <a:pt x="714" y="21"/>
                    </a:lnTo>
                    <a:lnTo>
                      <a:pt x="735" y="26"/>
                    </a:lnTo>
                    <a:lnTo>
                      <a:pt x="755" y="32"/>
                    </a:lnTo>
                    <a:lnTo>
                      <a:pt x="774" y="38"/>
                    </a:lnTo>
                    <a:lnTo>
                      <a:pt x="793" y="44"/>
                    </a:lnTo>
                    <a:lnTo>
                      <a:pt x="811" y="52"/>
                    </a:lnTo>
                    <a:lnTo>
                      <a:pt x="828" y="59"/>
                    </a:lnTo>
                    <a:lnTo>
                      <a:pt x="845" y="68"/>
                    </a:lnTo>
                    <a:lnTo>
                      <a:pt x="861" y="76"/>
                    </a:lnTo>
                    <a:lnTo>
                      <a:pt x="876" y="86"/>
                    </a:lnTo>
                    <a:lnTo>
                      <a:pt x="890" y="95"/>
                    </a:lnTo>
                    <a:lnTo>
                      <a:pt x="902" y="105"/>
                    </a:lnTo>
                    <a:lnTo>
                      <a:pt x="914" y="114"/>
                    </a:lnTo>
                    <a:lnTo>
                      <a:pt x="925" y="125"/>
                    </a:lnTo>
                    <a:lnTo>
                      <a:pt x="934" y="136"/>
                    </a:lnTo>
                    <a:lnTo>
                      <a:pt x="942" y="146"/>
                    </a:lnTo>
                    <a:lnTo>
                      <a:pt x="949" y="157"/>
                    </a:lnTo>
                    <a:lnTo>
                      <a:pt x="956" y="169"/>
                    </a:lnTo>
                    <a:lnTo>
                      <a:pt x="960" y="179"/>
                    </a:lnTo>
                    <a:lnTo>
                      <a:pt x="964" y="191"/>
                    </a:lnTo>
                    <a:lnTo>
                      <a:pt x="966" y="203"/>
                    </a:lnTo>
                    <a:lnTo>
                      <a:pt x="968" y="213"/>
                    </a:lnTo>
                    <a:lnTo>
                      <a:pt x="968" y="225"/>
                    </a:lnTo>
                    <a:lnTo>
                      <a:pt x="968" y="237"/>
                    </a:lnTo>
                    <a:lnTo>
                      <a:pt x="966" y="248"/>
                    </a:lnTo>
                    <a:lnTo>
                      <a:pt x="963" y="260"/>
                    </a:lnTo>
                    <a:lnTo>
                      <a:pt x="960" y="272"/>
                    </a:lnTo>
                    <a:lnTo>
                      <a:pt x="954" y="282"/>
                    </a:lnTo>
                    <a:lnTo>
                      <a:pt x="948" y="294"/>
                    </a:lnTo>
                    <a:lnTo>
                      <a:pt x="941" y="306"/>
                    </a:lnTo>
                    <a:lnTo>
                      <a:pt x="932" y="316"/>
                    </a:lnTo>
                    <a:lnTo>
                      <a:pt x="924" y="328"/>
                    </a:lnTo>
                    <a:lnTo>
                      <a:pt x="913" y="339"/>
                    </a:lnTo>
                    <a:lnTo>
                      <a:pt x="901" y="349"/>
                    </a:lnTo>
                    <a:lnTo>
                      <a:pt x="889" y="360"/>
                    </a:lnTo>
                    <a:lnTo>
                      <a:pt x="875" y="370"/>
                    </a:lnTo>
                    <a:lnTo>
                      <a:pt x="860" y="380"/>
                    </a:lnTo>
                    <a:lnTo>
                      <a:pt x="844" y="390"/>
                    </a:lnTo>
                    <a:lnTo>
                      <a:pt x="826" y="399"/>
                    </a:lnTo>
                    <a:lnTo>
                      <a:pt x="808" y="409"/>
                    </a:lnTo>
                    <a:lnTo>
                      <a:pt x="789" y="417"/>
                    </a:lnTo>
                    <a:lnTo>
                      <a:pt x="768" y="426"/>
                    </a:lnTo>
                    <a:lnTo>
                      <a:pt x="748" y="434"/>
                    </a:lnTo>
                    <a:lnTo>
                      <a:pt x="727" y="441"/>
                    </a:lnTo>
                    <a:lnTo>
                      <a:pt x="706" y="448"/>
                    </a:lnTo>
                    <a:lnTo>
                      <a:pt x="683" y="453"/>
                    </a:lnTo>
                    <a:lnTo>
                      <a:pt x="661" y="459"/>
                    </a:lnTo>
                    <a:lnTo>
                      <a:pt x="639" y="464"/>
                    </a:lnTo>
                    <a:lnTo>
                      <a:pt x="615" y="468"/>
                    </a:lnTo>
                    <a:lnTo>
                      <a:pt x="592" y="472"/>
                    </a:lnTo>
                    <a:lnTo>
                      <a:pt x="569" y="475"/>
                    </a:lnTo>
                    <a:lnTo>
                      <a:pt x="545" y="478"/>
                    </a:lnTo>
                    <a:lnTo>
                      <a:pt x="522" y="480"/>
                    </a:lnTo>
                    <a:lnTo>
                      <a:pt x="498" y="481"/>
                    </a:lnTo>
                    <a:lnTo>
                      <a:pt x="475" y="482"/>
                    </a:lnTo>
                    <a:lnTo>
                      <a:pt x="451" y="482"/>
                    </a:lnTo>
                    <a:lnTo>
                      <a:pt x="427" y="482"/>
                    </a:lnTo>
                    <a:lnTo>
                      <a:pt x="404" y="481"/>
                    </a:lnTo>
                    <a:lnTo>
                      <a:pt x="380" y="480"/>
                    </a:lnTo>
                    <a:lnTo>
                      <a:pt x="358" y="478"/>
                    </a:lnTo>
                    <a:lnTo>
                      <a:pt x="335" y="475"/>
                    </a:lnTo>
                    <a:lnTo>
                      <a:pt x="312" y="472"/>
                    </a:lnTo>
                    <a:lnTo>
                      <a:pt x="290" y="468"/>
                    </a:lnTo>
                    <a:lnTo>
                      <a:pt x="269" y="464"/>
                    </a:lnTo>
                    <a:lnTo>
                      <a:pt x="248" y="459"/>
                    </a:lnTo>
                    <a:lnTo>
                      <a:pt x="226" y="453"/>
                    </a:lnTo>
                    <a:lnTo>
                      <a:pt x="206" y="448"/>
                    </a:lnTo>
                    <a:lnTo>
                      <a:pt x="187" y="441"/>
                    </a:lnTo>
                    <a:lnTo>
                      <a:pt x="168" y="434"/>
                    </a:lnTo>
                    <a:lnTo>
                      <a:pt x="149" y="426"/>
                    </a:lnTo>
                    <a:lnTo>
                      <a:pt x="132" y="417"/>
                    </a:lnTo>
                    <a:lnTo>
                      <a:pt x="115" y="409"/>
                    </a:lnTo>
                    <a:lnTo>
                      <a:pt x="99" y="399"/>
                    </a:lnTo>
                    <a:lnTo>
                      <a:pt x="84" y="390"/>
                    </a:lnTo>
                    <a:lnTo>
                      <a:pt x="71" y="380"/>
                    </a:lnTo>
                    <a:lnTo>
                      <a:pt x="58" y="370"/>
                    </a:lnTo>
                    <a:lnTo>
                      <a:pt x="48" y="360"/>
                    </a:lnTo>
                    <a:lnTo>
                      <a:pt x="38" y="349"/>
                    </a:lnTo>
                    <a:lnTo>
                      <a:pt x="28" y="339"/>
                    </a:lnTo>
                    <a:lnTo>
                      <a:pt x="21" y="328"/>
                    </a:lnTo>
                    <a:lnTo>
                      <a:pt x="15" y="316"/>
                    </a:lnTo>
                    <a:lnTo>
                      <a:pt x="9" y="306"/>
                    </a:lnTo>
                    <a:lnTo>
                      <a:pt x="5" y="294"/>
                    </a:lnTo>
                    <a:lnTo>
                      <a:pt x="3" y="282"/>
                    </a:lnTo>
                    <a:lnTo>
                      <a:pt x="1" y="272"/>
                    </a:lnTo>
                    <a:lnTo>
                      <a:pt x="0" y="260"/>
                    </a:lnTo>
                    <a:lnTo>
                      <a:pt x="1" y="248"/>
                    </a:lnTo>
                    <a:lnTo>
                      <a:pt x="2" y="237"/>
                    </a:lnTo>
                    <a:lnTo>
                      <a:pt x="4" y="225"/>
                    </a:lnTo>
                    <a:lnTo>
                      <a:pt x="8" y="213"/>
                    </a:lnTo>
                    <a:lnTo>
                      <a:pt x="13" y="203"/>
                    </a:lnTo>
                    <a:lnTo>
                      <a:pt x="19" y="191"/>
                    </a:lnTo>
                    <a:lnTo>
                      <a:pt x="25" y="179"/>
                    </a:lnTo>
                    <a:lnTo>
                      <a:pt x="34" y="169"/>
                    </a:lnTo>
                    <a:lnTo>
                      <a:pt x="42" y="157"/>
                    </a:lnTo>
                    <a:lnTo>
                      <a:pt x="53" y="146"/>
                    </a:lnTo>
                    <a:lnTo>
                      <a:pt x="64" y="136"/>
                    </a:lnTo>
                    <a:lnTo>
                      <a:pt x="76" y="125"/>
                    </a:lnTo>
                    <a:lnTo>
                      <a:pt x="89" y="114"/>
                    </a:lnTo>
                    <a:lnTo>
                      <a:pt x="104" y="105"/>
                    </a:lnTo>
                    <a:lnTo>
                      <a:pt x="120" y="95"/>
                    </a:lnTo>
                    <a:lnTo>
                      <a:pt x="136" y="86"/>
                    </a:lnTo>
                    <a:lnTo>
                      <a:pt x="153" y="76"/>
                    </a:lnTo>
                    <a:lnTo>
                      <a:pt x="172" y="68"/>
                    </a:lnTo>
                    <a:close/>
                    <a:moveTo>
                      <a:pt x="303" y="138"/>
                    </a:moveTo>
                    <a:lnTo>
                      <a:pt x="282" y="148"/>
                    </a:lnTo>
                    <a:lnTo>
                      <a:pt x="263" y="159"/>
                    </a:lnTo>
                    <a:lnTo>
                      <a:pt x="248" y="171"/>
                    </a:lnTo>
                    <a:lnTo>
                      <a:pt x="235" y="182"/>
                    </a:lnTo>
                    <a:lnTo>
                      <a:pt x="223" y="195"/>
                    </a:lnTo>
                    <a:lnTo>
                      <a:pt x="215" y="209"/>
                    </a:lnTo>
                    <a:lnTo>
                      <a:pt x="211" y="215"/>
                    </a:lnTo>
                    <a:lnTo>
                      <a:pt x="209" y="222"/>
                    </a:lnTo>
                    <a:lnTo>
                      <a:pt x="207" y="228"/>
                    </a:lnTo>
                    <a:lnTo>
                      <a:pt x="206" y="235"/>
                    </a:lnTo>
                    <a:lnTo>
                      <a:pt x="205" y="242"/>
                    </a:lnTo>
                    <a:lnTo>
                      <a:pt x="205" y="248"/>
                    </a:lnTo>
                    <a:lnTo>
                      <a:pt x="205" y="255"/>
                    </a:lnTo>
                    <a:lnTo>
                      <a:pt x="207" y="261"/>
                    </a:lnTo>
                    <a:lnTo>
                      <a:pt x="208" y="269"/>
                    </a:lnTo>
                    <a:lnTo>
                      <a:pt x="211" y="275"/>
                    </a:lnTo>
                    <a:lnTo>
                      <a:pt x="213" y="281"/>
                    </a:lnTo>
                    <a:lnTo>
                      <a:pt x="218" y="288"/>
                    </a:lnTo>
                    <a:lnTo>
                      <a:pt x="227" y="299"/>
                    </a:lnTo>
                    <a:lnTo>
                      <a:pt x="239" y="311"/>
                    </a:lnTo>
                    <a:lnTo>
                      <a:pt x="254" y="323"/>
                    </a:lnTo>
                    <a:lnTo>
                      <a:pt x="272" y="333"/>
                    </a:lnTo>
                    <a:lnTo>
                      <a:pt x="291" y="343"/>
                    </a:lnTo>
                    <a:lnTo>
                      <a:pt x="313" y="351"/>
                    </a:lnTo>
                    <a:lnTo>
                      <a:pt x="336" y="359"/>
                    </a:lnTo>
                    <a:lnTo>
                      <a:pt x="360" y="364"/>
                    </a:lnTo>
                    <a:lnTo>
                      <a:pt x="385" y="369"/>
                    </a:lnTo>
                    <a:lnTo>
                      <a:pt x="410" y="373"/>
                    </a:lnTo>
                    <a:lnTo>
                      <a:pt x="437" y="375"/>
                    </a:lnTo>
                    <a:lnTo>
                      <a:pt x="463" y="375"/>
                    </a:lnTo>
                    <a:lnTo>
                      <a:pt x="491" y="375"/>
                    </a:lnTo>
                    <a:lnTo>
                      <a:pt x="518" y="373"/>
                    </a:lnTo>
                    <a:lnTo>
                      <a:pt x="544" y="369"/>
                    </a:lnTo>
                    <a:lnTo>
                      <a:pt x="571" y="364"/>
                    </a:lnTo>
                    <a:lnTo>
                      <a:pt x="596" y="359"/>
                    </a:lnTo>
                    <a:lnTo>
                      <a:pt x="621" y="351"/>
                    </a:lnTo>
                    <a:lnTo>
                      <a:pt x="645" y="343"/>
                    </a:lnTo>
                    <a:lnTo>
                      <a:pt x="667" y="333"/>
                    </a:lnTo>
                    <a:lnTo>
                      <a:pt x="688" y="323"/>
                    </a:lnTo>
                    <a:lnTo>
                      <a:pt x="706" y="311"/>
                    </a:lnTo>
                    <a:lnTo>
                      <a:pt x="721" y="299"/>
                    </a:lnTo>
                    <a:lnTo>
                      <a:pt x="734" y="288"/>
                    </a:lnTo>
                    <a:lnTo>
                      <a:pt x="744" y="275"/>
                    </a:lnTo>
                    <a:lnTo>
                      <a:pt x="752" y="261"/>
                    </a:lnTo>
                    <a:lnTo>
                      <a:pt x="756" y="255"/>
                    </a:lnTo>
                    <a:lnTo>
                      <a:pt x="758" y="248"/>
                    </a:lnTo>
                    <a:lnTo>
                      <a:pt x="759" y="242"/>
                    </a:lnTo>
                    <a:lnTo>
                      <a:pt x="761" y="235"/>
                    </a:lnTo>
                    <a:lnTo>
                      <a:pt x="761" y="228"/>
                    </a:lnTo>
                    <a:lnTo>
                      <a:pt x="761" y="222"/>
                    </a:lnTo>
                    <a:lnTo>
                      <a:pt x="760" y="215"/>
                    </a:lnTo>
                    <a:lnTo>
                      <a:pt x="759" y="209"/>
                    </a:lnTo>
                    <a:lnTo>
                      <a:pt x="754" y="195"/>
                    </a:lnTo>
                    <a:lnTo>
                      <a:pt x="746" y="182"/>
                    </a:lnTo>
                    <a:lnTo>
                      <a:pt x="737" y="171"/>
                    </a:lnTo>
                    <a:lnTo>
                      <a:pt x="724" y="159"/>
                    </a:lnTo>
                    <a:lnTo>
                      <a:pt x="709" y="148"/>
                    </a:lnTo>
                    <a:lnTo>
                      <a:pt x="691" y="138"/>
                    </a:lnTo>
                    <a:lnTo>
                      <a:pt x="672" y="128"/>
                    </a:lnTo>
                    <a:lnTo>
                      <a:pt x="650" y="120"/>
                    </a:lnTo>
                    <a:lnTo>
                      <a:pt x="628" y="113"/>
                    </a:lnTo>
                    <a:lnTo>
                      <a:pt x="604" y="108"/>
                    </a:lnTo>
                    <a:lnTo>
                      <a:pt x="579" y="104"/>
                    </a:lnTo>
                    <a:lnTo>
                      <a:pt x="554" y="101"/>
                    </a:lnTo>
                    <a:lnTo>
                      <a:pt x="528" y="99"/>
                    </a:lnTo>
                    <a:lnTo>
                      <a:pt x="503" y="97"/>
                    </a:lnTo>
                    <a:lnTo>
                      <a:pt x="476" y="99"/>
                    </a:lnTo>
                    <a:lnTo>
                      <a:pt x="449" y="101"/>
                    </a:lnTo>
                    <a:lnTo>
                      <a:pt x="423" y="104"/>
                    </a:lnTo>
                    <a:lnTo>
                      <a:pt x="397" y="108"/>
                    </a:lnTo>
                    <a:lnTo>
                      <a:pt x="372" y="113"/>
                    </a:lnTo>
                    <a:lnTo>
                      <a:pt x="347" y="120"/>
                    </a:lnTo>
                    <a:lnTo>
                      <a:pt x="324" y="128"/>
                    </a:lnTo>
                    <a:lnTo>
                      <a:pt x="303" y="138"/>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48" name="Freeform 41"/>
              <p:cNvSpPr>
                <a:spLocks/>
              </p:cNvSpPr>
              <p:nvPr/>
            </p:nvSpPr>
            <p:spPr bwMode="auto">
              <a:xfrm>
                <a:off x="3491" y="3792"/>
                <a:ext cx="49" cy="24"/>
              </a:xfrm>
              <a:custGeom>
                <a:avLst/>
                <a:gdLst>
                  <a:gd name="T0" fmla="*/ 148 w 735"/>
                  <a:gd name="T1" fmla="*/ 0 h 366"/>
                  <a:gd name="T2" fmla="*/ 735 w 735"/>
                  <a:gd name="T3" fmla="*/ 295 h 366"/>
                  <a:gd name="T4" fmla="*/ 587 w 735"/>
                  <a:gd name="T5" fmla="*/ 366 h 366"/>
                  <a:gd name="T6" fmla="*/ 0 w 735"/>
                  <a:gd name="T7" fmla="*/ 67 h 366"/>
                  <a:gd name="T8" fmla="*/ 148 w 735"/>
                  <a:gd name="T9" fmla="*/ 0 h 366"/>
                  <a:gd name="T10" fmla="*/ 0 60000 65536"/>
                  <a:gd name="T11" fmla="*/ 0 60000 65536"/>
                  <a:gd name="T12" fmla="*/ 0 60000 65536"/>
                  <a:gd name="T13" fmla="*/ 0 60000 65536"/>
                  <a:gd name="T14" fmla="*/ 0 60000 65536"/>
                  <a:gd name="T15" fmla="*/ 0 w 735"/>
                  <a:gd name="T16" fmla="*/ 0 h 366"/>
                  <a:gd name="T17" fmla="*/ 735 w 735"/>
                  <a:gd name="T18" fmla="*/ 366 h 366"/>
                </a:gdLst>
                <a:ahLst/>
                <a:cxnLst>
                  <a:cxn ang="T10">
                    <a:pos x="T0" y="T1"/>
                  </a:cxn>
                  <a:cxn ang="T11">
                    <a:pos x="T2" y="T3"/>
                  </a:cxn>
                  <a:cxn ang="T12">
                    <a:pos x="T4" y="T5"/>
                  </a:cxn>
                  <a:cxn ang="T13">
                    <a:pos x="T6" y="T7"/>
                  </a:cxn>
                  <a:cxn ang="T14">
                    <a:pos x="T8" y="T9"/>
                  </a:cxn>
                </a:cxnLst>
                <a:rect l="T15" t="T16" r="T17" b="T18"/>
                <a:pathLst>
                  <a:path w="735" h="366">
                    <a:moveTo>
                      <a:pt x="148" y="0"/>
                    </a:moveTo>
                    <a:lnTo>
                      <a:pt x="735" y="295"/>
                    </a:lnTo>
                    <a:lnTo>
                      <a:pt x="587" y="366"/>
                    </a:lnTo>
                    <a:lnTo>
                      <a:pt x="0" y="67"/>
                    </a:lnTo>
                    <a:lnTo>
                      <a:pt x="148"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49" name="Freeform 42"/>
              <p:cNvSpPr>
                <a:spLocks noEditPoints="1"/>
              </p:cNvSpPr>
              <p:nvPr/>
            </p:nvSpPr>
            <p:spPr bwMode="auto">
              <a:xfrm>
                <a:off x="3524" y="3771"/>
                <a:ext cx="62" cy="29"/>
              </a:xfrm>
              <a:custGeom>
                <a:avLst/>
                <a:gdLst>
                  <a:gd name="T0" fmla="*/ 179 w 918"/>
                  <a:gd name="T1" fmla="*/ 46 h 434"/>
                  <a:gd name="T2" fmla="*/ 255 w 918"/>
                  <a:gd name="T3" fmla="*/ 24 h 434"/>
                  <a:gd name="T4" fmla="*/ 380 w 918"/>
                  <a:gd name="T5" fmla="*/ 4 h 434"/>
                  <a:gd name="T6" fmla="*/ 508 w 918"/>
                  <a:gd name="T7" fmla="*/ 1 h 434"/>
                  <a:gd name="T8" fmla="*/ 635 w 918"/>
                  <a:gd name="T9" fmla="*/ 14 h 434"/>
                  <a:gd name="T10" fmla="*/ 732 w 918"/>
                  <a:gd name="T11" fmla="*/ 40 h 434"/>
                  <a:gd name="T12" fmla="*/ 784 w 918"/>
                  <a:gd name="T13" fmla="*/ 61 h 434"/>
                  <a:gd name="T14" fmla="*/ 828 w 918"/>
                  <a:gd name="T15" fmla="*/ 86 h 434"/>
                  <a:gd name="T16" fmla="*/ 865 w 918"/>
                  <a:gd name="T17" fmla="*/ 113 h 434"/>
                  <a:gd name="T18" fmla="*/ 891 w 918"/>
                  <a:gd name="T19" fmla="*/ 142 h 434"/>
                  <a:gd name="T20" fmla="*/ 909 w 918"/>
                  <a:gd name="T21" fmla="*/ 172 h 434"/>
                  <a:gd name="T22" fmla="*/ 917 w 918"/>
                  <a:gd name="T23" fmla="*/ 202 h 434"/>
                  <a:gd name="T24" fmla="*/ 916 w 918"/>
                  <a:gd name="T25" fmla="*/ 234 h 434"/>
                  <a:gd name="T26" fmla="*/ 905 w 918"/>
                  <a:gd name="T27" fmla="*/ 265 h 434"/>
                  <a:gd name="T28" fmla="*/ 885 w 918"/>
                  <a:gd name="T29" fmla="*/ 295 h 434"/>
                  <a:gd name="T30" fmla="*/ 854 w 918"/>
                  <a:gd name="T31" fmla="*/ 325 h 434"/>
                  <a:gd name="T32" fmla="*/ 815 w 918"/>
                  <a:gd name="T33" fmla="*/ 351 h 434"/>
                  <a:gd name="T34" fmla="*/ 766 w 918"/>
                  <a:gd name="T35" fmla="*/ 376 h 434"/>
                  <a:gd name="T36" fmla="*/ 709 w 918"/>
                  <a:gd name="T37" fmla="*/ 397 h 434"/>
                  <a:gd name="T38" fmla="*/ 650 w 918"/>
                  <a:gd name="T39" fmla="*/ 413 h 434"/>
                  <a:gd name="T40" fmla="*/ 541 w 918"/>
                  <a:gd name="T41" fmla="*/ 430 h 434"/>
                  <a:gd name="T42" fmla="*/ 407 w 918"/>
                  <a:gd name="T43" fmla="*/ 433 h 434"/>
                  <a:gd name="T44" fmla="*/ 278 w 918"/>
                  <a:gd name="T45" fmla="*/ 417 h 434"/>
                  <a:gd name="T46" fmla="*/ 217 w 918"/>
                  <a:gd name="T47" fmla="*/ 403 h 434"/>
                  <a:gd name="T48" fmla="*/ 161 w 918"/>
                  <a:gd name="T49" fmla="*/ 383 h 434"/>
                  <a:gd name="T50" fmla="*/ 110 w 918"/>
                  <a:gd name="T51" fmla="*/ 360 h 434"/>
                  <a:gd name="T52" fmla="*/ 68 w 918"/>
                  <a:gd name="T53" fmla="*/ 333 h 434"/>
                  <a:gd name="T54" fmla="*/ 37 w 918"/>
                  <a:gd name="T55" fmla="*/ 305 h 434"/>
                  <a:gd name="T56" fmla="*/ 15 w 918"/>
                  <a:gd name="T57" fmla="*/ 275 h 434"/>
                  <a:gd name="T58" fmla="*/ 3 w 918"/>
                  <a:gd name="T59" fmla="*/ 244 h 434"/>
                  <a:gd name="T60" fmla="*/ 1 w 918"/>
                  <a:gd name="T61" fmla="*/ 213 h 434"/>
                  <a:gd name="T62" fmla="*/ 8 w 918"/>
                  <a:gd name="T63" fmla="*/ 182 h 434"/>
                  <a:gd name="T64" fmla="*/ 24 w 918"/>
                  <a:gd name="T65" fmla="*/ 151 h 434"/>
                  <a:gd name="T66" fmla="*/ 49 w 918"/>
                  <a:gd name="T67" fmla="*/ 122 h 434"/>
                  <a:gd name="T68" fmla="*/ 84 w 918"/>
                  <a:gd name="T69" fmla="*/ 94 h 434"/>
                  <a:gd name="T70" fmla="*/ 128 w 918"/>
                  <a:gd name="T71" fmla="*/ 69 h 434"/>
                  <a:gd name="T72" fmla="*/ 256 w 918"/>
                  <a:gd name="T73" fmla="*/ 133 h 434"/>
                  <a:gd name="T74" fmla="*/ 216 w 918"/>
                  <a:gd name="T75" fmla="*/ 165 h 434"/>
                  <a:gd name="T76" fmla="*/ 198 w 918"/>
                  <a:gd name="T77" fmla="*/ 194 h 434"/>
                  <a:gd name="T78" fmla="*/ 194 w 918"/>
                  <a:gd name="T79" fmla="*/ 212 h 434"/>
                  <a:gd name="T80" fmla="*/ 196 w 918"/>
                  <a:gd name="T81" fmla="*/ 229 h 434"/>
                  <a:gd name="T82" fmla="*/ 211 w 918"/>
                  <a:gd name="T83" fmla="*/ 259 h 434"/>
                  <a:gd name="T84" fmla="*/ 249 w 918"/>
                  <a:gd name="T85" fmla="*/ 291 h 434"/>
                  <a:gd name="T86" fmla="*/ 309 w 918"/>
                  <a:gd name="T87" fmla="*/ 316 h 434"/>
                  <a:gd name="T88" fmla="*/ 378 w 918"/>
                  <a:gd name="T89" fmla="*/ 332 h 434"/>
                  <a:gd name="T90" fmla="*/ 453 w 918"/>
                  <a:gd name="T91" fmla="*/ 337 h 434"/>
                  <a:gd name="T92" fmla="*/ 530 w 918"/>
                  <a:gd name="T93" fmla="*/ 332 h 434"/>
                  <a:gd name="T94" fmla="*/ 600 w 918"/>
                  <a:gd name="T95" fmla="*/ 316 h 434"/>
                  <a:gd name="T96" fmla="*/ 660 w 918"/>
                  <a:gd name="T97" fmla="*/ 291 h 434"/>
                  <a:gd name="T98" fmla="*/ 701 w 918"/>
                  <a:gd name="T99" fmla="*/ 259 h 434"/>
                  <a:gd name="T100" fmla="*/ 718 w 918"/>
                  <a:gd name="T101" fmla="*/ 229 h 434"/>
                  <a:gd name="T102" fmla="*/ 720 w 918"/>
                  <a:gd name="T103" fmla="*/ 212 h 434"/>
                  <a:gd name="T104" fmla="*/ 710 w 918"/>
                  <a:gd name="T105" fmla="*/ 176 h 434"/>
                  <a:gd name="T106" fmla="*/ 677 w 918"/>
                  <a:gd name="T107" fmla="*/ 143 h 434"/>
                  <a:gd name="T108" fmla="*/ 625 w 918"/>
                  <a:gd name="T109" fmla="*/ 115 h 434"/>
                  <a:gd name="T110" fmla="*/ 559 w 918"/>
                  <a:gd name="T111" fmla="*/ 97 h 434"/>
                  <a:gd name="T112" fmla="*/ 486 w 918"/>
                  <a:gd name="T113" fmla="*/ 89 h 434"/>
                  <a:gd name="T114" fmla="*/ 412 w 918"/>
                  <a:gd name="T115" fmla="*/ 90 h 434"/>
                  <a:gd name="T116" fmla="*/ 339 w 918"/>
                  <a:gd name="T117" fmla="*/ 103 h 434"/>
                  <a:gd name="T118" fmla="*/ 276 w 918"/>
                  <a:gd name="T119" fmla="*/ 124 h 4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8"/>
                  <a:gd name="T181" fmla="*/ 0 h 434"/>
                  <a:gd name="T182" fmla="*/ 918 w 918"/>
                  <a:gd name="T183" fmla="*/ 434 h 4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8" h="434">
                    <a:moveTo>
                      <a:pt x="145" y="61"/>
                    </a:moveTo>
                    <a:lnTo>
                      <a:pt x="162" y="54"/>
                    </a:lnTo>
                    <a:lnTo>
                      <a:pt x="179" y="46"/>
                    </a:lnTo>
                    <a:lnTo>
                      <a:pt x="198" y="40"/>
                    </a:lnTo>
                    <a:lnTo>
                      <a:pt x="216" y="34"/>
                    </a:lnTo>
                    <a:lnTo>
                      <a:pt x="255" y="24"/>
                    </a:lnTo>
                    <a:lnTo>
                      <a:pt x="296" y="14"/>
                    </a:lnTo>
                    <a:lnTo>
                      <a:pt x="337" y="8"/>
                    </a:lnTo>
                    <a:lnTo>
                      <a:pt x="380" y="4"/>
                    </a:lnTo>
                    <a:lnTo>
                      <a:pt x="422" y="1"/>
                    </a:lnTo>
                    <a:lnTo>
                      <a:pt x="466" y="0"/>
                    </a:lnTo>
                    <a:lnTo>
                      <a:pt x="508" y="1"/>
                    </a:lnTo>
                    <a:lnTo>
                      <a:pt x="552" y="4"/>
                    </a:lnTo>
                    <a:lnTo>
                      <a:pt x="594" y="8"/>
                    </a:lnTo>
                    <a:lnTo>
                      <a:pt x="635" y="14"/>
                    </a:lnTo>
                    <a:lnTo>
                      <a:pt x="674" y="24"/>
                    </a:lnTo>
                    <a:lnTo>
                      <a:pt x="713" y="34"/>
                    </a:lnTo>
                    <a:lnTo>
                      <a:pt x="732" y="40"/>
                    </a:lnTo>
                    <a:lnTo>
                      <a:pt x="749" y="46"/>
                    </a:lnTo>
                    <a:lnTo>
                      <a:pt x="767" y="54"/>
                    </a:lnTo>
                    <a:lnTo>
                      <a:pt x="784" y="61"/>
                    </a:lnTo>
                    <a:lnTo>
                      <a:pt x="800" y="69"/>
                    </a:lnTo>
                    <a:lnTo>
                      <a:pt x="815" y="77"/>
                    </a:lnTo>
                    <a:lnTo>
                      <a:pt x="828" y="86"/>
                    </a:lnTo>
                    <a:lnTo>
                      <a:pt x="842" y="94"/>
                    </a:lnTo>
                    <a:lnTo>
                      <a:pt x="854" y="104"/>
                    </a:lnTo>
                    <a:lnTo>
                      <a:pt x="865" y="113"/>
                    </a:lnTo>
                    <a:lnTo>
                      <a:pt x="875" y="122"/>
                    </a:lnTo>
                    <a:lnTo>
                      <a:pt x="884" y="131"/>
                    </a:lnTo>
                    <a:lnTo>
                      <a:pt x="891" y="142"/>
                    </a:lnTo>
                    <a:lnTo>
                      <a:pt x="899" y="151"/>
                    </a:lnTo>
                    <a:lnTo>
                      <a:pt x="904" y="162"/>
                    </a:lnTo>
                    <a:lnTo>
                      <a:pt x="909" y="172"/>
                    </a:lnTo>
                    <a:lnTo>
                      <a:pt x="912" y="182"/>
                    </a:lnTo>
                    <a:lnTo>
                      <a:pt x="916" y="192"/>
                    </a:lnTo>
                    <a:lnTo>
                      <a:pt x="917" y="202"/>
                    </a:lnTo>
                    <a:lnTo>
                      <a:pt x="918" y="213"/>
                    </a:lnTo>
                    <a:lnTo>
                      <a:pt x="917" y="224"/>
                    </a:lnTo>
                    <a:lnTo>
                      <a:pt x="916" y="234"/>
                    </a:lnTo>
                    <a:lnTo>
                      <a:pt x="914" y="244"/>
                    </a:lnTo>
                    <a:lnTo>
                      <a:pt x="909" y="254"/>
                    </a:lnTo>
                    <a:lnTo>
                      <a:pt x="905" y="265"/>
                    </a:lnTo>
                    <a:lnTo>
                      <a:pt x="899" y="275"/>
                    </a:lnTo>
                    <a:lnTo>
                      <a:pt x="892" y="285"/>
                    </a:lnTo>
                    <a:lnTo>
                      <a:pt x="885" y="295"/>
                    </a:lnTo>
                    <a:lnTo>
                      <a:pt x="875" y="305"/>
                    </a:lnTo>
                    <a:lnTo>
                      <a:pt x="866" y="315"/>
                    </a:lnTo>
                    <a:lnTo>
                      <a:pt x="854" y="325"/>
                    </a:lnTo>
                    <a:lnTo>
                      <a:pt x="842" y="333"/>
                    </a:lnTo>
                    <a:lnTo>
                      <a:pt x="830" y="343"/>
                    </a:lnTo>
                    <a:lnTo>
                      <a:pt x="815" y="351"/>
                    </a:lnTo>
                    <a:lnTo>
                      <a:pt x="800" y="360"/>
                    </a:lnTo>
                    <a:lnTo>
                      <a:pt x="784" y="368"/>
                    </a:lnTo>
                    <a:lnTo>
                      <a:pt x="766" y="376"/>
                    </a:lnTo>
                    <a:lnTo>
                      <a:pt x="748" y="383"/>
                    </a:lnTo>
                    <a:lnTo>
                      <a:pt x="730" y="390"/>
                    </a:lnTo>
                    <a:lnTo>
                      <a:pt x="709" y="397"/>
                    </a:lnTo>
                    <a:lnTo>
                      <a:pt x="690" y="403"/>
                    </a:lnTo>
                    <a:lnTo>
                      <a:pt x="670" y="409"/>
                    </a:lnTo>
                    <a:lnTo>
                      <a:pt x="650" y="413"/>
                    </a:lnTo>
                    <a:lnTo>
                      <a:pt x="629" y="417"/>
                    </a:lnTo>
                    <a:lnTo>
                      <a:pt x="586" y="424"/>
                    </a:lnTo>
                    <a:lnTo>
                      <a:pt x="541" y="430"/>
                    </a:lnTo>
                    <a:lnTo>
                      <a:pt x="498" y="433"/>
                    </a:lnTo>
                    <a:lnTo>
                      <a:pt x="452" y="434"/>
                    </a:lnTo>
                    <a:lnTo>
                      <a:pt x="407" y="433"/>
                    </a:lnTo>
                    <a:lnTo>
                      <a:pt x="364" y="430"/>
                    </a:lnTo>
                    <a:lnTo>
                      <a:pt x="320" y="424"/>
                    </a:lnTo>
                    <a:lnTo>
                      <a:pt x="278" y="417"/>
                    </a:lnTo>
                    <a:lnTo>
                      <a:pt x="258" y="413"/>
                    </a:lnTo>
                    <a:lnTo>
                      <a:pt x="236" y="409"/>
                    </a:lnTo>
                    <a:lnTo>
                      <a:pt x="217" y="403"/>
                    </a:lnTo>
                    <a:lnTo>
                      <a:pt x="198" y="397"/>
                    </a:lnTo>
                    <a:lnTo>
                      <a:pt x="179" y="390"/>
                    </a:lnTo>
                    <a:lnTo>
                      <a:pt x="161" y="383"/>
                    </a:lnTo>
                    <a:lnTo>
                      <a:pt x="143" y="376"/>
                    </a:lnTo>
                    <a:lnTo>
                      <a:pt x="126" y="368"/>
                    </a:lnTo>
                    <a:lnTo>
                      <a:pt x="110" y="360"/>
                    </a:lnTo>
                    <a:lnTo>
                      <a:pt x="95" y="351"/>
                    </a:lnTo>
                    <a:lnTo>
                      <a:pt x="81" y="343"/>
                    </a:lnTo>
                    <a:lnTo>
                      <a:pt x="68" y="333"/>
                    </a:lnTo>
                    <a:lnTo>
                      <a:pt x="58" y="325"/>
                    </a:lnTo>
                    <a:lnTo>
                      <a:pt x="47" y="315"/>
                    </a:lnTo>
                    <a:lnTo>
                      <a:pt x="37" y="305"/>
                    </a:lnTo>
                    <a:lnTo>
                      <a:pt x="29" y="295"/>
                    </a:lnTo>
                    <a:lnTo>
                      <a:pt x="22" y="285"/>
                    </a:lnTo>
                    <a:lnTo>
                      <a:pt x="15" y="275"/>
                    </a:lnTo>
                    <a:lnTo>
                      <a:pt x="11" y="265"/>
                    </a:lnTo>
                    <a:lnTo>
                      <a:pt x="7" y="254"/>
                    </a:lnTo>
                    <a:lnTo>
                      <a:pt x="3" y="244"/>
                    </a:lnTo>
                    <a:lnTo>
                      <a:pt x="1" y="234"/>
                    </a:lnTo>
                    <a:lnTo>
                      <a:pt x="0" y="224"/>
                    </a:lnTo>
                    <a:lnTo>
                      <a:pt x="1" y="213"/>
                    </a:lnTo>
                    <a:lnTo>
                      <a:pt x="2" y="202"/>
                    </a:lnTo>
                    <a:lnTo>
                      <a:pt x="5" y="192"/>
                    </a:lnTo>
                    <a:lnTo>
                      <a:pt x="8" y="182"/>
                    </a:lnTo>
                    <a:lnTo>
                      <a:pt x="12" y="172"/>
                    </a:lnTo>
                    <a:lnTo>
                      <a:pt x="17" y="162"/>
                    </a:lnTo>
                    <a:lnTo>
                      <a:pt x="24" y="151"/>
                    </a:lnTo>
                    <a:lnTo>
                      <a:pt x="31" y="142"/>
                    </a:lnTo>
                    <a:lnTo>
                      <a:pt x="40" y="131"/>
                    </a:lnTo>
                    <a:lnTo>
                      <a:pt x="49" y="122"/>
                    </a:lnTo>
                    <a:lnTo>
                      <a:pt x="60" y="113"/>
                    </a:lnTo>
                    <a:lnTo>
                      <a:pt x="72" y="104"/>
                    </a:lnTo>
                    <a:lnTo>
                      <a:pt x="84" y="94"/>
                    </a:lnTo>
                    <a:lnTo>
                      <a:pt x="97" y="86"/>
                    </a:lnTo>
                    <a:lnTo>
                      <a:pt x="112" y="77"/>
                    </a:lnTo>
                    <a:lnTo>
                      <a:pt x="128" y="69"/>
                    </a:lnTo>
                    <a:lnTo>
                      <a:pt x="145" y="61"/>
                    </a:lnTo>
                    <a:close/>
                    <a:moveTo>
                      <a:pt x="276" y="124"/>
                    </a:moveTo>
                    <a:lnTo>
                      <a:pt x="256" y="133"/>
                    </a:lnTo>
                    <a:lnTo>
                      <a:pt x="241" y="143"/>
                    </a:lnTo>
                    <a:lnTo>
                      <a:pt x="227" y="154"/>
                    </a:lnTo>
                    <a:lnTo>
                      <a:pt x="216" y="165"/>
                    </a:lnTo>
                    <a:lnTo>
                      <a:pt x="207" y="176"/>
                    </a:lnTo>
                    <a:lnTo>
                      <a:pt x="200" y="188"/>
                    </a:lnTo>
                    <a:lnTo>
                      <a:pt x="198" y="194"/>
                    </a:lnTo>
                    <a:lnTo>
                      <a:pt x="196" y="199"/>
                    </a:lnTo>
                    <a:lnTo>
                      <a:pt x="195" y="206"/>
                    </a:lnTo>
                    <a:lnTo>
                      <a:pt x="194" y="212"/>
                    </a:lnTo>
                    <a:lnTo>
                      <a:pt x="194" y="217"/>
                    </a:lnTo>
                    <a:lnTo>
                      <a:pt x="195" y="224"/>
                    </a:lnTo>
                    <a:lnTo>
                      <a:pt x="196" y="229"/>
                    </a:lnTo>
                    <a:lnTo>
                      <a:pt x="198" y="235"/>
                    </a:lnTo>
                    <a:lnTo>
                      <a:pt x="203" y="247"/>
                    </a:lnTo>
                    <a:lnTo>
                      <a:pt x="211" y="259"/>
                    </a:lnTo>
                    <a:lnTo>
                      <a:pt x="221" y="269"/>
                    </a:lnTo>
                    <a:lnTo>
                      <a:pt x="234" y="280"/>
                    </a:lnTo>
                    <a:lnTo>
                      <a:pt x="249" y="291"/>
                    </a:lnTo>
                    <a:lnTo>
                      <a:pt x="267" y="300"/>
                    </a:lnTo>
                    <a:lnTo>
                      <a:pt x="287" y="309"/>
                    </a:lnTo>
                    <a:lnTo>
                      <a:pt x="309" y="316"/>
                    </a:lnTo>
                    <a:lnTo>
                      <a:pt x="331" y="322"/>
                    </a:lnTo>
                    <a:lnTo>
                      <a:pt x="354" y="328"/>
                    </a:lnTo>
                    <a:lnTo>
                      <a:pt x="378" y="332"/>
                    </a:lnTo>
                    <a:lnTo>
                      <a:pt x="403" y="335"/>
                    </a:lnTo>
                    <a:lnTo>
                      <a:pt x="428" y="337"/>
                    </a:lnTo>
                    <a:lnTo>
                      <a:pt x="453" y="337"/>
                    </a:lnTo>
                    <a:lnTo>
                      <a:pt x="479" y="337"/>
                    </a:lnTo>
                    <a:lnTo>
                      <a:pt x="504" y="335"/>
                    </a:lnTo>
                    <a:lnTo>
                      <a:pt x="530" y="332"/>
                    </a:lnTo>
                    <a:lnTo>
                      <a:pt x="554" y="328"/>
                    </a:lnTo>
                    <a:lnTo>
                      <a:pt x="578" y="322"/>
                    </a:lnTo>
                    <a:lnTo>
                      <a:pt x="600" y="316"/>
                    </a:lnTo>
                    <a:lnTo>
                      <a:pt x="622" y="309"/>
                    </a:lnTo>
                    <a:lnTo>
                      <a:pt x="642" y="300"/>
                    </a:lnTo>
                    <a:lnTo>
                      <a:pt x="660" y="291"/>
                    </a:lnTo>
                    <a:lnTo>
                      <a:pt x="676" y="280"/>
                    </a:lnTo>
                    <a:lnTo>
                      <a:pt x="690" y="269"/>
                    </a:lnTo>
                    <a:lnTo>
                      <a:pt x="701" y="259"/>
                    </a:lnTo>
                    <a:lnTo>
                      <a:pt x="709" y="247"/>
                    </a:lnTo>
                    <a:lnTo>
                      <a:pt x="716" y="235"/>
                    </a:lnTo>
                    <a:lnTo>
                      <a:pt x="718" y="229"/>
                    </a:lnTo>
                    <a:lnTo>
                      <a:pt x="719" y="224"/>
                    </a:lnTo>
                    <a:lnTo>
                      <a:pt x="720" y="217"/>
                    </a:lnTo>
                    <a:lnTo>
                      <a:pt x="720" y="212"/>
                    </a:lnTo>
                    <a:lnTo>
                      <a:pt x="719" y="199"/>
                    </a:lnTo>
                    <a:lnTo>
                      <a:pt x="716" y="188"/>
                    </a:lnTo>
                    <a:lnTo>
                      <a:pt x="710" y="176"/>
                    </a:lnTo>
                    <a:lnTo>
                      <a:pt x="702" y="165"/>
                    </a:lnTo>
                    <a:lnTo>
                      <a:pt x="691" y="154"/>
                    </a:lnTo>
                    <a:lnTo>
                      <a:pt x="677" y="143"/>
                    </a:lnTo>
                    <a:lnTo>
                      <a:pt x="663" y="133"/>
                    </a:lnTo>
                    <a:lnTo>
                      <a:pt x="645" y="124"/>
                    </a:lnTo>
                    <a:lnTo>
                      <a:pt x="625" y="115"/>
                    </a:lnTo>
                    <a:lnTo>
                      <a:pt x="604" y="108"/>
                    </a:lnTo>
                    <a:lnTo>
                      <a:pt x="582" y="103"/>
                    </a:lnTo>
                    <a:lnTo>
                      <a:pt x="559" y="97"/>
                    </a:lnTo>
                    <a:lnTo>
                      <a:pt x="535" y="93"/>
                    </a:lnTo>
                    <a:lnTo>
                      <a:pt x="511" y="90"/>
                    </a:lnTo>
                    <a:lnTo>
                      <a:pt x="486" y="89"/>
                    </a:lnTo>
                    <a:lnTo>
                      <a:pt x="461" y="88"/>
                    </a:lnTo>
                    <a:lnTo>
                      <a:pt x="436" y="89"/>
                    </a:lnTo>
                    <a:lnTo>
                      <a:pt x="412" y="90"/>
                    </a:lnTo>
                    <a:lnTo>
                      <a:pt x="386" y="93"/>
                    </a:lnTo>
                    <a:lnTo>
                      <a:pt x="363" y="97"/>
                    </a:lnTo>
                    <a:lnTo>
                      <a:pt x="339" y="103"/>
                    </a:lnTo>
                    <a:lnTo>
                      <a:pt x="317" y="108"/>
                    </a:lnTo>
                    <a:lnTo>
                      <a:pt x="296" y="115"/>
                    </a:lnTo>
                    <a:lnTo>
                      <a:pt x="276" y="124"/>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0" name="Freeform 43"/>
              <p:cNvSpPr>
                <a:spLocks/>
              </p:cNvSpPr>
              <p:nvPr/>
            </p:nvSpPr>
            <p:spPr bwMode="auto">
              <a:xfrm>
                <a:off x="3569" y="3757"/>
                <a:ext cx="48" cy="22"/>
              </a:xfrm>
              <a:custGeom>
                <a:avLst/>
                <a:gdLst>
                  <a:gd name="T0" fmla="*/ 133 w 721"/>
                  <a:gd name="T1" fmla="*/ 0 h 330"/>
                  <a:gd name="T2" fmla="*/ 721 w 721"/>
                  <a:gd name="T3" fmla="*/ 267 h 330"/>
                  <a:gd name="T4" fmla="*/ 588 w 721"/>
                  <a:gd name="T5" fmla="*/ 330 h 330"/>
                  <a:gd name="T6" fmla="*/ 0 w 721"/>
                  <a:gd name="T7" fmla="*/ 61 h 330"/>
                  <a:gd name="T8" fmla="*/ 133 w 721"/>
                  <a:gd name="T9" fmla="*/ 0 h 330"/>
                  <a:gd name="T10" fmla="*/ 0 60000 65536"/>
                  <a:gd name="T11" fmla="*/ 0 60000 65536"/>
                  <a:gd name="T12" fmla="*/ 0 60000 65536"/>
                  <a:gd name="T13" fmla="*/ 0 60000 65536"/>
                  <a:gd name="T14" fmla="*/ 0 60000 65536"/>
                  <a:gd name="T15" fmla="*/ 0 w 721"/>
                  <a:gd name="T16" fmla="*/ 0 h 330"/>
                  <a:gd name="T17" fmla="*/ 721 w 721"/>
                  <a:gd name="T18" fmla="*/ 330 h 330"/>
                </a:gdLst>
                <a:ahLst/>
                <a:cxnLst>
                  <a:cxn ang="T10">
                    <a:pos x="T0" y="T1"/>
                  </a:cxn>
                  <a:cxn ang="T11">
                    <a:pos x="T2" y="T3"/>
                  </a:cxn>
                  <a:cxn ang="T12">
                    <a:pos x="T4" y="T5"/>
                  </a:cxn>
                  <a:cxn ang="T13">
                    <a:pos x="T6" y="T7"/>
                  </a:cxn>
                  <a:cxn ang="T14">
                    <a:pos x="T8" y="T9"/>
                  </a:cxn>
                </a:cxnLst>
                <a:rect l="T15" t="T16" r="T17" b="T18"/>
                <a:pathLst>
                  <a:path w="721" h="330">
                    <a:moveTo>
                      <a:pt x="133" y="0"/>
                    </a:moveTo>
                    <a:lnTo>
                      <a:pt x="721" y="267"/>
                    </a:lnTo>
                    <a:lnTo>
                      <a:pt x="588" y="330"/>
                    </a:lnTo>
                    <a:lnTo>
                      <a:pt x="0" y="61"/>
                    </a:lnTo>
                    <a:lnTo>
                      <a:pt x="133"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1" name="Freeform 44"/>
              <p:cNvSpPr>
                <a:spLocks noEditPoints="1"/>
              </p:cNvSpPr>
              <p:nvPr/>
            </p:nvSpPr>
            <p:spPr bwMode="auto">
              <a:xfrm>
                <a:off x="3600" y="3738"/>
                <a:ext cx="58" cy="26"/>
              </a:xfrm>
              <a:custGeom>
                <a:avLst/>
                <a:gdLst>
                  <a:gd name="T0" fmla="*/ 188 w 873"/>
                  <a:gd name="T1" fmla="*/ 31 h 393"/>
                  <a:gd name="T2" fmla="*/ 300 w 873"/>
                  <a:gd name="T3" fmla="*/ 8 h 393"/>
                  <a:gd name="T4" fmla="*/ 421 w 873"/>
                  <a:gd name="T5" fmla="*/ 0 h 393"/>
                  <a:gd name="T6" fmla="*/ 545 w 873"/>
                  <a:gd name="T7" fmla="*/ 8 h 393"/>
                  <a:gd name="T8" fmla="*/ 661 w 873"/>
                  <a:gd name="T9" fmla="*/ 31 h 393"/>
                  <a:gd name="T10" fmla="*/ 746 w 873"/>
                  <a:gd name="T11" fmla="*/ 63 h 393"/>
                  <a:gd name="T12" fmla="*/ 789 w 873"/>
                  <a:gd name="T13" fmla="*/ 86 h 393"/>
                  <a:gd name="T14" fmla="*/ 823 w 873"/>
                  <a:gd name="T15" fmla="*/ 111 h 393"/>
                  <a:gd name="T16" fmla="*/ 849 w 873"/>
                  <a:gd name="T17" fmla="*/ 137 h 393"/>
                  <a:gd name="T18" fmla="*/ 865 w 873"/>
                  <a:gd name="T19" fmla="*/ 165 h 393"/>
                  <a:gd name="T20" fmla="*/ 873 w 873"/>
                  <a:gd name="T21" fmla="*/ 194 h 393"/>
                  <a:gd name="T22" fmla="*/ 871 w 873"/>
                  <a:gd name="T23" fmla="*/ 221 h 393"/>
                  <a:gd name="T24" fmla="*/ 862 w 873"/>
                  <a:gd name="T25" fmla="*/ 250 h 393"/>
                  <a:gd name="T26" fmla="*/ 841 w 873"/>
                  <a:gd name="T27" fmla="*/ 277 h 393"/>
                  <a:gd name="T28" fmla="*/ 813 w 873"/>
                  <a:gd name="T29" fmla="*/ 302 h 393"/>
                  <a:gd name="T30" fmla="*/ 775 w 873"/>
                  <a:gd name="T31" fmla="*/ 327 h 393"/>
                  <a:gd name="T32" fmla="*/ 728 w 873"/>
                  <a:gd name="T33" fmla="*/ 348 h 393"/>
                  <a:gd name="T34" fmla="*/ 656 w 873"/>
                  <a:gd name="T35" fmla="*/ 370 h 393"/>
                  <a:gd name="T36" fmla="*/ 536 w 873"/>
                  <a:gd name="T37" fmla="*/ 389 h 393"/>
                  <a:gd name="T38" fmla="*/ 410 w 873"/>
                  <a:gd name="T39" fmla="*/ 392 h 393"/>
                  <a:gd name="T40" fmla="*/ 284 w 873"/>
                  <a:gd name="T41" fmla="*/ 379 h 393"/>
                  <a:gd name="T42" fmla="*/ 188 w 873"/>
                  <a:gd name="T43" fmla="*/ 354 h 393"/>
                  <a:gd name="T44" fmla="*/ 135 w 873"/>
                  <a:gd name="T45" fmla="*/ 334 h 393"/>
                  <a:gd name="T46" fmla="*/ 91 w 873"/>
                  <a:gd name="T47" fmla="*/ 311 h 393"/>
                  <a:gd name="T48" fmla="*/ 55 w 873"/>
                  <a:gd name="T49" fmla="*/ 285 h 393"/>
                  <a:gd name="T50" fmla="*/ 28 w 873"/>
                  <a:gd name="T51" fmla="*/ 259 h 393"/>
                  <a:gd name="T52" fmla="*/ 10 w 873"/>
                  <a:gd name="T53" fmla="*/ 231 h 393"/>
                  <a:gd name="T54" fmla="*/ 2 w 873"/>
                  <a:gd name="T55" fmla="*/ 203 h 393"/>
                  <a:gd name="T56" fmla="*/ 2 w 873"/>
                  <a:gd name="T57" fmla="*/ 175 h 393"/>
                  <a:gd name="T58" fmla="*/ 11 w 873"/>
                  <a:gd name="T59" fmla="*/ 147 h 393"/>
                  <a:gd name="T60" fmla="*/ 29 w 873"/>
                  <a:gd name="T61" fmla="*/ 119 h 393"/>
                  <a:gd name="T62" fmla="*/ 57 w 873"/>
                  <a:gd name="T63" fmla="*/ 94 h 393"/>
                  <a:gd name="T64" fmla="*/ 93 w 873"/>
                  <a:gd name="T65" fmla="*/ 71 h 393"/>
                  <a:gd name="T66" fmla="*/ 253 w 873"/>
                  <a:gd name="T67" fmla="*/ 113 h 393"/>
                  <a:gd name="T68" fmla="*/ 210 w 873"/>
                  <a:gd name="T69" fmla="*/ 140 h 393"/>
                  <a:gd name="T70" fmla="*/ 188 w 873"/>
                  <a:gd name="T71" fmla="*/ 170 h 393"/>
                  <a:gd name="T72" fmla="*/ 186 w 873"/>
                  <a:gd name="T73" fmla="*/ 203 h 393"/>
                  <a:gd name="T74" fmla="*/ 206 w 873"/>
                  <a:gd name="T75" fmla="*/ 234 h 393"/>
                  <a:gd name="T76" fmla="*/ 245 w 873"/>
                  <a:gd name="T77" fmla="*/ 264 h 393"/>
                  <a:gd name="T78" fmla="*/ 303 w 873"/>
                  <a:gd name="T79" fmla="*/ 287 h 393"/>
                  <a:gd name="T80" fmla="*/ 371 w 873"/>
                  <a:gd name="T81" fmla="*/ 301 h 393"/>
                  <a:gd name="T82" fmla="*/ 444 w 873"/>
                  <a:gd name="T83" fmla="*/ 306 h 393"/>
                  <a:gd name="T84" fmla="*/ 515 w 873"/>
                  <a:gd name="T85" fmla="*/ 301 h 393"/>
                  <a:gd name="T86" fmla="*/ 581 w 873"/>
                  <a:gd name="T87" fmla="*/ 287 h 393"/>
                  <a:gd name="T88" fmla="*/ 636 w 873"/>
                  <a:gd name="T89" fmla="*/ 264 h 393"/>
                  <a:gd name="T90" fmla="*/ 671 w 873"/>
                  <a:gd name="T91" fmla="*/ 234 h 393"/>
                  <a:gd name="T92" fmla="*/ 685 w 873"/>
                  <a:gd name="T93" fmla="*/ 203 h 393"/>
                  <a:gd name="T94" fmla="*/ 679 w 873"/>
                  <a:gd name="T95" fmla="*/ 170 h 393"/>
                  <a:gd name="T96" fmla="*/ 651 w 873"/>
                  <a:gd name="T97" fmla="*/ 140 h 393"/>
                  <a:gd name="T98" fmla="*/ 604 w 873"/>
                  <a:gd name="T99" fmla="*/ 113 h 393"/>
                  <a:gd name="T100" fmla="*/ 543 w 873"/>
                  <a:gd name="T101" fmla="*/ 93 h 393"/>
                  <a:gd name="T102" fmla="*/ 474 w 873"/>
                  <a:gd name="T103" fmla="*/ 82 h 393"/>
                  <a:gd name="T104" fmla="*/ 402 w 873"/>
                  <a:gd name="T105" fmla="*/ 81 h 393"/>
                  <a:gd name="T106" fmla="*/ 333 w 873"/>
                  <a:gd name="T107" fmla="*/ 89 h 393"/>
                  <a:gd name="T108" fmla="*/ 272 w 873"/>
                  <a:gd name="T109" fmla="*/ 106 h 3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3"/>
                  <a:gd name="T166" fmla="*/ 0 h 393"/>
                  <a:gd name="T167" fmla="*/ 873 w 873"/>
                  <a:gd name="T168" fmla="*/ 393 h 3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3" h="393">
                    <a:moveTo>
                      <a:pt x="122" y="56"/>
                    </a:moveTo>
                    <a:lnTo>
                      <a:pt x="154" y="43"/>
                    </a:lnTo>
                    <a:lnTo>
                      <a:pt x="188" y="31"/>
                    </a:lnTo>
                    <a:lnTo>
                      <a:pt x="224" y="22"/>
                    </a:lnTo>
                    <a:lnTo>
                      <a:pt x="261" y="14"/>
                    </a:lnTo>
                    <a:lnTo>
                      <a:pt x="300" y="8"/>
                    </a:lnTo>
                    <a:lnTo>
                      <a:pt x="340" y="4"/>
                    </a:lnTo>
                    <a:lnTo>
                      <a:pt x="381" y="2"/>
                    </a:lnTo>
                    <a:lnTo>
                      <a:pt x="421" y="0"/>
                    </a:lnTo>
                    <a:lnTo>
                      <a:pt x="463" y="2"/>
                    </a:lnTo>
                    <a:lnTo>
                      <a:pt x="503" y="4"/>
                    </a:lnTo>
                    <a:lnTo>
                      <a:pt x="545" y="8"/>
                    </a:lnTo>
                    <a:lnTo>
                      <a:pt x="584" y="14"/>
                    </a:lnTo>
                    <a:lnTo>
                      <a:pt x="623" y="22"/>
                    </a:lnTo>
                    <a:lnTo>
                      <a:pt x="661" y="31"/>
                    </a:lnTo>
                    <a:lnTo>
                      <a:pt x="696" y="43"/>
                    </a:lnTo>
                    <a:lnTo>
                      <a:pt x="730" y="56"/>
                    </a:lnTo>
                    <a:lnTo>
                      <a:pt x="746" y="63"/>
                    </a:lnTo>
                    <a:lnTo>
                      <a:pt x="762" y="71"/>
                    </a:lnTo>
                    <a:lnTo>
                      <a:pt x="775" y="78"/>
                    </a:lnTo>
                    <a:lnTo>
                      <a:pt x="789" y="86"/>
                    </a:lnTo>
                    <a:lnTo>
                      <a:pt x="801" y="94"/>
                    </a:lnTo>
                    <a:lnTo>
                      <a:pt x="813" y="102"/>
                    </a:lnTo>
                    <a:lnTo>
                      <a:pt x="823" y="111"/>
                    </a:lnTo>
                    <a:lnTo>
                      <a:pt x="833" y="119"/>
                    </a:lnTo>
                    <a:lnTo>
                      <a:pt x="841" y="129"/>
                    </a:lnTo>
                    <a:lnTo>
                      <a:pt x="849" y="137"/>
                    </a:lnTo>
                    <a:lnTo>
                      <a:pt x="855" y="147"/>
                    </a:lnTo>
                    <a:lnTo>
                      <a:pt x="861" y="156"/>
                    </a:lnTo>
                    <a:lnTo>
                      <a:pt x="865" y="165"/>
                    </a:lnTo>
                    <a:lnTo>
                      <a:pt x="869" y="175"/>
                    </a:lnTo>
                    <a:lnTo>
                      <a:pt x="871" y="184"/>
                    </a:lnTo>
                    <a:lnTo>
                      <a:pt x="873" y="194"/>
                    </a:lnTo>
                    <a:lnTo>
                      <a:pt x="873" y="203"/>
                    </a:lnTo>
                    <a:lnTo>
                      <a:pt x="873" y="212"/>
                    </a:lnTo>
                    <a:lnTo>
                      <a:pt x="871" y="221"/>
                    </a:lnTo>
                    <a:lnTo>
                      <a:pt x="869" y="231"/>
                    </a:lnTo>
                    <a:lnTo>
                      <a:pt x="866" y="241"/>
                    </a:lnTo>
                    <a:lnTo>
                      <a:pt x="862" y="250"/>
                    </a:lnTo>
                    <a:lnTo>
                      <a:pt x="855" y="259"/>
                    </a:lnTo>
                    <a:lnTo>
                      <a:pt x="849" y="268"/>
                    </a:lnTo>
                    <a:lnTo>
                      <a:pt x="841" y="277"/>
                    </a:lnTo>
                    <a:lnTo>
                      <a:pt x="833" y="285"/>
                    </a:lnTo>
                    <a:lnTo>
                      <a:pt x="823" y="294"/>
                    </a:lnTo>
                    <a:lnTo>
                      <a:pt x="813" y="302"/>
                    </a:lnTo>
                    <a:lnTo>
                      <a:pt x="801" y="311"/>
                    </a:lnTo>
                    <a:lnTo>
                      <a:pt x="788" y="318"/>
                    </a:lnTo>
                    <a:lnTo>
                      <a:pt x="775" y="327"/>
                    </a:lnTo>
                    <a:lnTo>
                      <a:pt x="761" y="334"/>
                    </a:lnTo>
                    <a:lnTo>
                      <a:pt x="745" y="340"/>
                    </a:lnTo>
                    <a:lnTo>
                      <a:pt x="728" y="348"/>
                    </a:lnTo>
                    <a:lnTo>
                      <a:pt x="711" y="354"/>
                    </a:lnTo>
                    <a:lnTo>
                      <a:pt x="694" y="359"/>
                    </a:lnTo>
                    <a:lnTo>
                      <a:pt x="656" y="370"/>
                    </a:lnTo>
                    <a:lnTo>
                      <a:pt x="618" y="379"/>
                    </a:lnTo>
                    <a:lnTo>
                      <a:pt x="578" y="385"/>
                    </a:lnTo>
                    <a:lnTo>
                      <a:pt x="536" y="389"/>
                    </a:lnTo>
                    <a:lnTo>
                      <a:pt x="495" y="392"/>
                    </a:lnTo>
                    <a:lnTo>
                      <a:pt x="452" y="393"/>
                    </a:lnTo>
                    <a:lnTo>
                      <a:pt x="410" y="392"/>
                    </a:lnTo>
                    <a:lnTo>
                      <a:pt x="367" y="389"/>
                    </a:lnTo>
                    <a:lnTo>
                      <a:pt x="326" y="385"/>
                    </a:lnTo>
                    <a:lnTo>
                      <a:pt x="284" y="379"/>
                    </a:lnTo>
                    <a:lnTo>
                      <a:pt x="245" y="370"/>
                    </a:lnTo>
                    <a:lnTo>
                      <a:pt x="207" y="359"/>
                    </a:lnTo>
                    <a:lnTo>
                      <a:pt x="188" y="354"/>
                    </a:lnTo>
                    <a:lnTo>
                      <a:pt x="169" y="348"/>
                    </a:lnTo>
                    <a:lnTo>
                      <a:pt x="152" y="340"/>
                    </a:lnTo>
                    <a:lnTo>
                      <a:pt x="135" y="334"/>
                    </a:lnTo>
                    <a:lnTo>
                      <a:pt x="120" y="327"/>
                    </a:lnTo>
                    <a:lnTo>
                      <a:pt x="105" y="318"/>
                    </a:lnTo>
                    <a:lnTo>
                      <a:pt x="91" y="311"/>
                    </a:lnTo>
                    <a:lnTo>
                      <a:pt x="77" y="302"/>
                    </a:lnTo>
                    <a:lnTo>
                      <a:pt x="65" y="294"/>
                    </a:lnTo>
                    <a:lnTo>
                      <a:pt x="55" y="285"/>
                    </a:lnTo>
                    <a:lnTo>
                      <a:pt x="45" y="277"/>
                    </a:lnTo>
                    <a:lnTo>
                      <a:pt x="36" y="268"/>
                    </a:lnTo>
                    <a:lnTo>
                      <a:pt x="28" y="259"/>
                    </a:lnTo>
                    <a:lnTo>
                      <a:pt x="21" y="250"/>
                    </a:lnTo>
                    <a:lnTo>
                      <a:pt x="15" y="241"/>
                    </a:lnTo>
                    <a:lnTo>
                      <a:pt x="10" y="231"/>
                    </a:lnTo>
                    <a:lnTo>
                      <a:pt x="7" y="221"/>
                    </a:lnTo>
                    <a:lnTo>
                      <a:pt x="4" y="212"/>
                    </a:lnTo>
                    <a:lnTo>
                      <a:pt x="2" y="203"/>
                    </a:lnTo>
                    <a:lnTo>
                      <a:pt x="0" y="194"/>
                    </a:lnTo>
                    <a:lnTo>
                      <a:pt x="0" y="184"/>
                    </a:lnTo>
                    <a:lnTo>
                      <a:pt x="2" y="175"/>
                    </a:lnTo>
                    <a:lnTo>
                      <a:pt x="4" y="165"/>
                    </a:lnTo>
                    <a:lnTo>
                      <a:pt x="7" y="156"/>
                    </a:lnTo>
                    <a:lnTo>
                      <a:pt x="11" y="147"/>
                    </a:lnTo>
                    <a:lnTo>
                      <a:pt x="16" y="137"/>
                    </a:lnTo>
                    <a:lnTo>
                      <a:pt x="23" y="129"/>
                    </a:lnTo>
                    <a:lnTo>
                      <a:pt x="29" y="119"/>
                    </a:lnTo>
                    <a:lnTo>
                      <a:pt x="38" y="111"/>
                    </a:lnTo>
                    <a:lnTo>
                      <a:pt x="46" y="102"/>
                    </a:lnTo>
                    <a:lnTo>
                      <a:pt x="57" y="94"/>
                    </a:lnTo>
                    <a:lnTo>
                      <a:pt x="67" y="86"/>
                    </a:lnTo>
                    <a:lnTo>
                      <a:pt x="80" y="78"/>
                    </a:lnTo>
                    <a:lnTo>
                      <a:pt x="93" y="71"/>
                    </a:lnTo>
                    <a:lnTo>
                      <a:pt x="107" y="63"/>
                    </a:lnTo>
                    <a:lnTo>
                      <a:pt x="122" y="56"/>
                    </a:lnTo>
                    <a:close/>
                    <a:moveTo>
                      <a:pt x="253" y="113"/>
                    </a:moveTo>
                    <a:lnTo>
                      <a:pt x="236" y="122"/>
                    </a:lnTo>
                    <a:lnTo>
                      <a:pt x="222" y="130"/>
                    </a:lnTo>
                    <a:lnTo>
                      <a:pt x="210" y="140"/>
                    </a:lnTo>
                    <a:lnTo>
                      <a:pt x="200" y="150"/>
                    </a:lnTo>
                    <a:lnTo>
                      <a:pt x="193" y="160"/>
                    </a:lnTo>
                    <a:lnTo>
                      <a:pt x="188" y="170"/>
                    </a:lnTo>
                    <a:lnTo>
                      <a:pt x="185" y="181"/>
                    </a:lnTo>
                    <a:lnTo>
                      <a:pt x="184" y="192"/>
                    </a:lnTo>
                    <a:lnTo>
                      <a:pt x="186" y="203"/>
                    </a:lnTo>
                    <a:lnTo>
                      <a:pt x="191" y="214"/>
                    </a:lnTo>
                    <a:lnTo>
                      <a:pt x="196" y="225"/>
                    </a:lnTo>
                    <a:lnTo>
                      <a:pt x="206" y="234"/>
                    </a:lnTo>
                    <a:lnTo>
                      <a:pt x="216" y="245"/>
                    </a:lnTo>
                    <a:lnTo>
                      <a:pt x="229" y="254"/>
                    </a:lnTo>
                    <a:lnTo>
                      <a:pt x="245" y="264"/>
                    </a:lnTo>
                    <a:lnTo>
                      <a:pt x="263" y="272"/>
                    </a:lnTo>
                    <a:lnTo>
                      <a:pt x="282" y="280"/>
                    </a:lnTo>
                    <a:lnTo>
                      <a:pt x="303" y="287"/>
                    </a:lnTo>
                    <a:lnTo>
                      <a:pt x="325" y="293"/>
                    </a:lnTo>
                    <a:lnTo>
                      <a:pt x="348" y="298"/>
                    </a:lnTo>
                    <a:lnTo>
                      <a:pt x="371" y="301"/>
                    </a:lnTo>
                    <a:lnTo>
                      <a:pt x="395" y="304"/>
                    </a:lnTo>
                    <a:lnTo>
                      <a:pt x="419" y="305"/>
                    </a:lnTo>
                    <a:lnTo>
                      <a:pt x="444" y="306"/>
                    </a:lnTo>
                    <a:lnTo>
                      <a:pt x="468" y="305"/>
                    </a:lnTo>
                    <a:lnTo>
                      <a:pt x="492" y="304"/>
                    </a:lnTo>
                    <a:lnTo>
                      <a:pt x="515" y="301"/>
                    </a:lnTo>
                    <a:lnTo>
                      <a:pt x="538" y="298"/>
                    </a:lnTo>
                    <a:lnTo>
                      <a:pt x="560" y="293"/>
                    </a:lnTo>
                    <a:lnTo>
                      <a:pt x="581" y="287"/>
                    </a:lnTo>
                    <a:lnTo>
                      <a:pt x="601" y="280"/>
                    </a:lnTo>
                    <a:lnTo>
                      <a:pt x="619" y="272"/>
                    </a:lnTo>
                    <a:lnTo>
                      <a:pt x="636" y="264"/>
                    </a:lnTo>
                    <a:lnTo>
                      <a:pt x="650" y="254"/>
                    </a:lnTo>
                    <a:lnTo>
                      <a:pt x="662" y="245"/>
                    </a:lnTo>
                    <a:lnTo>
                      <a:pt x="671" y="234"/>
                    </a:lnTo>
                    <a:lnTo>
                      <a:pt x="678" y="225"/>
                    </a:lnTo>
                    <a:lnTo>
                      <a:pt x="683" y="214"/>
                    </a:lnTo>
                    <a:lnTo>
                      <a:pt x="685" y="203"/>
                    </a:lnTo>
                    <a:lnTo>
                      <a:pt x="685" y="192"/>
                    </a:lnTo>
                    <a:lnTo>
                      <a:pt x="683" y="181"/>
                    </a:lnTo>
                    <a:lnTo>
                      <a:pt x="679" y="170"/>
                    </a:lnTo>
                    <a:lnTo>
                      <a:pt x="671" y="160"/>
                    </a:lnTo>
                    <a:lnTo>
                      <a:pt x="663" y="150"/>
                    </a:lnTo>
                    <a:lnTo>
                      <a:pt x="651" y="140"/>
                    </a:lnTo>
                    <a:lnTo>
                      <a:pt x="638" y="130"/>
                    </a:lnTo>
                    <a:lnTo>
                      <a:pt x="622" y="122"/>
                    </a:lnTo>
                    <a:lnTo>
                      <a:pt x="604" y="113"/>
                    </a:lnTo>
                    <a:lnTo>
                      <a:pt x="585" y="106"/>
                    </a:lnTo>
                    <a:lnTo>
                      <a:pt x="564" y="98"/>
                    </a:lnTo>
                    <a:lnTo>
                      <a:pt x="543" y="93"/>
                    </a:lnTo>
                    <a:lnTo>
                      <a:pt x="520" y="89"/>
                    </a:lnTo>
                    <a:lnTo>
                      <a:pt x="497" y="85"/>
                    </a:lnTo>
                    <a:lnTo>
                      <a:pt x="474" y="82"/>
                    </a:lnTo>
                    <a:lnTo>
                      <a:pt x="450" y="81"/>
                    </a:lnTo>
                    <a:lnTo>
                      <a:pt x="426" y="80"/>
                    </a:lnTo>
                    <a:lnTo>
                      <a:pt x="402" y="81"/>
                    </a:lnTo>
                    <a:lnTo>
                      <a:pt x="379" y="82"/>
                    </a:lnTo>
                    <a:lnTo>
                      <a:pt x="356" y="85"/>
                    </a:lnTo>
                    <a:lnTo>
                      <a:pt x="333" y="89"/>
                    </a:lnTo>
                    <a:lnTo>
                      <a:pt x="312" y="93"/>
                    </a:lnTo>
                    <a:lnTo>
                      <a:pt x="291" y="98"/>
                    </a:lnTo>
                    <a:lnTo>
                      <a:pt x="272" y="106"/>
                    </a:lnTo>
                    <a:lnTo>
                      <a:pt x="253" y="113"/>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2" name="Freeform 45"/>
              <p:cNvSpPr>
                <a:spLocks/>
              </p:cNvSpPr>
              <p:nvPr/>
            </p:nvSpPr>
            <p:spPr bwMode="auto">
              <a:xfrm>
                <a:off x="3640" y="3725"/>
                <a:ext cx="47" cy="20"/>
              </a:xfrm>
              <a:custGeom>
                <a:avLst/>
                <a:gdLst>
                  <a:gd name="T0" fmla="*/ 121 w 707"/>
                  <a:gd name="T1" fmla="*/ 0 h 300"/>
                  <a:gd name="T2" fmla="*/ 707 w 707"/>
                  <a:gd name="T3" fmla="*/ 242 h 300"/>
                  <a:gd name="T4" fmla="*/ 587 w 707"/>
                  <a:gd name="T5" fmla="*/ 300 h 300"/>
                  <a:gd name="T6" fmla="*/ 0 w 707"/>
                  <a:gd name="T7" fmla="*/ 55 h 300"/>
                  <a:gd name="T8" fmla="*/ 121 w 707"/>
                  <a:gd name="T9" fmla="*/ 0 h 300"/>
                  <a:gd name="T10" fmla="*/ 0 60000 65536"/>
                  <a:gd name="T11" fmla="*/ 0 60000 65536"/>
                  <a:gd name="T12" fmla="*/ 0 60000 65536"/>
                  <a:gd name="T13" fmla="*/ 0 60000 65536"/>
                  <a:gd name="T14" fmla="*/ 0 60000 65536"/>
                  <a:gd name="T15" fmla="*/ 0 w 707"/>
                  <a:gd name="T16" fmla="*/ 0 h 300"/>
                  <a:gd name="T17" fmla="*/ 707 w 707"/>
                  <a:gd name="T18" fmla="*/ 300 h 300"/>
                </a:gdLst>
                <a:ahLst/>
                <a:cxnLst>
                  <a:cxn ang="T10">
                    <a:pos x="T0" y="T1"/>
                  </a:cxn>
                  <a:cxn ang="T11">
                    <a:pos x="T2" y="T3"/>
                  </a:cxn>
                  <a:cxn ang="T12">
                    <a:pos x="T4" y="T5"/>
                  </a:cxn>
                  <a:cxn ang="T13">
                    <a:pos x="T6" y="T7"/>
                  </a:cxn>
                  <a:cxn ang="T14">
                    <a:pos x="T8" y="T9"/>
                  </a:cxn>
                </a:cxnLst>
                <a:rect l="T15" t="T16" r="T17" b="T18"/>
                <a:pathLst>
                  <a:path w="707" h="300">
                    <a:moveTo>
                      <a:pt x="121" y="0"/>
                    </a:moveTo>
                    <a:lnTo>
                      <a:pt x="707" y="242"/>
                    </a:lnTo>
                    <a:lnTo>
                      <a:pt x="587" y="300"/>
                    </a:lnTo>
                    <a:lnTo>
                      <a:pt x="0" y="55"/>
                    </a:lnTo>
                    <a:lnTo>
                      <a:pt x="121" y="0"/>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3" name="Freeform 46"/>
              <p:cNvSpPr>
                <a:spLocks/>
              </p:cNvSpPr>
              <p:nvPr/>
            </p:nvSpPr>
            <p:spPr bwMode="auto">
              <a:xfrm>
                <a:off x="2930" y="3559"/>
                <a:ext cx="596" cy="280"/>
              </a:xfrm>
              <a:custGeom>
                <a:avLst/>
                <a:gdLst>
                  <a:gd name="T0" fmla="*/ 4536 w 8952"/>
                  <a:gd name="T1" fmla="*/ 0 h 4206"/>
                  <a:gd name="T2" fmla="*/ 8952 w 8952"/>
                  <a:gd name="T3" fmla="*/ 1947 h 4206"/>
                  <a:gd name="T4" fmla="*/ 4306 w 8952"/>
                  <a:gd name="T5" fmla="*/ 4206 h 4206"/>
                  <a:gd name="T6" fmla="*/ 0 w 8952"/>
                  <a:gd name="T7" fmla="*/ 1803 h 4206"/>
                  <a:gd name="T8" fmla="*/ 4536 w 8952"/>
                  <a:gd name="T9" fmla="*/ 0 h 4206"/>
                  <a:gd name="T10" fmla="*/ 0 60000 65536"/>
                  <a:gd name="T11" fmla="*/ 0 60000 65536"/>
                  <a:gd name="T12" fmla="*/ 0 60000 65536"/>
                  <a:gd name="T13" fmla="*/ 0 60000 65536"/>
                  <a:gd name="T14" fmla="*/ 0 60000 65536"/>
                  <a:gd name="T15" fmla="*/ 0 w 8952"/>
                  <a:gd name="T16" fmla="*/ 0 h 4206"/>
                  <a:gd name="T17" fmla="*/ 8952 w 8952"/>
                  <a:gd name="T18" fmla="*/ 4206 h 4206"/>
                </a:gdLst>
                <a:ahLst/>
                <a:cxnLst>
                  <a:cxn ang="T10">
                    <a:pos x="T0" y="T1"/>
                  </a:cxn>
                  <a:cxn ang="T11">
                    <a:pos x="T2" y="T3"/>
                  </a:cxn>
                  <a:cxn ang="T12">
                    <a:pos x="T4" y="T5"/>
                  </a:cxn>
                  <a:cxn ang="T13">
                    <a:pos x="T6" y="T7"/>
                  </a:cxn>
                  <a:cxn ang="T14">
                    <a:pos x="T8" y="T9"/>
                  </a:cxn>
                </a:cxnLst>
                <a:rect l="T15" t="T16" r="T17" b="T18"/>
                <a:pathLst>
                  <a:path w="8952" h="4206">
                    <a:moveTo>
                      <a:pt x="4536" y="0"/>
                    </a:moveTo>
                    <a:lnTo>
                      <a:pt x="8952" y="1947"/>
                    </a:lnTo>
                    <a:lnTo>
                      <a:pt x="4306" y="4206"/>
                    </a:lnTo>
                    <a:lnTo>
                      <a:pt x="0" y="1803"/>
                    </a:lnTo>
                    <a:lnTo>
                      <a:pt x="4536"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4" name="Freeform 47"/>
              <p:cNvSpPr>
                <a:spLocks/>
              </p:cNvSpPr>
              <p:nvPr/>
            </p:nvSpPr>
            <p:spPr bwMode="auto">
              <a:xfrm>
                <a:off x="2956" y="3571"/>
                <a:ext cx="340" cy="220"/>
              </a:xfrm>
              <a:custGeom>
                <a:avLst/>
                <a:gdLst>
                  <a:gd name="T0" fmla="*/ 4136 w 5097"/>
                  <a:gd name="T1" fmla="*/ 0 h 3296"/>
                  <a:gd name="T2" fmla="*/ 0 w 5097"/>
                  <a:gd name="T3" fmla="*/ 1644 h 3296"/>
                  <a:gd name="T4" fmla="*/ 2962 w 5097"/>
                  <a:gd name="T5" fmla="*/ 3296 h 3296"/>
                  <a:gd name="T6" fmla="*/ 2908 w 5097"/>
                  <a:gd name="T7" fmla="*/ 2418 h 3296"/>
                  <a:gd name="T8" fmla="*/ 3452 w 5097"/>
                  <a:gd name="T9" fmla="*/ 2300 h 3296"/>
                  <a:gd name="T10" fmla="*/ 3300 w 5097"/>
                  <a:gd name="T11" fmla="*/ 1523 h 3296"/>
                  <a:gd name="T12" fmla="*/ 4372 w 5097"/>
                  <a:gd name="T13" fmla="*/ 1448 h 3296"/>
                  <a:gd name="T14" fmla="*/ 4266 w 5097"/>
                  <a:gd name="T15" fmla="*/ 575 h 3296"/>
                  <a:gd name="T16" fmla="*/ 5074 w 5097"/>
                  <a:gd name="T17" fmla="*/ 545 h 3296"/>
                  <a:gd name="T18" fmla="*/ 5058 w 5097"/>
                  <a:gd name="T19" fmla="*/ 429 h 3296"/>
                  <a:gd name="T20" fmla="*/ 5097 w 5097"/>
                  <a:gd name="T21" fmla="*/ 424 h 3296"/>
                  <a:gd name="T22" fmla="*/ 4136 w 5097"/>
                  <a:gd name="T23" fmla="*/ 0 h 3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97"/>
                  <a:gd name="T37" fmla="*/ 0 h 3296"/>
                  <a:gd name="T38" fmla="*/ 5097 w 5097"/>
                  <a:gd name="T39" fmla="*/ 3296 h 3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97" h="3296">
                    <a:moveTo>
                      <a:pt x="4136" y="0"/>
                    </a:moveTo>
                    <a:lnTo>
                      <a:pt x="0" y="1644"/>
                    </a:lnTo>
                    <a:lnTo>
                      <a:pt x="2962" y="3296"/>
                    </a:lnTo>
                    <a:lnTo>
                      <a:pt x="2908" y="2418"/>
                    </a:lnTo>
                    <a:lnTo>
                      <a:pt x="3452" y="2300"/>
                    </a:lnTo>
                    <a:lnTo>
                      <a:pt x="3300" y="1523"/>
                    </a:lnTo>
                    <a:lnTo>
                      <a:pt x="4372" y="1448"/>
                    </a:lnTo>
                    <a:lnTo>
                      <a:pt x="4266" y="575"/>
                    </a:lnTo>
                    <a:lnTo>
                      <a:pt x="5074" y="545"/>
                    </a:lnTo>
                    <a:lnTo>
                      <a:pt x="5058" y="429"/>
                    </a:lnTo>
                    <a:lnTo>
                      <a:pt x="5097" y="424"/>
                    </a:lnTo>
                    <a:lnTo>
                      <a:pt x="4136" y="0"/>
                    </a:lnTo>
                    <a:close/>
                  </a:path>
                </a:pathLst>
              </a:custGeom>
              <a:solidFill>
                <a:srgbClr val="CCCCCC"/>
              </a:solidFill>
              <a:ln w="9525">
                <a:noFill/>
                <a:round/>
                <a:headEnd/>
                <a:tailEnd/>
              </a:ln>
            </p:spPr>
            <p:txBody>
              <a:bodyPr/>
              <a:lstStyle/>
              <a:p>
                <a:endParaRPr lang="ja-JP" altLang="en-US" dirty="0">
                  <a:latin typeface="Calibri" pitchFamily="34" charset="0"/>
                </a:endParaRPr>
              </a:p>
            </p:txBody>
          </p:sp>
          <p:sp>
            <p:nvSpPr>
              <p:cNvPr id="55" name="Freeform 48"/>
              <p:cNvSpPr>
                <a:spLocks/>
              </p:cNvSpPr>
              <p:nvPr/>
            </p:nvSpPr>
            <p:spPr bwMode="auto">
              <a:xfrm>
                <a:off x="3162" y="3604"/>
                <a:ext cx="337" cy="222"/>
              </a:xfrm>
              <a:custGeom>
                <a:avLst/>
                <a:gdLst>
                  <a:gd name="T0" fmla="*/ 52 w 5064"/>
                  <a:gd name="T1" fmla="*/ 2909 h 3342"/>
                  <a:gd name="T2" fmla="*/ 828 w 5064"/>
                  <a:gd name="T3" fmla="*/ 3342 h 3342"/>
                  <a:gd name="T4" fmla="*/ 5064 w 5064"/>
                  <a:gd name="T5" fmla="*/ 1284 h 3342"/>
                  <a:gd name="T6" fmla="*/ 2152 w 5064"/>
                  <a:gd name="T7" fmla="*/ 0 h 3342"/>
                  <a:gd name="T8" fmla="*/ 2184 w 5064"/>
                  <a:gd name="T9" fmla="*/ 223 h 3342"/>
                  <a:gd name="T10" fmla="*/ 1372 w 5064"/>
                  <a:gd name="T11" fmla="*/ 252 h 3342"/>
                  <a:gd name="T12" fmla="*/ 1477 w 5064"/>
                  <a:gd name="T13" fmla="*/ 1119 h 3342"/>
                  <a:gd name="T14" fmla="*/ 418 w 5064"/>
                  <a:gd name="T15" fmla="*/ 1194 h 3342"/>
                  <a:gd name="T16" fmla="*/ 566 w 5064"/>
                  <a:gd name="T17" fmla="*/ 1946 h 3342"/>
                  <a:gd name="T18" fmla="*/ 0 w 5064"/>
                  <a:gd name="T19" fmla="*/ 2068 h 3342"/>
                  <a:gd name="T20" fmla="*/ 52 w 5064"/>
                  <a:gd name="T21" fmla="*/ 2909 h 3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64"/>
                  <a:gd name="T34" fmla="*/ 0 h 3342"/>
                  <a:gd name="T35" fmla="*/ 5064 w 5064"/>
                  <a:gd name="T36" fmla="*/ 3342 h 3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64" h="3342">
                    <a:moveTo>
                      <a:pt x="52" y="2909"/>
                    </a:moveTo>
                    <a:lnTo>
                      <a:pt x="828" y="3342"/>
                    </a:lnTo>
                    <a:lnTo>
                      <a:pt x="5064" y="1284"/>
                    </a:lnTo>
                    <a:lnTo>
                      <a:pt x="2152" y="0"/>
                    </a:lnTo>
                    <a:lnTo>
                      <a:pt x="2184" y="223"/>
                    </a:lnTo>
                    <a:lnTo>
                      <a:pt x="1372" y="252"/>
                    </a:lnTo>
                    <a:lnTo>
                      <a:pt x="1477" y="1119"/>
                    </a:lnTo>
                    <a:lnTo>
                      <a:pt x="418" y="1194"/>
                    </a:lnTo>
                    <a:lnTo>
                      <a:pt x="566" y="1946"/>
                    </a:lnTo>
                    <a:lnTo>
                      <a:pt x="0" y="2068"/>
                    </a:lnTo>
                    <a:lnTo>
                      <a:pt x="52" y="2909"/>
                    </a:lnTo>
                    <a:close/>
                  </a:path>
                </a:pathLst>
              </a:custGeom>
              <a:solidFill>
                <a:srgbClr val="666666"/>
              </a:solidFill>
              <a:ln w="9525">
                <a:noFill/>
                <a:round/>
                <a:headEnd/>
                <a:tailEnd/>
              </a:ln>
            </p:spPr>
            <p:txBody>
              <a:bodyPr/>
              <a:lstStyle/>
              <a:p>
                <a:endParaRPr lang="ja-JP" altLang="en-US" dirty="0">
                  <a:latin typeface="Calibri" pitchFamily="34" charset="0"/>
                </a:endParaRPr>
              </a:p>
            </p:txBody>
          </p:sp>
          <p:sp>
            <p:nvSpPr>
              <p:cNvPr id="56" name="Freeform 49"/>
              <p:cNvSpPr>
                <a:spLocks/>
              </p:cNvSpPr>
              <p:nvPr/>
            </p:nvSpPr>
            <p:spPr bwMode="auto">
              <a:xfrm>
                <a:off x="2807" y="3282"/>
                <a:ext cx="971" cy="448"/>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57" name="Freeform 50"/>
              <p:cNvSpPr>
                <a:spLocks/>
              </p:cNvSpPr>
              <p:nvPr/>
            </p:nvSpPr>
            <p:spPr bwMode="auto">
              <a:xfrm>
                <a:off x="2835" y="3294"/>
                <a:ext cx="916" cy="423"/>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58" name="Freeform 51"/>
              <p:cNvSpPr>
                <a:spLocks noEditPoints="1"/>
              </p:cNvSpPr>
              <p:nvPr/>
            </p:nvSpPr>
            <p:spPr bwMode="auto">
              <a:xfrm>
                <a:off x="2981" y="3358"/>
                <a:ext cx="624" cy="287"/>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59" name="Freeform 52"/>
              <p:cNvSpPr>
                <a:spLocks/>
              </p:cNvSpPr>
              <p:nvPr/>
            </p:nvSpPr>
            <p:spPr bwMode="auto">
              <a:xfrm>
                <a:off x="3293" y="3282"/>
                <a:ext cx="316" cy="167"/>
              </a:xfrm>
              <a:custGeom>
                <a:avLst/>
                <a:gdLst>
                  <a:gd name="T0" fmla="*/ 1007 w 4735"/>
                  <a:gd name="T1" fmla="*/ 250 h 2509"/>
                  <a:gd name="T2" fmla="*/ 1294 w 4735"/>
                  <a:gd name="T3" fmla="*/ 154 h 2509"/>
                  <a:gd name="T4" fmla="*/ 1599 w 4735"/>
                  <a:gd name="T5" fmla="*/ 82 h 2509"/>
                  <a:gd name="T6" fmla="*/ 1915 w 4735"/>
                  <a:gd name="T7" fmla="*/ 32 h 2509"/>
                  <a:gd name="T8" fmla="*/ 2238 w 4735"/>
                  <a:gd name="T9" fmla="*/ 5 h 2509"/>
                  <a:gd name="T10" fmla="*/ 2563 w 4735"/>
                  <a:gd name="T11" fmla="*/ 1 h 2509"/>
                  <a:gd name="T12" fmla="*/ 2884 w 4735"/>
                  <a:gd name="T13" fmla="*/ 20 h 2509"/>
                  <a:gd name="T14" fmla="*/ 3198 w 4735"/>
                  <a:gd name="T15" fmla="*/ 62 h 2509"/>
                  <a:gd name="T16" fmla="*/ 3498 w 4735"/>
                  <a:gd name="T17" fmla="*/ 127 h 2509"/>
                  <a:gd name="T18" fmla="*/ 3778 w 4735"/>
                  <a:gd name="T19" fmla="*/ 216 h 2509"/>
                  <a:gd name="T20" fmla="*/ 4037 w 4735"/>
                  <a:gd name="T21" fmla="*/ 328 h 2509"/>
                  <a:gd name="T22" fmla="*/ 4275 w 4735"/>
                  <a:gd name="T23" fmla="*/ 469 h 2509"/>
                  <a:gd name="T24" fmla="*/ 4464 w 4735"/>
                  <a:gd name="T25" fmla="*/ 625 h 2509"/>
                  <a:gd name="T26" fmla="*/ 4603 w 4735"/>
                  <a:gd name="T27" fmla="*/ 794 h 2509"/>
                  <a:gd name="T28" fmla="*/ 4694 w 4735"/>
                  <a:gd name="T29" fmla="*/ 973 h 2509"/>
                  <a:gd name="T30" fmla="*/ 4733 w 4735"/>
                  <a:gd name="T31" fmla="*/ 1155 h 2509"/>
                  <a:gd name="T32" fmla="*/ 4722 w 4735"/>
                  <a:gd name="T33" fmla="*/ 1340 h 2509"/>
                  <a:gd name="T34" fmla="*/ 4662 w 4735"/>
                  <a:gd name="T35" fmla="*/ 1524 h 2509"/>
                  <a:gd name="T36" fmla="*/ 4550 w 4735"/>
                  <a:gd name="T37" fmla="*/ 1702 h 2509"/>
                  <a:gd name="T38" fmla="*/ 4388 w 4735"/>
                  <a:gd name="T39" fmla="*/ 1873 h 2509"/>
                  <a:gd name="T40" fmla="*/ 4175 w 4735"/>
                  <a:gd name="T41" fmla="*/ 2033 h 2509"/>
                  <a:gd name="T42" fmla="*/ 3913 w 4735"/>
                  <a:gd name="T43" fmla="*/ 2177 h 2509"/>
                  <a:gd name="T44" fmla="*/ 3619 w 4735"/>
                  <a:gd name="T45" fmla="*/ 2296 h 2509"/>
                  <a:gd name="T46" fmla="*/ 3302 w 4735"/>
                  <a:gd name="T47" fmla="*/ 2390 h 2509"/>
                  <a:gd name="T48" fmla="*/ 2970 w 4735"/>
                  <a:gd name="T49" fmla="*/ 2456 h 2509"/>
                  <a:gd name="T50" fmla="*/ 2627 w 4735"/>
                  <a:gd name="T51" fmla="*/ 2496 h 2509"/>
                  <a:gd name="T52" fmla="*/ 2280 w 4735"/>
                  <a:gd name="T53" fmla="*/ 2509 h 2509"/>
                  <a:gd name="T54" fmla="*/ 1935 w 4735"/>
                  <a:gd name="T55" fmla="*/ 2496 h 2509"/>
                  <a:gd name="T56" fmla="*/ 1598 w 4735"/>
                  <a:gd name="T57" fmla="*/ 2456 h 2509"/>
                  <a:gd name="T58" fmla="*/ 1275 w 4735"/>
                  <a:gd name="T59" fmla="*/ 2390 h 2509"/>
                  <a:gd name="T60" fmla="*/ 971 w 4735"/>
                  <a:gd name="T61" fmla="*/ 2296 h 2509"/>
                  <a:gd name="T62" fmla="*/ 693 w 4735"/>
                  <a:gd name="T63" fmla="*/ 2176 h 2509"/>
                  <a:gd name="T64" fmla="*/ 448 w 4735"/>
                  <a:gd name="T65" fmla="*/ 2030 h 2509"/>
                  <a:gd name="T66" fmla="*/ 255 w 4735"/>
                  <a:gd name="T67" fmla="*/ 1866 h 2509"/>
                  <a:gd name="T68" fmla="*/ 117 w 4735"/>
                  <a:gd name="T69" fmla="*/ 1693 h 2509"/>
                  <a:gd name="T70" fmla="*/ 32 w 4735"/>
                  <a:gd name="T71" fmla="*/ 1512 h 2509"/>
                  <a:gd name="T72" fmla="*/ 0 w 4735"/>
                  <a:gd name="T73" fmla="*/ 1328 h 2509"/>
                  <a:gd name="T74" fmla="*/ 18 w 4735"/>
                  <a:gd name="T75" fmla="*/ 1143 h 2509"/>
                  <a:gd name="T76" fmla="*/ 86 w 4735"/>
                  <a:gd name="T77" fmla="*/ 961 h 2509"/>
                  <a:gd name="T78" fmla="*/ 202 w 4735"/>
                  <a:gd name="T79" fmla="*/ 785 h 2509"/>
                  <a:gd name="T80" fmla="*/ 366 w 4735"/>
                  <a:gd name="T81" fmla="*/ 618 h 2509"/>
                  <a:gd name="T82" fmla="*/ 574 w 4735"/>
                  <a:gd name="T83" fmla="*/ 464 h 2509"/>
                  <a:gd name="T84" fmla="*/ 827 w 4735"/>
                  <a:gd name="T85" fmla="*/ 327 h 25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35"/>
                  <a:gd name="T130" fmla="*/ 0 h 2509"/>
                  <a:gd name="T131" fmla="*/ 4735 w 4735"/>
                  <a:gd name="T132" fmla="*/ 2509 h 25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35" h="2509">
                    <a:moveTo>
                      <a:pt x="827" y="327"/>
                    </a:moveTo>
                    <a:lnTo>
                      <a:pt x="915" y="287"/>
                    </a:lnTo>
                    <a:lnTo>
                      <a:pt x="1007" y="250"/>
                    </a:lnTo>
                    <a:lnTo>
                      <a:pt x="1100" y="215"/>
                    </a:lnTo>
                    <a:lnTo>
                      <a:pt x="1196" y="184"/>
                    </a:lnTo>
                    <a:lnTo>
                      <a:pt x="1294" y="154"/>
                    </a:lnTo>
                    <a:lnTo>
                      <a:pt x="1394" y="127"/>
                    </a:lnTo>
                    <a:lnTo>
                      <a:pt x="1496" y="103"/>
                    </a:lnTo>
                    <a:lnTo>
                      <a:pt x="1599" y="82"/>
                    </a:lnTo>
                    <a:lnTo>
                      <a:pt x="1703" y="62"/>
                    </a:lnTo>
                    <a:lnTo>
                      <a:pt x="1808" y="45"/>
                    </a:lnTo>
                    <a:lnTo>
                      <a:pt x="1915" y="32"/>
                    </a:lnTo>
                    <a:lnTo>
                      <a:pt x="2022" y="20"/>
                    </a:lnTo>
                    <a:lnTo>
                      <a:pt x="2129" y="11"/>
                    </a:lnTo>
                    <a:lnTo>
                      <a:pt x="2238" y="5"/>
                    </a:lnTo>
                    <a:lnTo>
                      <a:pt x="2346" y="1"/>
                    </a:lnTo>
                    <a:lnTo>
                      <a:pt x="2455" y="0"/>
                    </a:lnTo>
                    <a:lnTo>
                      <a:pt x="2563" y="1"/>
                    </a:lnTo>
                    <a:lnTo>
                      <a:pt x="2671" y="5"/>
                    </a:lnTo>
                    <a:lnTo>
                      <a:pt x="2778" y="11"/>
                    </a:lnTo>
                    <a:lnTo>
                      <a:pt x="2884" y="20"/>
                    </a:lnTo>
                    <a:lnTo>
                      <a:pt x="2989" y="32"/>
                    </a:lnTo>
                    <a:lnTo>
                      <a:pt x="3095" y="45"/>
                    </a:lnTo>
                    <a:lnTo>
                      <a:pt x="3198" y="62"/>
                    </a:lnTo>
                    <a:lnTo>
                      <a:pt x="3299" y="82"/>
                    </a:lnTo>
                    <a:lnTo>
                      <a:pt x="3399" y="103"/>
                    </a:lnTo>
                    <a:lnTo>
                      <a:pt x="3498" y="127"/>
                    </a:lnTo>
                    <a:lnTo>
                      <a:pt x="3593" y="155"/>
                    </a:lnTo>
                    <a:lnTo>
                      <a:pt x="3687" y="184"/>
                    </a:lnTo>
                    <a:lnTo>
                      <a:pt x="3778" y="216"/>
                    </a:lnTo>
                    <a:lnTo>
                      <a:pt x="3868" y="250"/>
                    </a:lnTo>
                    <a:lnTo>
                      <a:pt x="3954" y="288"/>
                    </a:lnTo>
                    <a:lnTo>
                      <a:pt x="4037" y="328"/>
                    </a:lnTo>
                    <a:lnTo>
                      <a:pt x="4122" y="373"/>
                    </a:lnTo>
                    <a:lnTo>
                      <a:pt x="4201" y="420"/>
                    </a:lnTo>
                    <a:lnTo>
                      <a:pt x="4275" y="469"/>
                    </a:lnTo>
                    <a:lnTo>
                      <a:pt x="4344" y="519"/>
                    </a:lnTo>
                    <a:lnTo>
                      <a:pt x="4407" y="572"/>
                    </a:lnTo>
                    <a:lnTo>
                      <a:pt x="4464" y="625"/>
                    </a:lnTo>
                    <a:lnTo>
                      <a:pt x="4516" y="681"/>
                    </a:lnTo>
                    <a:lnTo>
                      <a:pt x="4563" y="737"/>
                    </a:lnTo>
                    <a:lnTo>
                      <a:pt x="4603" y="794"/>
                    </a:lnTo>
                    <a:lnTo>
                      <a:pt x="4639" y="853"/>
                    </a:lnTo>
                    <a:lnTo>
                      <a:pt x="4669" y="912"/>
                    </a:lnTo>
                    <a:lnTo>
                      <a:pt x="4694" y="973"/>
                    </a:lnTo>
                    <a:lnTo>
                      <a:pt x="4712" y="1033"/>
                    </a:lnTo>
                    <a:lnTo>
                      <a:pt x="4726" y="1094"/>
                    </a:lnTo>
                    <a:lnTo>
                      <a:pt x="4733" y="1155"/>
                    </a:lnTo>
                    <a:lnTo>
                      <a:pt x="4735" y="1217"/>
                    </a:lnTo>
                    <a:lnTo>
                      <a:pt x="4731" y="1279"/>
                    </a:lnTo>
                    <a:lnTo>
                      <a:pt x="4722" y="1340"/>
                    </a:lnTo>
                    <a:lnTo>
                      <a:pt x="4708" y="1402"/>
                    </a:lnTo>
                    <a:lnTo>
                      <a:pt x="4687" y="1463"/>
                    </a:lnTo>
                    <a:lnTo>
                      <a:pt x="4662" y="1524"/>
                    </a:lnTo>
                    <a:lnTo>
                      <a:pt x="4630" y="1585"/>
                    </a:lnTo>
                    <a:lnTo>
                      <a:pt x="4593" y="1644"/>
                    </a:lnTo>
                    <a:lnTo>
                      <a:pt x="4550" y="1702"/>
                    </a:lnTo>
                    <a:lnTo>
                      <a:pt x="4501" y="1761"/>
                    </a:lnTo>
                    <a:lnTo>
                      <a:pt x="4447" y="1818"/>
                    </a:lnTo>
                    <a:lnTo>
                      <a:pt x="4388" y="1873"/>
                    </a:lnTo>
                    <a:lnTo>
                      <a:pt x="4323" y="1929"/>
                    </a:lnTo>
                    <a:lnTo>
                      <a:pt x="4251" y="1982"/>
                    </a:lnTo>
                    <a:lnTo>
                      <a:pt x="4175" y="2033"/>
                    </a:lnTo>
                    <a:lnTo>
                      <a:pt x="4093" y="2084"/>
                    </a:lnTo>
                    <a:lnTo>
                      <a:pt x="4005" y="2132"/>
                    </a:lnTo>
                    <a:lnTo>
                      <a:pt x="3913" y="2177"/>
                    </a:lnTo>
                    <a:lnTo>
                      <a:pt x="3818" y="2220"/>
                    </a:lnTo>
                    <a:lnTo>
                      <a:pt x="3720" y="2260"/>
                    </a:lnTo>
                    <a:lnTo>
                      <a:pt x="3619" y="2296"/>
                    </a:lnTo>
                    <a:lnTo>
                      <a:pt x="3516" y="2330"/>
                    </a:lnTo>
                    <a:lnTo>
                      <a:pt x="3410" y="2361"/>
                    </a:lnTo>
                    <a:lnTo>
                      <a:pt x="3302" y="2390"/>
                    </a:lnTo>
                    <a:lnTo>
                      <a:pt x="3194" y="2414"/>
                    </a:lnTo>
                    <a:lnTo>
                      <a:pt x="3082" y="2436"/>
                    </a:lnTo>
                    <a:lnTo>
                      <a:pt x="2970" y="2456"/>
                    </a:lnTo>
                    <a:lnTo>
                      <a:pt x="2857" y="2473"/>
                    </a:lnTo>
                    <a:lnTo>
                      <a:pt x="2742" y="2485"/>
                    </a:lnTo>
                    <a:lnTo>
                      <a:pt x="2627" y="2496"/>
                    </a:lnTo>
                    <a:lnTo>
                      <a:pt x="2512" y="2503"/>
                    </a:lnTo>
                    <a:lnTo>
                      <a:pt x="2396" y="2508"/>
                    </a:lnTo>
                    <a:lnTo>
                      <a:pt x="2280" y="2509"/>
                    </a:lnTo>
                    <a:lnTo>
                      <a:pt x="2165" y="2508"/>
                    </a:lnTo>
                    <a:lnTo>
                      <a:pt x="2050" y="2503"/>
                    </a:lnTo>
                    <a:lnTo>
                      <a:pt x="1935" y="2496"/>
                    </a:lnTo>
                    <a:lnTo>
                      <a:pt x="1821" y="2485"/>
                    </a:lnTo>
                    <a:lnTo>
                      <a:pt x="1709" y="2473"/>
                    </a:lnTo>
                    <a:lnTo>
                      <a:pt x="1598" y="2456"/>
                    </a:lnTo>
                    <a:lnTo>
                      <a:pt x="1488" y="2436"/>
                    </a:lnTo>
                    <a:lnTo>
                      <a:pt x="1380" y="2414"/>
                    </a:lnTo>
                    <a:lnTo>
                      <a:pt x="1275" y="2390"/>
                    </a:lnTo>
                    <a:lnTo>
                      <a:pt x="1170" y="2361"/>
                    </a:lnTo>
                    <a:lnTo>
                      <a:pt x="1069" y="2330"/>
                    </a:lnTo>
                    <a:lnTo>
                      <a:pt x="971" y="2296"/>
                    </a:lnTo>
                    <a:lnTo>
                      <a:pt x="875" y="2259"/>
                    </a:lnTo>
                    <a:lnTo>
                      <a:pt x="782" y="2219"/>
                    </a:lnTo>
                    <a:lnTo>
                      <a:pt x="693" y="2176"/>
                    </a:lnTo>
                    <a:lnTo>
                      <a:pt x="608" y="2131"/>
                    </a:lnTo>
                    <a:lnTo>
                      <a:pt x="525" y="2081"/>
                    </a:lnTo>
                    <a:lnTo>
                      <a:pt x="448" y="2030"/>
                    </a:lnTo>
                    <a:lnTo>
                      <a:pt x="377" y="1977"/>
                    </a:lnTo>
                    <a:lnTo>
                      <a:pt x="313" y="1922"/>
                    </a:lnTo>
                    <a:lnTo>
                      <a:pt x="255" y="1866"/>
                    </a:lnTo>
                    <a:lnTo>
                      <a:pt x="203" y="1810"/>
                    </a:lnTo>
                    <a:lnTo>
                      <a:pt x="156" y="1751"/>
                    </a:lnTo>
                    <a:lnTo>
                      <a:pt x="117" y="1693"/>
                    </a:lnTo>
                    <a:lnTo>
                      <a:pt x="82" y="1633"/>
                    </a:lnTo>
                    <a:lnTo>
                      <a:pt x="54" y="1573"/>
                    </a:lnTo>
                    <a:lnTo>
                      <a:pt x="32" y="1512"/>
                    </a:lnTo>
                    <a:lnTo>
                      <a:pt x="15" y="1451"/>
                    </a:lnTo>
                    <a:lnTo>
                      <a:pt x="4" y="1389"/>
                    </a:lnTo>
                    <a:lnTo>
                      <a:pt x="0" y="1328"/>
                    </a:lnTo>
                    <a:lnTo>
                      <a:pt x="0" y="1266"/>
                    </a:lnTo>
                    <a:lnTo>
                      <a:pt x="6" y="1204"/>
                    </a:lnTo>
                    <a:lnTo>
                      <a:pt x="18" y="1143"/>
                    </a:lnTo>
                    <a:lnTo>
                      <a:pt x="35" y="1082"/>
                    </a:lnTo>
                    <a:lnTo>
                      <a:pt x="58" y="1021"/>
                    </a:lnTo>
                    <a:lnTo>
                      <a:pt x="86" y="961"/>
                    </a:lnTo>
                    <a:lnTo>
                      <a:pt x="120" y="902"/>
                    </a:lnTo>
                    <a:lnTo>
                      <a:pt x="158" y="842"/>
                    </a:lnTo>
                    <a:lnTo>
                      <a:pt x="202" y="785"/>
                    </a:lnTo>
                    <a:lnTo>
                      <a:pt x="252" y="727"/>
                    </a:lnTo>
                    <a:lnTo>
                      <a:pt x="306" y="672"/>
                    </a:lnTo>
                    <a:lnTo>
                      <a:pt x="366" y="618"/>
                    </a:lnTo>
                    <a:lnTo>
                      <a:pt x="431" y="565"/>
                    </a:lnTo>
                    <a:lnTo>
                      <a:pt x="500" y="514"/>
                    </a:lnTo>
                    <a:lnTo>
                      <a:pt x="574" y="464"/>
                    </a:lnTo>
                    <a:lnTo>
                      <a:pt x="654" y="416"/>
                    </a:lnTo>
                    <a:lnTo>
                      <a:pt x="738" y="370"/>
                    </a:lnTo>
                    <a:lnTo>
                      <a:pt x="827" y="327"/>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60" name="Freeform 53"/>
              <p:cNvSpPr>
                <a:spLocks/>
              </p:cNvSpPr>
              <p:nvPr/>
            </p:nvSpPr>
            <p:spPr bwMode="auto">
              <a:xfrm>
                <a:off x="3310" y="3315"/>
                <a:ext cx="116" cy="40"/>
              </a:xfrm>
              <a:custGeom>
                <a:avLst/>
                <a:gdLst>
                  <a:gd name="T0" fmla="*/ 610 w 1740"/>
                  <a:gd name="T1" fmla="*/ 0 h 602"/>
                  <a:gd name="T2" fmla="*/ 555 w 1740"/>
                  <a:gd name="T3" fmla="*/ 28 h 602"/>
                  <a:gd name="T4" fmla="*/ 501 w 1740"/>
                  <a:gd name="T5" fmla="*/ 56 h 602"/>
                  <a:gd name="T6" fmla="*/ 450 w 1740"/>
                  <a:gd name="T7" fmla="*/ 86 h 602"/>
                  <a:gd name="T8" fmla="*/ 402 w 1740"/>
                  <a:gd name="T9" fmla="*/ 116 h 602"/>
                  <a:gd name="T10" fmla="*/ 355 w 1740"/>
                  <a:gd name="T11" fmla="*/ 147 h 602"/>
                  <a:gd name="T12" fmla="*/ 311 w 1740"/>
                  <a:gd name="T13" fmla="*/ 177 h 602"/>
                  <a:gd name="T14" fmla="*/ 269 w 1740"/>
                  <a:gd name="T15" fmla="*/ 209 h 602"/>
                  <a:gd name="T16" fmla="*/ 230 w 1740"/>
                  <a:gd name="T17" fmla="*/ 240 h 602"/>
                  <a:gd name="T18" fmla="*/ 193 w 1740"/>
                  <a:gd name="T19" fmla="*/ 273 h 602"/>
                  <a:gd name="T20" fmla="*/ 158 w 1740"/>
                  <a:gd name="T21" fmla="*/ 306 h 602"/>
                  <a:gd name="T22" fmla="*/ 126 w 1740"/>
                  <a:gd name="T23" fmla="*/ 339 h 602"/>
                  <a:gd name="T24" fmla="*/ 97 w 1740"/>
                  <a:gd name="T25" fmla="*/ 372 h 602"/>
                  <a:gd name="T26" fmla="*/ 69 w 1740"/>
                  <a:gd name="T27" fmla="*/ 406 h 602"/>
                  <a:gd name="T28" fmla="*/ 43 w 1740"/>
                  <a:gd name="T29" fmla="*/ 440 h 602"/>
                  <a:gd name="T30" fmla="*/ 20 w 1740"/>
                  <a:gd name="T31" fmla="*/ 474 h 602"/>
                  <a:gd name="T32" fmla="*/ 0 w 1740"/>
                  <a:gd name="T33" fmla="*/ 508 h 602"/>
                  <a:gd name="T34" fmla="*/ 1740 w 1740"/>
                  <a:gd name="T35" fmla="*/ 602 h 602"/>
                  <a:gd name="T36" fmla="*/ 610 w 1740"/>
                  <a:gd name="T37" fmla="*/ 0 h 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40"/>
                  <a:gd name="T58" fmla="*/ 0 h 602"/>
                  <a:gd name="T59" fmla="*/ 1740 w 1740"/>
                  <a:gd name="T60" fmla="*/ 602 h 6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40" h="602">
                    <a:moveTo>
                      <a:pt x="610" y="0"/>
                    </a:moveTo>
                    <a:lnTo>
                      <a:pt x="555" y="28"/>
                    </a:lnTo>
                    <a:lnTo>
                      <a:pt x="501" y="56"/>
                    </a:lnTo>
                    <a:lnTo>
                      <a:pt x="450" y="86"/>
                    </a:lnTo>
                    <a:lnTo>
                      <a:pt x="402" y="116"/>
                    </a:lnTo>
                    <a:lnTo>
                      <a:pt x="355" y="147"/>
                    </a:lnTo>
                    <a:lnTo>
                      <a:pt x="311" y="177"/>
                    </a:lnTo>
                    <a:lnTo>
                      <a:pt x="269" y="209"/>
                    </a:lnTo>
                    <a:lnTo>
                      <a:pt x="230" y="240"/>
                    </a:lnTo>
                    <a:lnTo>
                      <a:pt x="193" y="273"/>
                    </a:lnTo>
                    <a:lnTo>
                      <a:pt x="158" y="306"/>
                    </a:lnTo>
                    <a:lnTo>
                      <a:pt x="126" y="339"/>
                    </a:lnTo>
                    <a:lnTo>
                      <a:pt x="97" y="372"/>
                    </a:lnTo>
                    <a:lnTo>
                      <a:pt x="69" y="406"/>
                    </a:lnTo>
                    <a:lnTo>
                      <a:pt x="43" y="440"/>
                    </a:lnTo>
                    <a:lnTo>
                      <a:pt x="20" y="474"/>
                    </a:lnTo>
                    <a:lnTo>
                      <a:pt x="0" y="508"/>
                    </a:lnTo>
                    <a:lnTo>
                      <a:pt x="1740" y="602"/>
                    </a:lnTo>
                    <a:lnTo>
                      <a:pt x="610" y="0"/>
                    </a:lnTo>
                    <a:close/>
                  </a:path>
                </a:pathLst>
              </a:custGeom>
              <a:solidFill>
                <a:srgbClr val="323232"/>
              </a:solidFill>
              <a:ln w="9525">
                <a:noFill/>
                <a:round/>
                <a:headEnd/>
                <a:tailEnd/>
              </a:ln>
            </p:spPr>
            <p:txBody>
              <a:bodyPr/>
              <a:lstStyle/>
              <a:p>
                <a:endParaRPr lang="ja-JP" altLang="en-US" dirty="0">
                  <a:latin typeface="Calibri" pitchFamily="34" charset="0"/>
                </a:endParaRPr>
              </a:p>
            </p:txBody>
          </p:sp>
          <p:sp>
            <p:nvSpPr>
              <p:cNvPr id="61" name="Freeform 54"/>
              <p:cNvSpPr>
                <a:spLocks/>
              </p:cNvSpPr>
              <p:nvPr/>
            </p:nvSpPr>
            <p:spPr bwMode="auto">
              <a:xfrm>
                <a:off x="3304" y="3360"/>
                <a:ext cx="125" cy="52"/>
              </a:xfrm>
              <a:custGeom>
                <a:avLst/>
                <a:gdLst>
                  <a:gd name="T0" fmla="*/ 14 w 1871"/>
                  <a:gd name="T1" fmla="*/ 0 h 787"/>
                  <a:gd name="T2" fmla="*/ 9 w 1871"/>
                  <a:gd name="T3" fmla="*/ 27 h 787"/>
                  <a:gd name="T4" fmla="*/ 4 w 1871"/>
                  <a:gd name="T5" fmla="*/ 53 h 787"/>
                  <a:gd name="T6" fmla="*/ 1 w 1871"/>
                  <a:gd name="T7" fmla="*/ 79 h 787"/>
                  <a:gd name="T8" fmla="*/ 0 w 1871"/>
                  <a:gd name="T9" fmla="*/ 105 h 787"/>
                  <a:gd name="T10" fmla="*/ 0 w 1871"/>
                  <a:gd name="T11" fmla="*/ 131 h 787"/>
                  <a:gd name="T12" fmla="*/ 1 w 1871"/>
                  <a:gd name="T13" fmla="*/ 157 h 787"/>
                  <a:gd name="T14" fmla="*/ 3 w 1871"/>
                  <a:gd name="T15" fmla="*/ 183 h 787"/>
                  <a:gd name="T16" fmla="*/ 7 w 1871"/>
                  <a:gd name="T17" fmla="*/ 209 h 787"/>
                  <a:gd name="T18" fmla="*/ 12 w 1871"/>
                  <a:gd name="T19" fmla="*/ 235 h 787"/>
                  <a:gd name="T20" fmla="*/ 18 w 1871"/>
                  <a:gd name="T21" fmla="*/ 261 h 787"/>
                  <a:gd name="T22" fmla="*/ 26 w 1871"/>
                  <a:gd name="T23" fmla="*/ 286 h 787"/>
                  <a:gd name="T24" fmla="*/ 34 w 1871"/>
                  <a:gd name="T25" fmla="*/ 312 h 787"/>
                  <a:gd name="T26" fmla="*/ 45 w 1871"/>
                  <a:gd name="T27" fmla="*/ 337 h 787"/>
                  <a:gd name="T28" fmla="*/ 55 w 1871"/>
                  <a:gd name="T29" fmla="*/ 363 h 787"/>
                  <a:gd name="T30" fmla="*/ 68 w 1871"/>
                  <a:gd name="T31" fmla="*/ 388 h 787"/>
                  <a:gd name="T32" fmla="*/ 83 w 1871"/>
                  <a:gd name="T33" fmla="*/ 414 h 787"/>
                  <a:gd name="T34" fmla="*/ 98 w 1871"/>
                  <a:gd name="T35" fmla="*/ 438 h 787"/>
                  <a:gd name="T36" fmla="*/ 114 w 1871"/>
                  <a:gd name="T37" fmla="*/ 463 h 787"/>
                  <a:gd name="T38" fmla="*/ 132 w 1871"/>
                  <a:gd name="T39" fmla="*/ 488 h 787"/>
                  <a:gd name="T40" fmla="*/ 151 w 1871"/>
                  <a:gd name="T41" fmla="*/ 512 h 787"/>
                  <a:gd name="T42" fmla="*/ 172 w 1871"/>
                  <a:gd name="T43" fmla="*/ 537 h 787"/>
                  <a:gd name="T44" fmla="*/ 194 w 1871"/>
                  <a:gd name="T45" fmla="*/ 560 h 787"/>
                  <a:gd name="T46" fmla="*/ 217 w 1871"/>
                  <a:gd name="T47" fmla="*/ 585 h 787"/>
                  <a:gd name="T48" fmla="*/ 241 w 1871"/>
                  <a:gd name="T49" fmla="*/ 608 h 787"/>
                  <a:gd name="T50" fmla="*/ 267 w 1871"/>
                  <a:gd name="T51" fmla="*/ 631 h 787"/>
                  <a:gd name="T52" fmla="*/ 294 w 1871"/>
                  <a:gd name="T53" fmla="*/ 654 h 787"/>
                  <a:gd name="T54" fmla="*/ 322 w 1871"/>
                  <a:gd name="T55" fmla="*/ 677 h 787"/>
                  <a:gd name="T56" fmla="*/ 351 w 1871"/>
                  <a:gd name="T57" fmla="*/ 699 h 787"/>
                  <a:gd name="T58" fmla="*/ 382 w 1871"/>
                  <a:gd name="T59" fmla="*/ 722 h 787"/>
                  <a:gd name="T60" fmla="*/ 414 w 1871"/>
                  <a:gd name="T61" fmla="*/ 744 h 787"/>
                  <a:gd name="T62" fmla="*/ 448 w 1871"/>
                  <a:gd name="T63" fmla="*/ 765 h 787"/>
                  <a:gd name="T64" fmla="*/ 482 w 1871"/>
                  <a:gd name="T65" fmla="*/ 787 h 787"/>
                  <a:gd name="T66" fmla="*/ 1871 w 1871"/>
                  <a:gd name="T67" fmla="*/ 101 h 787"/>
                  <a:gd name="T68" fmla="*/ 14 w 1871"/>
                  <a:gd name="T69" fmla="*/ 0 h 7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71"/>
                  <a:gd name="T106" fmla="*/ 0 h 787"/>
                  <a:gd name="T107" fmla="*/ 1871 w 1871"/>
                  <a:gd name="T108" fmla="*/ 787 h 7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71" h="787">
                    <a:moveTo>
                      <a:pt x="14" y="0"/>
                    </a:moveTo>
                    <a:lnTo>
                      <a:pt x="9" y="27"/>
                    </a:lnTo>
                    <a:lnTo>
                      <a:pt x="4" y="53"/>
                    </a:lnTo>
                    <a:lnTo>
                      <a:pt x="1" y="79"/>
                    </a:lnTo>
                    <a:lnTo>
                      <a:pt x="0" y="105"/>
                    </a:lnTo>
                    <a:lnTo>
                      <a:pt x="0" y="131"/>
                    </a:lnTo>
                    <a:lnTo>
                      <a:pt x="1" y="157"/>
                    </a:lnTo>
                    <a:lnTo>
                      <a:pt x="3" y="183"/>
                    </a:lnTo>
                    <a:lnTo>
                      <a:pt x="7" y="209"/>
                    </a:lnTo>
                    <a:lnTo>
                      <a:pt x="12" y="235"/>
                    </a:lnTo>
                    <a:lnTo>
                      <a:pt x="18" y="261"/>
                    </a:lnTo>
                    <a:lnTo>
                      <a:pt x="26" y="286"/>
                    </a:lnTo>
                    <a:lnTo>
                      <a:pt x="34" y="312"/>
                    </a:lnTo>
                    <a:lnTo>
                      <a:pt x="45" y="337"/>
                    </a:lnTo>
                    <a:lnTo>
                      <a:pt x="55" y="363"/>
                    </a:lnTo>
                    <a:lnTo>
                      <a:pt x="68" y="388"/>
                    </a:lnTo>
                    <a:lnTo>
                      <a:pt x="83" y="414"/>
                    </a:lnTo>
                    <a:lnTo>
                      <a:pt x="98" y="438"/>
                    </a:lnTo>
                    <a:lnTo>
                      <a:pt x="114" y="463"/>
                    </a:lnTo>
                    <a:lnTo>
                      <a:pt x="132" y="488"/>
                    </a:lnTo>
                    <a:lnTo>
                      <a:pt x="151" y="512"/>
                    </a:lnTo>
                    <a:lnTo>
                      <a:pt x="172" y="537"/>
                    </a:lnTo>
                    <a:lnTo>
                      <a:pt x="194" y="560"/>
                    </a:lnTo>
                    <a:lnTo>
                      <a:pt x="217" y="585"/>
                    </a:lnTo>
                    <a:lnTo>
                      <a:pt x="241" y="608"/>
                    </a:lnTo>
                    <a:lnTo>
                      <a:pt x="267" y="631"/>
                    </a:lnTo>
                    <a:lnTo>
                      <a:pt x="294" y="654"/>
                    </a:lnTo>
                    <a:lnTo>
                      <a:pt x="322" y="677"/>
                    </a:lnTo>
                    <a:lnTo>
                      <a:pt x="351" y="699"/>
                    </a:lnTo>
                    <a:lnTo>
                      <a:pt x="382" y="722"/>
                    </a:lnTo>
                    <a:lnTo>
                      <a:pt x="414" y="744"/>
                    </a:lnTo>
                    <a:lnTo>
                      <a:pt x="448" y="765"/>
                    </a:lnTo>
                    <a:lnTo>
                      <a:pt x="482" y="787"/>
                    </a:lnTo>
                    <a:lnTo>
                      <a:pt x="1871" y="101"/>
                    </a:lnTo>
                    <a:lnTo>
                      <a:pt x="14" y="0"/>
                    </a:lnTo>
                    <a:close/>
                  </a:path>
                </a:pathLst>
              </a:custGeom>
              <a:solidFill>
                <a:srgbClr val="666666"/>
              </a:solidFill>
              <a:ln w="9525">
                <a:noFill/>
                <a:round/>
                <a:headEnd/>
                <a:tailEnd/>
              </a:ln>
            </p:spPr>
            <p:txBody>
              <a:bodyPr/>
              <a:lstStyle/>
              <a:p>
                <a:endParaRPr lang="ja-JP" altLang="en-US" dirty="0">
                  <a:latin typeface="Calibri" pitchFamily="34" charset="0"/>
                </a:endParaRPr>
              </a:p>
            </p:txBody>
          </p:sp>
          <p:sp>
            <p:nvSpPr>
              <p:cNvPr id="62" name="Freeform 55"/>
              <p:cNvSpPr>
                <a:spLocks/>
              </p:cNvSpPr>
              <p:nvPr/>
            </p:nvSpPr>
            <p:spPr bwMode="auto">
              <a:xfrm>
                <a:off x="3349" y="3369"/>
                <a:ext cx="138" cy="69"/>
              </a:xfrm>
              <a:custGeom>
                <a:avLst/>
                <a:gdLst>
                  <a:gd name="T0" fmla="*/ 0 w 2076"/>
                  <a:gd name="T1" fmla="*/ 739 h 1021"/>
                  <a:gd name="T2" fmla="*/ 54 w 2076"/>
                  <a:gd name="T3" fmla="*/ 764 h 1021"/>
                  <a:gd name="T4" fmla="*/ 109 w 2076"/>
                  <a:gd name="T5" fmla="*/ 787 h 1021"/>
                  <a:gd name="T6" fmla="*/ 166 w 2076"/>
                  <a:gd name="T7" fmla="*/ 809 h 1021"/>
                  <a:gd name="T8" fmla="*/ 223 w 2076"/>
                  <a:gd name="T9" fmla="*/ 830 h 1021"/>
                  <a:gd name="T10" fmla="*/ 282 w 2076"/>
                  <a:gd name="T11" fmla="*/ 850 h 1021"/>
                  <a:gd name="T12" fmla="*/ 341 w 2076"/>
                  <a:gd name="T13" fmla="*/ 869 h 1021"/>
                  <a:gd name="T14" fmla="*/ 401 w 2076"/>
                  <a:gd name="T15" fmla="*/ 886 h 1021"/>
                  <a:gd name="T16" fmla="*/ 462 w 2076"/>
                  <a:gd name="T17" fmla="*/ 903 h 1021"/>
                  <a:gd name="T18" fmla="*/ 525 w 2076"/>
                  <a:gd name="T19" fmla="*/ 918 h 1021"/>
                  <a:gd name="T20" fmla="*/ 588 w 2076"/>
                  <a:gd name="T21" fmla="*/ 933 h 1021"/>
                  <a:gd name="T22" fmla="*/ 651 w 2076"/>
                  <a:gd name="T23" fmla="*/ 945 h 1021"/>
                  <a:gd name="T24" fmla="*/ 716 w 2076"/>
                  <a:gd name="T25" fmla="*/ 958 h 1021"/>
                  <a:gd name="T26" fmla="*/ 781 w 2076"/>
                  <a:gd name="T27" fmla="*/ 969 h 1021"/>
                  <a:gd name="T28" fmla="*/ 847 w 2076"/>
                  <a:gd name="T29" fmla="*/ 979 h 1021"/>
                  <a:gd name="T30" fmla="*/ 914 w 2076"/>
                  <a:gd name="T31" fmla="*/ 988 h 1021"/>
                  <a:gd name="T32" fmla="*/ 981 w 2076"/>
                  <a:gd name="T33" fmla="*/ 996 h 1021"/>
                  <a:gd name="T34" fmla="*/ 1048 w 2076"/>
                  <a:gd name="T35" fmla="*/ 1003 h 1021"/>
                  <a:gd name="T36" fmla="*/ 1116 w 2076"/>
                  <a:gd name="T37" fmla="*/ 1009 h 1021"/>
                  <a:gd name="T38" fmla="*/ 1184 w 2076"/>
                  <a:gd name="T39" fmla="*/ 1013 h 1021"/>
                  <a:gd name="T40" fmla="*/ 1252 w 2076"/>
                  <a:gd name="T41" fmla="*/ 1016 h 1021"/>
                  <a:gd name="T42" fmla="*/ 1321 w 2076"/>
                  <a:gd name="T43" fmla="*/ 1020 h 1021"/>
                  <a:gd name="T44" fmla="*/ 1390 w 2076"/>
                  <a:gd name="T45" fmla="*/ 1021 h 1021"/>
                  <a:gd name="T46" fmla="*/ 1458 w 2076"/>
                  <a:gd name="T47" fmla="*/ 1021 h 1021"/>
                  <a:gd name="T48" fmla="*/ 1528 w 2076"/>
                  <a:gd name="T49" fmla="*/ 1020 h 1021"/>
                  <a:gd name="T50" fmla="*/ 1597 w 2076"/>
                  <a:gd name="T51" fmla="*/ 1019 h 1021"/>
                  <a:gd name="T52" fmla="*/ 1666 w 2076"/>
                  <a:gd name="T53" fmla="*/ 1015 h 1021"/>
                  <a:gd name="T54" fmla="*/ 1735 w 2076"/>
                  <a:gd name="T55" fmla="*/ 1011 h 1021"/>
                  <a:gd name="T56" fmla="*/ 1804 w 2076"/>
                  <a:gd name="T57" fmla="*/ 1006 h 1021"/>
                  <a:gd name="T58" fmla="*/ 1872 w 2076"/>
                  <a:gd name="T59" fmla="*/ 999 h 1021"/>
                  <a:gd name="T60" fmla="*/ 1940 w 2076"/>
                  <a:gd name="T61" fmla="*/ 992 h 1021"/>
                  <a:gd name="T62" fmla="*/ 2008 w 2076"/>
                  <a:gd name="T63" fmla="*/ 984 h 1021"/>
                  <a:gd name="T64" fmla="*/ 2076 w 2076"/>
                  <a:gd name="T65" fmla="*/ 974 h 1021"/>
                  <a:gd name="T66" fmla="*/ 1499 w 2076"/>
                  <a:gd name="T67" fmla="*/ 0 h 1021"/>
                  <a:gd name="T68" fmla="*/ 0 w 2076"/>
                  <a:gd name="T69" fmla="*/ 739 h 10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76"/>
                  <a:gd name="T106" fmla="*/ 0 h 1021"/>
                  <a:gd name="T107" fmla="*/ 2076 w 2076"/>
                  <a:gd name="T108" fmla="*/ 1021 h 10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76" h="1021">
                    <a:moveTo>
                      <a:pt x="0" y="739"/>
                    </a:moveTo>
                    <a:lnTo>
                      <a:pt x="54" y="764"/>
                    </a:lnTo>
                    <a:lnTo>
                      <a:pt x="109" y="787"/>
                    </a:lnTo>
                    <a:lnTo>
                      <a:pt x="166" y="809"/>
                    </a:lnTo>
                    <a:lnTo>
                      <a:pt x="223" y="830"/>
                    </a:lnTo>
                    <a:lnTo>
                      <a:pt x="282" y="850"/>
                    </a:lnTo>
                    <a:lnTo>
                      <a:pt x="341" y="869"/>
                    </a:lnTo>
                    <a:lnTo>
                      <a:pt x="401" y="886"/>
                    </a:lnTo>
                    <a:lnTo>
                      <a:pt x="462" y="903"/>
                    </a:lnTo>
                    <a:lnTo>
                      <a:pt x="525" y="918"/>
                    </a:lnTo>
                    <a:lnTo>
                      <a:pt x="588" y="933"/>
                    </a:lnTo>
                    <a:lnTo>
                      <a:pt x="651" y="945"/>
                    </a:lnTo>
                    <a:lnTo>
                      <a:pt x="716" y="958"/>
                    </a:lnTo>
                    <a:lnTo>
                      <a:pt x="781" y="969"/>
                    </a:lnTo>
                    <a:lnTo>
                      <a:pt x="847" y="979"/>
                    </a:lnTo>
                    <a:lnTo>
                      <a:pt x="914" y="988"/>
                    </a:lnTo>
                    <a:lnTo>
                      <a:pt x="981" y="996"/>
                    </a:lnTo>
                    <a:lnTo>
                      <a:pt x="1048" y="1003"/>
                    </a:lnTo>
                    <a:lnTo>
                      <a:pt x="1116" y="1009"/>
                    </a:lnTo>
                    <a:lnTo>
                      <a:pt x="1184" y="1013"/>
                    </a:lnTo>
                    <a:lnTo>
                      <a:pt x="1252" y="1016"/>
                    </a:lnTo>
                    <a:lnTo>
                      <a:pt x="1321" y="1020"/>
                    </a:lnTo>
                    <a:lnTo>
                      <a:pt x="1390" y="1021"/>
                    </a:lnTo>
                    <a:lnTo>
                      <a:pt x="1458" y="1021"/>
                    </a:lnTo>
                    <a:lnTo>
                      <a:pt x="1528" y="1020"/>
                    </a:lnTo>
                    <a:lnTo>
                      <a:pt x="1597" y="1019"/>
                    </a:lnTo>
                    <a:lnTo>
                      <a:pt x="1666" y="1015"/>
                    </a:lnTo>
                    <a:lnTo>
                      <a:pt x="1735" y="1011"/>
                    </a:lnTo>
                    <a:lnTo>
                      <a:pt x="1804" y="1006"/>
                    </a:lnTo>
                    <a:lnTo>
                      <a:pt x="1872" y="999"/>
                    </a:lnTo>
                    <a:lnTo>
                      <a:pt x="1940" y="992"/>
                    </a:lnTo>
                    <a:lnTo>
                      <a:pt x="2008" y="984"/>
                    </a:lnTo>
                    <a:lnTo>
                      <a:pt x="2076" y="974"/>
                    </a:lnTo>
                    <a:lnTo>
                      <a:pt x="1499" y="0"/>
                    </a:lnTo>
                    <a:lnTo>
                      <a:pt x="0" y="739"/>
                    </a:lnTo>
                    <a:close/>
                  </a:path>
                </a:pathLst>
              </a:custGeom>
              <a:solidFill>
                <a:srgbClr val="999999"/>
              </a:solidFill>
              <a:ln w="9525">
                <a:noFill/>
                <a:round/>
                <a:headEnd/>
                <a:tailEnd/>
              </a:ln>
            </p:spPr>
            <p:txBody>
              <a:bodyPr/>
              <a:lstStyle/>
              <a:p>
                <a:endParaRPr lang="ja-JP" altLang="en-US" dirty="0">
                  <a:latin typeface="Calibri" pitchFamily="34" charset="0"/>
                </a:endParaRPr>
              </a:p>
            </p:txBody>
          </p:sp>
          <p:sp>
            <p:nvSpPr>
              <p:cNvPr id="63" name="Freeform 56"/>
              <p:cNvSpPr>
                <a:spLocks/>
              </p:cNvSpPr>
              <p:nvPr/>
            </p:nvSpPr>
            <p:spPr bwMode="auto">
              <a:xfrm>
                <a:off x="3364" y="3293"/>
                <a:ext cx="233" cy="139"/>
              </a:xfrm>
              <a:custGeom>
                <a:avLst/>
                <a:gdLst>
                  <a:gd name="T0" fmla="*/ 2091 w 3505"/>
                  <a:gd name="T1" fmla="*/ 2079 h 2091"/>
                  <a:gd name="T2" fmla="*/ 2203 w 3505"/>
                  <a:gd name="T3" fmla="*/ 2054 h 2091"/>
                  <a:gd name="T4" fmla="*/ 2312 w 3505"/>
                  <a:gd name="T5" fmla="*/ 2025 h 2091"/>
                  <a:gd name="T6" fmla="*/ 2420 w 3505"/>
                  <a:gd name="T7" fmla="*/ 1993 h 2091"/>
                  <a:gd name="T8" fmla="*/ 2524 w 3505"/>
                  <a:gd name="T9" fmla="*/ 1958 h 2091"/>
                  <a:gd name="T10" fmla="*/ 2626 w 3505"/>
                  <a:gd name="T11" fmla="*/ 1920 h 2091"/>
                  <a:gd name="T12" fmla="*/ 2725 w 3505"/>
                  <a:gd name="T13" fmla="*/ 1879 h 2091"/>
                  <a:gd name="T14" fmla="*/ 2819 w 3505"/>
                  <a:gd name="T15" fmla="*/ 1834 h 2091"/>
                  <a:gd name="T16" fmla="*/ 2944 w 3505"/>
                  <a:gd name="T17" fmla="*/ 1768 h 2091"/>
                  <a:gd name="T18" fmla="*/ 3083 w 3505"/>
                  <a:gd name="T19" fmla="*/ 1680 h 2091"/>
                  <a:gd name="T20" fmla="*/ 3202 w 3505"/>
                  <a:gd name="T21" fmla="*/ 1589 h 2091"/>
                  <a:gd name="T22" fmla="*/ 3302 w 3505"/>
                  <a:gd name="T23" fmla="*/ 1494 h 2091"/>
                  <a:gd name="T24" fmla="*/ 3382 w 3505"/>
                  <a:gd name="T25" fmla="*/ 1397 h 2091"/>
                  <a:gd name="T26" fmla="*/ 3441 w 3505"/>
                  <a:gd name="T27" fmla="*/ 1297 h 2091"/>
                  <a:gd name="T28" fmla="*/ 3482 w 3505"/>
                  <a:gd name="T29" fmla="*/ 1197 h 2091"/>
                  <a:gd name="T30" fmla="*/ 3502 w 3505"/>
                  <a:gd name="T31" fmla="*/ 1096 h 2091"/>
                  <a:gd name="T32" fmla="*/ 3503 w 3505"/>
                  <a:gd name="T33" fmla="*/ 995 h 2091"/>
                  <a:gd name="T34" fmla="*/ 3484 w 3505"/>
                  <a:gd name="T35" fmla="*/ 895 h 2091"/>
                  <a:gd name="T36" fmla="*/ 3447 w 3505"/>
                  <a:gd name="T37" fmla="*/ 796 h 2091"/>
                  <a:gd name="T38" fmla="*/ 3389 w 3505"/>
                  <a:gd name="T39" fmla="*/ 700 h 2091"/>
                  <a:gd name="T40" fmla="*/ 3314 w 3505"/>
                  <a:gd name="T41" fmla="*/ 606 h 2091"/>
                  <a:gd name="T42" fmla="*/ 3219 w 3505"/>
                  <a:gd name="T43" fmla="*/ 516 h 2091"/>
                  <a:gd name="T44" fmla="*/ 3105 w 3505"/>
                  <a:gd name="T45" fmla="*/ 430 h 2091"/>
                  <a:gd name="T46" fmla="*/ 2973 w 3505"/>
                  <a:gd name="T47" fmla="*/ 348 h 2091"/>
                  <a:gd name="T48" fmla="*/ 2827 w 3505"/>
                  <a:gd name="T49" fmla="*/ 274 h 2091"/>
                  <a:gd name="T50" fmla="*/ 2672 w 3505"/>
                  <a:gd name="T51" fmla="*/ 210 h 2091"/>
                  <a:gd name="T52" fmla="*/ 2507 w 3505"/>
                  <a:gd name="T53" fmla="*/ 155 h 2091"/>
                  <a:gd name="T54" fmla="*/ 2335 w 3505"/>
                  <a:gd name="T55" fmla="*/ 107 h 2091"/>
                  <a:gd name="T56" fmla="*/ 2155 w 3505"/>
                  <a:gd name="T57" fmla="*/ 69 h 2091"/>
                  <a:gd name="T58" fmla="*/ 1970 w 3505"/>
                  <a:gd name="T59" fmla="*/ 39 h 2091"/>
                  <a:gd name="T60" fmla="*/ 1781 w 3505"/>
                  <a:gd name="T61" fmla="*/ 17 h 2091"/>
                  <a:gd name="T62" fmla="*/ 1588 w 3505"/>
                  <a:gd name="T63" fmla="*/ 4 h 2091"/>
                  <a:gd name="T64" fmla="*/ 1395 w 3505"/>
                  <a:gd name="T65" fmla="*/ 0 h 2091"/>
                  <a:gd name="T66" fmla="*/ 1199 w 3505"/>
                  <a:gd name="T67" fmla="*/ 4 h 2091"/>
                  <a:gd name="T68" fmla="*/ 1005 w 3505"/>
                  <a:gd name="T69" fmla="*/ 17 h 2091"/>
                  <a:gd name="T70" fmla="*/ 812 w 3505"/>
                  <a:gd name="T71" fmla="*/ 39 h 2091"/>
                  <a:gd name="T72" fmla="*/ 623 w 3505"/>
                  <a:gd name="T73" fmla="*/ 69 h 2091"/>
                  <a:gd name="T74" fmla="*/ 437 w 3505"/>
                  <a:gd name="T75" fmla="*/ 107 h 2091"/>
                  <a:gd name="T76" fmla="*/ 257 w 3505"/>
                  <a:gd name="T77" fmla="*/ 155 h 2091"/>
                  <a:gd name="T78" fmla="*/ 84 w 3505"/>
                  <a:gd name="T79" fmla="*/ 211 h 2091"/>
                  <a:gd name="T80" fmla="*/ 1372 w 3505"/>
                  <a:gd name="T81" fmla="*/ 973 h 20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05"/>
                  <a:gd name="T124" fmla="*/ 0 h 2091"/>
                  <a:gd name="T125" fmla="*/ 3505 w 3505"/>
                  <a:gd name="T126" fmla="*/ 2091 h 20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05" h="2091">
                    <a:moveTo>
                      <a:pt x="2035" y="2091"/>
                    </a:moveTo>
                    <a:lnTo>
                      <a:pt x="2091" y="2079"/>
                    </a:lnTo>
                    <a:lnTo>
                      <a:pt x="2147" y="2068"/>
                    </a:lnTo>
                    <a:lnTo>
                      <a:pt x="2203" y="2054"/>
                    </a:lnTo>
                    <a:lnTo>
                      <a:pt x="2258" y="2040"/>
                    </a:lnTo>
                    <a:lnTo>
                      <a:pt x="2312" y="2025"/>
                    </a:lnTo>
                    <a:lnTo>
                      <a:pt x="2365" y="2010"/>
                    </a:lnTo>
                    <a:lnTo>
                      <a:pt x="2420" y="1993"/>
                    </a:lnTo>
                    <a:lnTo>
                      <a:pt x="2472" y="1976"/>
                    </a:lnTo>
                    <a:lnTo>
                      <a:pt x="2524" y="1958"/>
                    </a:lnTo>
                    <a:lnTo>
                      <a:pt x="2575" y="1940"/>
                    </a:lnTo>
                    <a:lnTo>
                      <a:pt x="2626" y="1920"/>
                    </a:lnTo>
                    <a:lnTo>
                      <a:pt x="2676" y="1900"/>
                    </a:lnTo>
                    <a:lnTo>
                      <a:pt x="2725" y="1879"/>
                    </a:lnTo>
                    <a:lnTo>
                      <a:pt x="2773" y="1856"/>
                    </a:lnTo>
                    <a:lnTo>
                      <a:pt x="2819" y="1834"/>
                    </a:lnTo>
                    <a:lnTo>
                      <a:pt x="2866" y="1811"/>
                    </a:lnTo>
                    <a:lnTo>
                      <a:pt x="2944" y="1768"/>
                    </a:lnTo>
                    <a:lnTo>
                      <a:pt x="3016" y="1725"/>
                    </a:lnTo>
                    <a:lnTo>
                      <a:pt x="3083" y="1680"/>
                    </a:lnTo>
                    <a:lnTo>
                      <a:pt x="3146" y="1636"/>
                    </a:lnTo>
                    <a:lnTo>
                      <a:pt x="3202" y="1589"/>
                    </a:lnTo>
                    <a:lnTo>
                      <a:pt x="3255" y="1542"/>
                    </a:lnTo>
                    <a:lnTo>
                      <a:pt x="3302" y="1494"/>
                    </a:lnTo>
                    <a:lnTo>
                      <a:pt x="3345" y="1445"/>
                    </a:lnTo>
                    <a:lnTo>
                      <a:pt x="3382" y="1397"/>
                    </a:lnTo>
                    <a:lnTo>
                      <a:pt x="3414" y="1347"/>
                    </a:lnTo>
                    <a:lnTo>
                      <a:pt x="3441" y="1297"/>
                    </a:lnTo>
                    <a:lnTo>
                      <a:pt x="3464" y="1247"/>
                    </a:lnTo>
                    <a:lnTo>
                      <a:pt x="3482" y="1197"/>
                    </a:lnTo>
                    <a:lnTo>
                      <a:pt x="3493" y="1146"/>
                    </a:lnTo>
                    <a:lnTo>
                      <a:pt x="3502" y="1096"/>
                    </a:lnTo>
                    <a:lnTo>
                      <a:pt x="3505" y="1045"/>
                    </a:lnTo>
                    <a:lnTo>
                      <a:pt x="3503" y="995"/>
                    </a:lnTo>
                    <a:lnTo>
                      <a:pt x="3495" y="945"/>
                    </a:lnTo>
                    <a:lnTo>
                      <a:pt x="3484" y="895"/>
                    </a:lnTo>
                    <a:lnTo>
                      <a:pt x="3468" y="845"/>
                    </a:lnTo>
                    <a:lnTo>
                      <a:pt x="3447" y="796"/>
                    </a:lnTo>
                    <a:lnTo>
                      <a:pt x="3420" y="748"/>
                    </a:lnTo>
                    <a:lnTo>
                      <a:pt x="3389" y="700"/>
                    </a:lnTo>
                    <a:lnTo>
                      <a:pt x="3354" y="652"/>
                    </a:lnTo>
                    <a:lnTo>
                      <a:pt x="3314" y="606"/>
                    </a:lnTo>
                    <a:lnTo>
                      <a:pt x="3269" y="561"/>
                    </a:lnTo>
                    <a:lnTo>
                      <a:pt x="3219" y="516"/>
                    </a:lnTo>
                    <a:lnTo>
                      <a:pt x="3165" y="472"/>
                    </a:lnTo>
                    <a:lnTo>
                      <a:pt x="3105" y="430"/>
                    </a:lnTo>
                    <a:lnTo>
                      <a:pt x="3042" y="388"/>
                    </a:lnTo>
                    <a:lnTo>
                      <a:pt x="2973" y="348"/>
                    </a:lnTo>
                    <a:lnTo>
                      <a:pt x="2900" y="310"/>
                    </a:lnTo>
                    <a:lnTo>
                      <a:pt x="2827" y="274"/>
                    </a:lnTo>
                    <a:lnTo>
                      <a:pt x="2750" y="241"/>
                    </a:lnTo>
                    <a:lnTo>
                      <a:pt x="2672" y="210"/>
                    </a:lnTo>
                    <a:lnTo>
                      <a:pt x="2590" y="181"/>
                    </a:lnTo>
                    <a:lnTo>
                      <a:pt x="2507" y="155"/>
                    </a:lnTo>
                    <a:lnTo>
                      <a:pt x="2422" y="129"/>
                    </a:lnTo>
                    <a:lnTo>
                      <a:pt x="2335" y="107"/>
                    </a:lnTo>
                    <a:lnTo>
                      <a:pt x="2245" y="87"/>
                    </a:lnTo>
                    <a:lnTo>
                      <a:pt x="2155" y="69"/>
                    </a:lnTo>
                    <a:lnTo>
                      <a:pt x="2063" y="53"/>
                    </a:lnTo>
                    <a:lnTo>
                      <a:pt x="1970" y="39"/>
                    </a:lnTo>
                    <a:lnTo>
                      <a:pt x="1876" y="26"/>
                    </a:lnTo>
                    <a:lnTo>
                      <a:pt x="1781" y="17"/>
                    </a:lnTo>
                    <a:lnTo>
                      <a:pt x="1685" y="9"/>
                    </a:lnTo>
                    <a:lnTo>
                      <a:pt x="1588" y="4"/>
                    </a:lnTo>
                    <a:lnTo>
                      <a:pt x="1491" y="1"/>
                    </a:lnTo>
                    <a:lnTo>
                      <a:pt x="1395" y="0"/>
                    </a:lnTo>
                    <a:lnTo>
                      <a:pt x="1297" y="1"/>
                    </a:lnTo>
                    <a:lnTo>
                      <a:pt x="1199" y="4"/>
                    </a:lnTo>
                    <a:lnTo>
                      <a:pt x="1102" y="9"/>
                    </a:lnTo>
                    <a:lnTo>
                      <a:pt x="1005" y="17"/>
                    </a:lnTo>
                    <a:lnTo>
                      <a:pt x="908" y="26"/>
                    </a:lnTo>
                    <a:lnTo>
                      <a:pt x="812" y="39"/>
                    </a:lnTo>
                    <a:lnTo>
                      <a:pt x="716" y="53"/>
                    </a:lnTo>
                    <a:lnTo>
                      <a:pt x="623" y="69"/>
                    </a:lnTo>
                    <a:lnTo>
                      <a:pt x="529" y="87"/>
                    </a:lnTo>
                    <a:lnTo>
                      <a:pt x="437" y="107"/>
                    </a:lnTo>
                    <a:lnTo>
                      <a:pt x="347" y="130"/>
                    </a:lnTo>
                    <a:lnTo>
                      <a:pt x="257" y="155"/>
                    </a:lnTo>
                    <a:lnTo>
                      <a:pt x="169" y="181"/>
                    </a:lnTo>
                    <a:lnTo>
                      <a:pt x="84" y="211"/>
                    </a:lnTo>
                    <a:lnTo>
                      <a:pt x="0" y="242"/>
                    </a:lnTo>
                    <a:lnTo>
                      <a:pt x="1372" y="973"/>
                    </a:lnTo>
                    <a:lnTo>
                      <a:pt x="2035" y="2091"/>
                    </a:lnTo>
                    <a:close/>
                  </a:path>
                </a:pathLst>
              </a:custGeom>
              <a:solidFill>
                <a:srgbClr val="CCCCCC"/>
              </a:solidFill>
              <a:ln w="9525">
                <a:noFill/>
                <a:round/>
                <a:headEnd/>
                <a:tailEnd/>
              </a:ln>
            </p:spPr>
            <p:txBody>
              <a:bodyPr/>
              <a:lstStyle/>
              <a:p>
                <a:endParaRPr lang="ja-JP" altLang="en-US" dirty="0">
                  <a:latin typeface="Calibri" pitchFamily="34" charset="0"/>
                </a:endParaRPr>
              </a:p>
            </p:txBody>
          </p:sp>
        </p:grpSp>
        <p:sp>
          <p:nvSpPr>
            <p:cNvPr id="67" name="テキスト ボックス 66"/>
            <p:cNvSpPr txBox="1"/>
            <p:nvPr/>
          </p:nvSpPr>
          <p:spPr>
            <a:xfrm>
              <a:off x="5447750" y="3857628"/>
              <a:ext cx="1338828" cy="646331"/>
            </a:xfrm>
            <a:prstGeom prst="rect">
              <a:avLst/>
            </a:prstGeom>
            <a:noFill/>
          </p:spPr>
          <p:txBody>
            <a:bodyPr wrap="none" rtlCol="0">
              <a:spAutoFit/>
            </a:bodyPr>
            <a:lstStyle/>
            <a:p>
              <a:pPr algn="ctr"/>
              <a:r>
                <a:rPr kumimoji="1" lang="ja-JP" altLang="en-US" dirty="0" smtClean="0"/>
                <a:t>モジュール</a:t>
              </a:r>
              <a:endParaRPr kumimoji="1" lang="en-US" altLang="ja-JP" dirty="0" smtClean="0"/>
            </a:p>
            <a:p>
              <a:pPr algn="ctr"/>
              <a:r>
                <a:rPr kumimoji="1" lang="ja-JP" altLang="en-US" dirty="0" smtClean="0"/>
                <a:t>設計書</a:t>
              </a:r>
              <a:endParaRPr kumimoji="1" lang="ja-JP" altLang="en-US" dirty="0"/>
            </a:p>
          </p:txBody>
        </p:sp>
      </p:grpSp>
      <p:grpSp>
        <p:nvGrpSpPr>
          <p:cNvPr id="119" name="グループ化 118"/>
          <p:cNvGrpSpPr/>
          <p:nvPr/>
        </p:nvGrpSpPr>
        <p:grpSpPr>
          <a:xfrm>
            <a:off x="1071538" y="1500174"/>
            <a:ext cx="7572428" cy="428628"/>
            <a:chOff x="1071538" y="1500174"/>
            <a:chExt cx="7572428" cy="428628"/>
          </a:xfrm>
        </p:grpSpPr>
        <p:sp>
          <p:nvSpPr>
            <p:cNvPr id="68" name="正方形/長方形 67"/>
            <p:cNvSpPr/>
            <p:nvPr/>
          </p:nvSpPr>
          <p:spPr bwMode="auto">
            <a:xfrm>
              <a:off x="1071538" y="1500174"/>
              <a:ext cx="5715040" cy="42862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rPr>
                <a:t>計画～設計</a:t>
              </a:r>
            </a:p>
          </p:txBody>
        </p:sp>
        <p:sp>
          <p:nvSpPr>
            <p:cNvPr id="69" name="平行四辺形 68"/>
            <p:cNvSpPr/>
            <p:nvPr/>
          </p:nvSpPr>
          <p:spPr bwMode="auto">
            <a:xfrm flipH="1">
              <a:off x="6500826" y="1500174"/>
              <a:ext cx="2143140" cy="428628"/>
            </a:xfrm>
            <a:prstGeom prst="parallelogram">
              <a:avLst>
                <a:gd name="adj" fmla="val 7003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rPr>
                <a:t>実装</a:t>
              </a:r>
            </a:p>
          </p:txBody>
        </p:sp>
      </p:grpSp>
      <p:sp>
        <p:nvSpPr>
          <p:cNvPr id="108" name="下矢印 107"/>
          <p:cNvSpPr/>
          <p:nvPr/>
        </p:nvSpPr>
        <p:spPr>
          <a:xfrm rot="20700000">
            <a:off x="1426380" y="2071678"/>
            <a:ext cx="285752" cy="57150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9" name="下矢印 108"/>
          <p:cNvSpPr/>
          <p:nvPr/>
        </p:nvSpPr>
        <p:spPr>
          <a:xfrm rot="20700000">
            <a:off x="3426644" y="2071678"/>
            <a:ext cx="285752" cy="57150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0" name="下矢印 109"/>
          <p:cNvSpPr/>
          <p:nvPr/>
        </p:nvSpPr>
        <p:spPr>
          <a:xfrm rot="20700000">
            <a:off x="5498346" y="2071678"/>
            <a:ext cx="285752" cy="57150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0" name="正方形/長方形 69"/>
          <p:cNvSpPr/>
          <p:nvPr/>
        </p:nvSpPr>
        <p:spPr>
          <a:xfrm>
            <a:off x="5572132" y="1357298"/>
            <a:ext cx="3571868" cy="5500702"/>
          </a:xfrm>
          <a:prstGeom prst="rect">
            <a:avLst/>
          </a:prstGeom>
          <a:gradFill flip="none" rotWithShape="1">
            <a:gsLst>
              <a:gs pos="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 2"/>
          <p:cNvSpPr>
            <a:spLocks noGrp="1"/>
          </p:cNvSpPr>
          <p:nvPr>
            <p:ph type="sldNum" sz="quarter" idx="12"/>
          </p:nvPr>
        </p:nvSpPr>
        <p:spPr/>
        <p:txBody>
          <a:bodyPr/>
          <a:lstStyle/>
          <a:p>
            <a:fld id="{42D4A36F-DB00-42B8-866B-82834CB2AE26}" type="slidenum">
              <a:rPr kumimoji="1" lang="ja-JP" altLang="en-US" smtClean="0"/>
              <a:pPr/>
              <a:t>19</a:t>
            </a:fld>
            <a:endParaRPr kumimoji="1" lang="ja-JP" altLang="en-US" dirty="0"/>
          </a:p>
        </p:txBody>
      </p:sp>
      <p:sp>
        <p:nvSpPr>
          <p:cNvPr id="111" name="円/楕円 110"/>
          <p:cNvSpPr/>
          <p:nvPr/>
        </p:nvSpPr>
        <p:spPr>
          <a:xfrm>
            <a:off x="857224" y="5857892"/>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112" name="テキスト ボックス 111"/>
          <p:cNvSpPr txBox="1"/>
          <p:nvPr/>
        </p:nvSpPr>
        <p:spPr>
          <a:xfrm>
            <a:off x="1214414" y="5715016"/>
            <a:ext cx="5211683" cy="954107"/>
          </a:xfrm>
          <a:prstGeom prst="rect">
            <a:avLst/>
          </a:prstGeom>
          <a:noFill/>
        </p:spPr>
        <p:txBody>
          <a:bodyPr wrap="none" rtlCol="0">
            <a:spAutoFit/>
          </a:bodyPr>
          <a:lstStyle/>
          <a:p>
            <a:r>
              <a:rPr kumimoji="1" lang="ja-JP" altLang="en-US" sz="2800" dirty="0" smtClean="0"/>
              <a:t>セキュリティに関係ある記述は</a:t>
            </a:r>
            <a:endParaRPr kumimoji="1" lang="en-US" altLang="ja-JP" sz="2800" dirty="0" smtClean="0"/>
          </a:p>
          <a:p>
            <a:r>
              <a:rPr lang="ja-JP" altLang="en-US" sz="2800" dirty="0" smtClean="0"/>
              <a:t>ドキュメントのほんの一部</a:t>
            </a:r>
            <a:endParaRPr kumimoji="1" lang="en-US" altLang="ja-JP"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お題目</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pPr marL="582930" indent="-514350"/>
            <a:r>
              <a:rPr lang="ja-JP" altLang="en-US" dirty="0" smtClean="0"/>
              <a:t>セキュリティの作りこみの</a:t>
            </a:r>
            <a:r>
              <a:rPr lang="ja-JP" altLang="en-US" dirty="0" smtClean="0">
                <a:solidFill>
                  <a:srgbClr val="FFFF00"/>
                </a:solidFill>
              </a:rPr>
              <a:t>ライトウェイトなアプローチ</a:t>
            </a:r>
            <a:endParaRPr lang="en-US" altLang="ja-JP" dirty="0" smtClean="0">
              <a:solidFill>
                <a:srgbClr val="FFFF00"/>
              </a:solidFill>
            </a:endParaRPr>
          </a:p>
          <a:p>
            <a:pPr lvl="1"/>
            <a:r>
              <a:rPr lang="ja-JP" altLang="en-US" dirty="0" smtClean="0"/>
              <a:t>私たちの活動の基本的な考え方</a:t>
            </a:r>
            <a:endParaRPr lang="en-US" altLang="ja-JP" dirty="0" smtClean="0"/>
          </a:p>
          <a:p>
            <a:pPr lvl="1"/>
            <a:r>
              <a:rPr lang="en-US" altLang="ja-JP" dirty="0" smtClean="0">
                <a:solidFill>
                  <a:srgbClr val="FF00FF"/>
                </a:solidFill>
              </a:rPr>
              <a:t>L</a:t>
            </a:r>
            <a:r>
              <a:rPr lang="en-US" altLang="ja-JP" dirty="0" smtClean="0">
                <a:solidFill>
                  <a:schemeClr val="accent4">
                    <a:lumMod val="60000"/>
                    <a:lumOff val="40000"/>
                  </a:schemeClr>
                </a:solidFill>
              </a:rPr>
              <a:t>WSSA</a:t>
            </a:r>
            <a:r>
              <a:rPr lang="en-US" altLang="ja-JP" dirty="0" smtClean="0"/>
              <a:t> </a:t>
            </a:r>
          </a:p>
          <a:p>
            <a:pPr lvl="1"/>
            <a:endParaRPr lang="en-US" altLang="ja-JP" dirty="0" smtClean="0"/>
          </a:p>
          <a:p>
            <a:pPr marL="582930" indent="-514350"/>
            <a:r>
              <a:rPr kumimoji="1" lang="ja-JP" altLang="en-US" dirty="0" smtClean="0">
                <a:solidFill>
                  <a:srgbClr val="FFFF00"/>
                </a:solidFill>
              </a:rPr>
              <a:t>セキュリティ専門組織による</a:t>
            </a:r>
            <a:r>
              <a:rPr kumimoji="1" lang="ja-JP" altLang="en-US" dirty="0" smtClean="0"/>
              <a:t>セキュリティの作りこみ</a:t>
            </a:r>
            <a:endParaRPr kumimoji="1" lang="en-US" altLang="ja-JP" dirty="0" smtClean="0"/>
          </a:p>
          <a:p>
            <a:pPr lvl="1"/>
            <a:r>
              <a:rPr lang="ja-JP" altLang="en-US" dirty="0" smtClean="0"/>
              <a:t>ライトウェイトアプローチの最初の取り組み</a:t>
            </a:r>
            <a:endParaRPr lang="en-US" altLang="ja-JP" dirty="0" smtClean="0"/>
          </a:p>
          <a:p>
            <a:pPr lvl="1"/>
            <a:r>
              <a:rPr lang="en-US" altLang="ja-JP" dirty="0" smtClean="0">
                <a:solidFill>
                  <a:srgbClr val="FF00FF"/>
                </a:solidFill>
              </a:rPr>
              <a:t>L</a:t>
            </a:r>
            <a:r>
              <a:rPr lang="en-US" altLang="ja-JP" dirty="0" smtClean="0">
                <a:solidFill>
                  <a:schemeClr val="accent4">
                    <a:lumMod val="60000"/>
                    <a:lumOff val="40000"/>
                  </a:schemeClr>
                </a:solidFill>
              </a:rPr>
              <a:t>WSSA</a:t>
            </a:r>
            <a:r>
              <a:rPr lang="en-US" altLang="ja-JP" dirty="0" smtClean="0"/>
              <a:t> 1.0</a:t>
            </a:r>
          </a:p>
          <a:p>
            <a:pPr lvl="1"/>
            <a:endParaRPr kumimoji="1" lang="en-US" altLang="ja-JP" dirty="0" smtClean="0"/>
          </a:p>
          <a:p>
            <a:pPr marL="582930" indent="-514350"/>
            <a:r>
              <a:rPr lang="ja-JP" altLang="en-US" dirty="0" smtClean="0">
                <a:solidFill>
                  <a:srgbClr val="FFFF00"/>
                </a:solidFill>
              </a:rPr>
              <a:t>開発者自身による</a:t>
            </a:r>
            <a:r>
              <a:rPr lang="ja-JP" altLang="en-US" dirty="0" smtClean="0"/>
              <a:t>セキュリティの作りこみ</a:t>
            </a:r>
            <a:endParaRPr lang="en-US" altLang="ja-JP" dirty="0" smtClean="0"/>
          </a:p>
          <a:p>
            <a:pPr lvl="1"/>
            <a:r>
              <a:rPr lang="en-US" altLang="ja-JP" dirty="0" smtClean="0"/>
              <a:t>LWSSA</a:t>
            </a:r>
            <a:r>
              <a:rPr lang="ja-JP" altLang="en-US" dirty="0" smtClean="0"/>
              <a:t> </a:t>
            </a:r>
            <a:r>
              <a:rPr lang="en-US" altLang="ja-JP" dirty="0" smtClean="0"/>
              <a:t>1.0</a:t>
            </a:r>
            <a:r>
              <a:rPr lang="ja-JP" altLang="en-US" dirty="0" smtClean="0"/>
              <a:t>の拡張</a:t>
            </a:r>
            <a:endParaRPr lang="en-US" altLang="ja-JP" dirty="0" smtClean="0"/>
          </a:p>
          <a:p>
            <a:pPr lvl="1"/>
            <a:r>
              <a:rPr lang="en-US" altLang="ja-JP" dirty="0" smtClean="0">
                <a:solidFill>
                  <a:srgbClr val="FF00FF"/>
                </a:solidFill>
              </a:rPr>
              <a:t>L</a:t>
            </a:r>
            <a:r>
              <a:rPr lang="en-US" altLang="ja-JP" dirty="0" smtClean="0">
                <a:solidFill>
                  <a:schemeClr val="accent4">
                    <a:lumMod val="60000"/>
                    <a:lumOff val="40000"/>
                  </a:schemeClr>
                </a:solidFill>
              </a:rPr>
              <a:t>WSSA</a:t>
            </a:r>
            <a:r>
              <a:rPr lang="en-US" altLang="ja-JP" dirty="0" smtClean="0"/>
              <a:t> 2.0</a:t>
            </a:r>
          </a:p>
        </p:txBody>
      </p:sp>
      <p:sp>
        <p:nvSpPr>
          <p:cNvPr id="4" name="スライド番号プレースホルダ 3"/>
          <p:cNvSpPr>
            <a:spLocks noGrp="1"/>
          </p:cNvSpPr>
          <p:nvPr>
            <p:ph type="sldNum" sz="quarter" idx="12"/>
          </p:nvPr>
        </p:nvSpPr>
        <p:spPr/>
        <p:txBody>
          <a:bodyPr/>
          <a:lstStyle/>
          <a:p>
            <a:fld id="{42D4A36F-DB00-42B8-866B-82834CB2AE26}" type="slidenum">
              <a:rPr kumimoji="1" lang="ja-JP" altLang="en-US" smtClean="0"/>
              <a:pPr/>
              <a:t>2</a:t>
            </a:fld>
            <a:endParaRPr kumimoji="1" lang="ja-JP" altLang="en-US"/>
          </a:p>
        </p:txBody>
      </p:sp>
      <p:sp>
        <p:nvSpPr>
          <p:cNvPr id="8" name="山形 7"/>
          <p:cNvSpPr/>
          <p:nvPr/>
        </p:nvSpPr>
        <p:spPr>
          <a:xfrm>
            <a:off x="928662" y="1785926"/>
            <a:ext cx="357190" cy="35719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sp>
        <p:nvSpPr>
          <p:cNvPr id="9" name="山形 8"/>
          <p:cNvSpPr/>
          <p:nvPr/>
        </p:nvSpPr>
        <p:spPr>
          <a:xfrm>
            <a:off x="928662" y="3500438"/>
            <a:ext cx="357190" cy="35719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sp>
        <p:nvSpPr>
          <p:cNvPr id="10" name="山形 9"/>
          <p:cNvSpPr/>
          <p:nvPr/>
        </p:nvSpPr>
        <p:spPr>
          <a:xfrm>
            <a:off x="928662" y="5214950"/>
            <a:ext cx="357190" cy="35719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pic>
        <p:nvPicPr>
          <p:cNvPr id="11" name="Picture 2" descr="C:\Documents and Settings\mat\Local Settings\Temporary Internet Files\Content.IE5\1CSF598L\MCj03984730000[1].wmf"/>
          <p:cNvPicPr>
            <a:picLocks noChangeAspect="1" noChangeArrowheads="1"/>
          </p:cNvPicPr>
          <p:nvPr/>
        </p:nvPicPr>
        <p:blipFill>
          <a:blip r:embed="rId3"/>
          <a:srcRect/>
          <a:stretch>
            <a:fillRect/>
          </a:stretch>
        </p:blipFill>
        <p:spPr bwMode="auto">
          <a:xfrm>
            <a:off x="4929190" y="939844"/>
            <a:ext cx="795103" cy="525030"/>
          </a:xfrm>
          <a:prstGeom prst="rect">
            <a:avLst/>
          </a:prstGeom>
          <a:noFill/>
        </p:spPr>
      </p:pic>
      <p:pic>
        <p:nvPicPr>
          <p:cNvPr id="13" name="Picture 5" descr="C:\Documents and Settings\mat\Local Settings\Temporary Internet Files\Content.IE5\G94NOJ8B\MCj03968980000[1].wmf"/>
          <p:cNvPicPr>
            <a:picLocks noChangeAspect="1" noChangeArrowheads="1"/>
          </p:cNvPicPr>
          <p:nvPr/>
        </p:nvPicPr>
        <p:blipFill>
          <a:blip r:embed="rId4"/>
          <a:srcRect/>
          <a:stretch>
            <a:fillRect/>
          </a:stretch>
        </p:blipFill>
        <p:spPr bwMode="auto">
          <a:xfrm>
            <a:off x="5572132" y="846216"/>
            <a:ext cx="944636" cy="610626"/>
          </a:xfrm>
          <a:prstGeom prst="rect">
            <a:avLst/>
          </a:prstGeom>
          <a:noFill/>
        </p:spPr>
      </p:pic>
      <p:pic>
        <p:nvPicPr>
          <p:cNvPr id="14" name="Picture 7" descr="C:\Documents and Settings\mat\Local Settings\Temporary Internet Files\Content.IE5\Q5NO9CJE\MCj03985070000[1].wmf"/>
          <p:cNvPicPr>
            <a:picLocks noChangeAspect="1" noChangeArrowheads="1"/>
          </p:cNvPicPr>
          <p:nvPr/>
        </p:nvPicPr>
        <p:blipFill>
          <a:blip r:embed="rId5"/>
          <a:srcRect/>
          <a:stretch>
            <a:fillRect/>
          </a:stretch>
        </p:blipFill>
        <p:spPr bwMode="auto">
          <a:xfrm>
            <a:off x="6506612" y="651263"/>
            <a:ext cx="1215932" cy="819820"/>
          </a:xfrm>
          <a:prstGeom prst="rect">
            <a:avLst/>
          </a:prstGeom>
          <a:noFill/>
        </p:spPr>
      </p:pic>
      <p:pic>
        <p:nvPicPr>
          <p:cNvPr id="12" name="Picture 3" descr="C:\Documents and Settings\mat\Local Settings\Temporary Internet Files\Content.IE5\G94NOJ8B\MCj03968720000[1].wmf"/>
          <p:cNvPicPr>
            <a:picLocks noChangeAspect="1" noChangeArrowheads="1"/>
          </p:cNvPicPr>
          <p:nvPr/>
        </p:nvPicPr>
        <p:blipFill>
          <a:blip r:embed="rId6"/>
          <a:srcRect/>
          <a:stretch>
            <a:fillRect/>
          </a:stretch>
        </p:blipFill>
        <p:spPr bwMode="auto">
          <a:xfrm>
            <a:off x="7642962" y="391549"/>
            <a:ext cx="1215318" cy="11086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8" name="グループ化 307"/>
          <p:cNvGrpSpPr/>
          <p:nvPr/>
        </p:nvGrpSpPr>
        <p:grpSpPr>
          <a:xfrm>
            <a:off x="142844" y="1285860"/>
            <a:ext cx="4786346" cy="2500330"/>
            <a:chOff x="1142976" y="1702346"/>
            <a:chExt cx="4786346" cy="2500330"/>
          </a:xfrm>
        </p:grpSpPr>
        <p:sp>
          <p:nvSpPr>
            <p:cNvPr id="309" name="角丸四角形 308"/>
            <p:cNvSpPr/>
            <p:nvPr/>
          </p:nvSpPr>
          <p:spPr>
            <a:xfrm>
              <a:off x="1214414" y="2071678"/>
              <a:ext cx="4714908" cy="2130998"/>
            </a:xfrm>
            <a:prstGeom prst="roundRect">
              <a:avLst>
                <a:gd name="adj" fmla="val 7839"/>
              </a:avLst>
            </a:prstGeom>
            <a:gradFill flip="none" rotWithShape="1">
              <a:gsLst>
                <a:gs pos="0">
                  <a:srgbClr val="091103"/>
                </a:gs>
                <a:gs pos="50000">
                  <a:srgbClr val="1C320A"/>
                </a:gs>
                <a:gs pos="100000">
                  <a:srgbClr val="386711"/>
                </a:gs>
              </a:gsLst>
              <a:lin ang="13500000" scaled="1"/>
              <a:tileRect/>
            </a:gradFill>
            <a:ln w="28575">
              <a:solidFill>
                <a:schemeClr val="accent1">
                  <a:lumMod val="50000"/>
                </a:schemeClr>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310" name="テキスト ボックス 309"/>
            <p:cNvSpPr txBox="1"/>
            <p:nvPr/>
          </p:nvSpPr>
          <p:spPr>
            <a:xfrm>
              <a:off x="1142976" y="1702346"/>
              <a:ext cx="3429024" cy="369332"/>
            </a:xfrm>
            <a:prstGeom prst="rect">
              <a:avLst/>
            </a:prstGeom>
            <a:noFill/>
          </p:spPr>
          <p:txBody>
            <a:bodyPr wrap="square" rtlCol="0">
              <a:spAutoFit/>
            </a:bodyPr>
            <a:lstStyle/>
            <a:p>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ソフトウェア開発プロジェクト</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95" name="グループ化 359"/>
          <p:cNvGrpSpPr/>
          <p:nvPr/>
        </p:nvGrpSpPr>
        <p:grpSpPr>
          <a:xfrm>
            <a:off x="2571736" y="4000504"/>
            <a:ext cx="1152526" cy="1152526"/>
            <a:chOff x="2852708" y="4305288"/>
            <a:chExt cx="1152526" cy="1152526"/>
          </a:xfrm>
        </p:grpSpPr>
        <p:sp>
          <p:nvSpPr>
            <p:cNvPr id="296" name="Oval 79"/>
            <p:cNvSpPr>
              <a:spLocks noChangeArrowheads="1"/>
            </p:cNvSpPr>
            <p:nvPr/>
          </p:nvSpPr>
          <p:spPr bwMode="auto">
            <a:xfrm>
              <a:off x="2852708" y="4305288"/>
              <a:ext cx="1152526" cy="1152526"/>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tIns="0" anchor="t"/>
            <a:lstStyle/>
            <a:p>
              <a:pPr algn="ctr" eaLnBrk="1" hangingPunct="1"/>
              <a:r>
                <a:rPr kumimoji="1" lang="ja-JP" altLang="en-US" sz="1800" b="1" dirty="0" smtClean="0">
                  <a:ea typeface="ＭＳ Ｐゴシック" pitchFamily="50" charset="-128"/>
                </a:rPr>
                <a:t>ｾｷｭﾘﾃｨ</a:t>
              </a:r>
              <a:endParaRPr kumimoji="1" lang="en-US" altLang="ja-JP" sz="1800" b="1" dirty="0" smtClean="0">
                <a:ea typeface="ＭＳ Ｐゴシック" pitchFamily="50" charset="-128"/>
              </a:endParaRPr>
            </a:p>
            <a:p>
              <a:pPr algn="ctr" eaLnBrk="1" hangingPunct="1"/>
              <a:r>
                <a:rPr lang="ja-JP" altLang="en-US" b="1" dirty="0" smtClean="0">
                  <a:ea typeface="ＭＳ Ｐゴシック" pitchFamily="50" charset="-128"/>
                </a:rPr>
                <a:t>専門組織</a:t>
              </a:r>
              <a:endParaRPr kumimoji="1" lang="en-US" altLang="ja-JP" sz="1800" b="1" dirty="0" smtClean="0">
                <a:ea typeface="ＭＳ Ｐゴシック" pitchFamily="50" charset="-128"/>
              </a:endParaRPr>
            </a:p>
          </p:txBody>
        </p:sp>
        <p:grpSp>
          <p:nvGrpSpPr>
            <p:cNvPr id="297" name="Group 60"/>
            <p:cNvGrpSpPr>
              <a:grpSpLocks/>
            </p:cNvGrpSpPr>
            <p:nvPr/>
          </p:nvGrpSpPr>
          <p:grpSpPr bwMode="auto">
            <a:xfrm flipH="1">
              <a:off x="3338474" y="5026021"/>
              <a:ext cx="161925" cy="217488"/>
              <a:chOff x="2336" y="3313"/>
              <a:chExt cx="90" cy="137"/>
            </a:xfrm>
          </p:grpSpPr>
          <p:sp>
            <p:nvSpPr>
              <p:cNvPr id="304" name="AutoShape 61"/>
              <p:cNvSpPr>
                <a:spLocks noChangeArrowheads="1"/>
              </p:cNvSpPr>
              <p:nvPr/>
            </p:nvSpPr>
            <p:spPr bwMode="auto">
              <a:xfrm>
                <a:off x="2336" y="3377"/>
                <a:ext cx="90" cy="73"/>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sp>
            <p:nvSpPr>
              <p:cNvPr id="305" name="Oval 62"/>
              <p:cNvSpPr>
                <a:spLocks noChangeArrowheads="1"/>
              </p:cNvSpPr>
              <p:nvPr/>
            </p:nvSpPr>
            <p:spPr bwMode="auto">
              <a:xfrm>
                <a:off x="2336" y="3313"/>
                <a:ext cx="90" cy="9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grpSp>
        <p:grpSp>
          <p:nvGrpSpPr>
            <p:cNvPr id="298" name="Group 69"/>
            <p:cNvGrpSpPr>
              <a:grpSpLocks/>
            </p:cNvGrpSpPr>
            <p:nvPr/>
          </p:nvGrpSpPr>
          <p:grpSpPr bwMode="auto">
            <a:xfrm flipH="1">
              <a:off x="3122574" y="5026019"/>
              <a:ext cx="161925" cy="217488"/>
              <a:chOff x="2336" y="3313"/>
              <a:chExt cx="90" cy="137"/>
            </a:xfrm>
          </p:grpSpPr>
          <p:sp>
            <p:nvSpPr>
              <p:cNvPr id="302" name="AutoShape 70"/>
              <p:cNvSpPr>
                <a:spLocks noChangeArrowheads="1"/>
              </p:cNvSpPr>
              <p:nvPr/>
            </p:nvSpPr>
            <p:spPr bwMode="auto">
              <a:xfrm>
                <a:off x="2336" y="3377"/>
                <a:ext cx="90" cy="73"/>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sp>
            <p:nvSpPr>
              <p:cNvPr id="303" name="Oval 71"/>
              <p:cNvSpPr>
                <a:spLocks noChangeArrowheads="1"/>
              </p:cNvSpPr>
              <p:nvPr/>
            </p:nvSpPr>
            <p:spPr bwMode="auto">
              <a:xfrm>
                <a:off x="2336" y="3313"/>
                <a:ext cx="90" cy="9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grpSp>
        <p:grpSp>
          <p:nvGrpSpPr>
            <p:cNvPr id="299" name="Group 60"/>
            <p:cNvGrpSpPr>
              <a:grpSpLocks/>
            </p:cNvGrpSpPr>
            <p:nvPr/>
          </p:nvGrpSpPr>
          <p:grpSpPr bwMode="auto">
            <a:xfrm flipH="1">
              <a:off x="3552788" y="5026021"/>
              <a:ext cx="161925" cy="217488"/>
              <a:chOff x="2336" y="3313"/>
              <a:chExt cx="90" cy="137"/>
            </a:xfrm>
          </p:grpSpPr>
          <p:sp>
            <p:nvSpPr>
              <p:cNvPr id="300" name="AutoShape 61"/>
              <p:cNvSpPr>
                <a:spLocks noChangeArrowheads="1"/>
              </p:cNvSpPr>
              <p:nvPr/>
            </p:nvSpPr>
            <p:spPr bwMode="auto">
              <a:xfrm>
                <a:off x="2336" y="3377"/>
                <a:ext cx="90" cy="73"/>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sp>
            <p:nvSpPr>
              <p:cNvPr id="301" name="Oval 62"/>
              <p:cNvSpPr>
                <a:spLocks noChangeArrowheads="1"/>
              </p:cNvSpPr>
              <p:nvPr/>
            </p:nvSpPr>
            <p:spPr bwMode="auto">
              <a:xfrm>
                <a:off x="2336" y="3313"/>
                <a:ext cx="90" cy="9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grpSp>
      </p:grpSp>
      <p:cxnSp>
        <p:nvCxnSpPr>
          <p:cNvPr id="97" name="直線矢印コネクタ 96"/>
          <p:cNvCxnSpPr/>
          <p:nvPr/>
        </p:nvCxnSpPr>
        <p:spPr>
          <a:xfrm rot="16200000" flipH="1">
            <a:off x="2820159" y="5849136"/>
            <a:ext cx="679484" cy="1431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 name="タイトル 1"/>
          <p:cNvSpPr>
            <a:spLocks noGrp="1"/>
          </p:cNvSpPr>
          <p:nvPr>
            <p:ph type="title"/>
          </p:nvPr>
        </p:nvSpPr>
        <p:spPr/>
        <p:txBody>
          <a:bodyPr/>
          <a:lstStyle/>
          <a:p>
            <a:r>
              <a:rPr kumimoji="1" lang="ja-JP" altLang="en-US" dirty="0" smtClean="0"/>
              <a:t>セキュリティコードレビュー</a:t>
            </a:r>
            <a:endParaRPr kumimoji="1" lang="ja-JP" altLang="en-US" dirty="0"/>
          </a:p>
        </p:txBody>
      </p:sp>
      <p:sp>
        <p:nvSpPr>
          <p:cNvPr id="293" name="Text Box 6"/>
          <p:cNvSpPr txBox="1">
            <a:spLocks noChangeArrowheads="1"/>
          </p:cNvSpPr>
          <p:nvPr/>
        </p:nvSpPr>
        <p:spPr bwMode="auto">
          <a:xfrm>
            <a:off x="1322467" y="4549983"/>
            <a:ext cx="1106393" cy="307777"/>
          </a:xfrm>
          <a:prstGeom prst="rect">
            <a:avLst/>
          </a:prstGeom>
          <a:noFill/>
          <a:ln w="12700" cap="sq" algn="ctr">
            <a:noFill/>
            <a:miter lim="800000"/>
            <a:headEnd/>
            <a:tailEnd/>
          </a:ln>
          <a:effectLst/>
        </p:spPr>
        <p:txBody>
          <a:bodyPr wrap="none">
            <a:spAutoFit/>
          </a:bodyPr>
          <a:lstStyle/>
          <a:p>
            <a:pPr algn="ctr" eaLnBrk="1" hangingPunct="1"/>
            <a:r>
              <a:rPr kumimoji="1" lang="ja-JP" altLang="en-US" sz="1400" b="0" dirty="0" smtClean="0">
                <a:latin typeface="Verdana" pitchFamily="34" charset="0"/>
                <a:ea typeface="ＭＳ Ｐゴシック" pitchFamily="50" charset="-128"/>
              </a:rPr>
              <a:t>ソースコード</a:t>
            </a:r>
            <a:endParaRPr kumimoji="1" lang="ja-JP" altLang="en-US" sz="1400" b="0" dirty="0">
              <a:latin typeface="Verdana" pitchFamily="34" charset="0"/>
              <a:ea typeface="ＭＳ Ｐゴシック" pitchFamily="50" charset="-128"/>
            </a:endParaRPr>
          </a:p>
        </p:txBody>
      </p:sp>
      <p:grpSp>
        <p:nvGrpSpPr>
          <p:cNvPr id="8" name="グループ化 148"/>
          <p:cNvGrpSpPr/>
          <p:nvPr/>
        </p:nvGrpSpPr>
        <p:grpSpPr>
          <a:xfrm>
            <a:off x="4134476" y="3525826"/>
            <a:ext cx="723276" cy="701477"/>
            <a:chOff x="4296432" y="3035300"/>
            <a:chExt cx="723276" cy="701477"/>
          </a:xfrm>
        </p:grpSpPr>
        <p:sp>
          <p:nvSpPr>
            <p:cNvPr id="291" name="Text Box 42"/>
            <p:cNvSpPr txBox="1">
              <a:spLocks noChangeArrowheads="1"/>
            </p:cNvSpPr>
            <p:nvPr/>
          </p:nvSpPr>
          <p:spPr bwMode="auto">
            <a:xfrm>
              <a:off x="4296432" y="3429000"/>
              <a:ext cx="723276" cy="307777"/>
            </a:xfrm>
            <a:prstGeom prst="rect">
              <a:avLst/>
            </a:prstGeom>
            <a:noFill/>
            <a:ln w="12700" cap="sq" algn="ctr">
              <a:noFill/>
              <a:miter lim="800000"/>
              <a:headEnd/>
              <a:tailEnd/>
            </a:ln>
            <a:effectLst/>
          </p:spPr>
          <p:txBody>
            <a:bodyPr wrap="none">
              <a:spAutoFit/>
            </a:bodyPr>
            <a:lstStyle/>
            <a:p>
              <a:pPr algn="ctr" eaLnBrk="1" hangingPunct="1"/>
              <a:r>
                <a:rPr kumimoji="1" lang="ja-JP" altLang="en-US" sz="1400" b="0" dirty="0" smtClean="0">
                  <a:latin typeface="Verdana" pitchFamily="34" charset="0"/>
                  <a:ea typeface="ＭＳ Ｐゴシック" pitchFamily="50" charset="-128"/>
                </a:rPr>
                <a:t>報告書</a:t>
              </a:r>
              <a:endParaRPr kumimoji="1" lang="ja-JP" altLang="en-US" sz="1400" b="0" dirty="0">
                <a:latin typeface="Verdana" pitchFamily="34" charset="0"/>
                <a:ea typeface="ＭＳ Ｐゴシック" pitchFamily="50" charset="-128"/>
              </a:endParaRPr>
            </a:p>
          </p:txBody>
        </p:sp>
        <p:pic>
          <p:nvPicPr>
            <p:cNvPr id="292" name="Picture 43" descr="連絡書サンプル"/>
            <p:cNvPicPr>
              <a:picLocks noChangeAspect="1" noChangeArrowheads="1"/>
            </p:cNvPicPr>
            <p:nvPr/>
          </p:nvPicPr>
          <p:blipFill>
            <a:blip r:embed="rId3" cstate="print"/>
            <a:srcRect/>
            <a:stretch>
              <a:fillRect/>
            </a:stretch>
          </p:blipFill>
          <p:spPr bwMode="auto">
            <a:xfrm>
              <a:off x="4343401" y="3035300"/>
              <a:ext cx="609600" cy="427038"/>
            </a:xfrm>
            <a:prstGeom prst="rect">
              <a:avLst/>
            </a:prstGeom>
            <a:noFill/>
            <a:ln w="9525">
              <a:solidFill>
                <a:schemeClr val="tx1"/>
              </a:solidFill>
              <a:miter lim="800000"/>
              <a:headEnd/>
              <a:tailEnd/>
            </a:ln>
            <a:effectLst/>
          </p:spPr>
        </p:pic>
      </p:grpSp>
      <p:grpSp>
        <p:nvGrpSpPr>
          <p:cNvPr id="9" name="グループ化 149"/>
          <p:cNvGrpSpPr/>
          <p:nvPr/>
        </p:nvGrpSpPr>
        <p:grpSpPr>
          <a:xfrm>
            <a:off x="348263" y="3522651"/>
            <a:ext cx="723275" cy="701477"/>
            <a:chOff x="510219" y="3032125"/>
            <a:chExt cx="723275" cy="701477"/>
          </a:xfrm>
        </p:grpSpPr>
        <p:sp>
          <p:nvSpPr>
            <p:cNvPr id="289" name="Text Box 46"/>
            <p:cNvSpPr txBox="1">
              <a:spLocks noChangeArrowheads="1"/>
            </p:cNvSpPr>
            <p:nvPr/>
          </p:nvSpPr>
          <p:spPr bwMode="auto">
            <a:xfrm>
              <a:off x="510219" y="3425825"/>
              <a:ext cx="723275" cy="307777"/>
            </a:xfrm>
            <a:prstGeom prst="rect">
              <a:avLst/>
            </a:prstGeom>
            <a:noFill/>
            <a:ln w="12700" cap="sq" algn="ctr">
              <a:noFill/>
              <a:miter lim="800000"/>
              <a:headEnd/>
              <a:tailEnd/>
            </a:ln>
            <a:effectLst/>
          </p:spPr>
          <p:txBody>
            <a:bodyPr wrap="none">
              <a:spAutoFit/>
            </a:bodyPr>
            <a:lstStyle/>
            <a:p>
              <a:pPr algn="ctr" eaLnBrk="1" hangingPunct="1"/>
              <a:r>
                <a:rPr kumimoji="1" lang="ja-JP" altLang="en-US" sz="1400" b="0" dirty="0" smtClean="0">
                  <a:latin typeface="Verdana" pitchFamily="34" charset="0"/>
                  <a:ea typeface="ＭＳ Ｐゴシック" pitchFamily="50" charset="-128"/>
                </a:rPr>
                <a:t>報告書</a:t>
              </a:r>
              <a:endParaRPr kumimoji="1" lang="ja-JP" altLang="en-US" sz="1400" b="0" dirty="0">
                <a:latin typeface="Verdana" pitchFamily="34" charset="0"/>
                <a:ea typeface="ＭＳ Ｐゴシック" pitchFamily="50" charset="-128"/>
              </a:endParaRPr>
            </a:p>
          </p:txBody>
        </p:sp>
        <p:pic>
          <p:nvPicPr>
            <p:cNvPr id="290" name="Picture 47" descr="連絡書サンプル"/>
            <p:cNvPicPr>
              <a:picLocks noChangeAspect="1" noChangeArrowheads="1"/>
            </p:cNvPicPr>
            <p:nvPr/>
          </p:nvPicPr>
          <p:blipFill>
            <a:blip r:embed="rId3" cstate="print"/>
            <a:srcRect/>
            <a:stretch>
              <a:fillRect/>
            </a:stretch>
          </p:blipFill>
          <p:spPr bwMode="auto">
            <a:xfrm>
              <a:off x="522288" y="3032125"/>
              <a:ext cx="609600" cy="427038"/>
            </a:xfrm>
            <a:prstGeom prst="rect">
              <a:avLst/>
            </a:prstGeom>
            <a:noFill/>
            <a:ln w="9525">
              <a:solidFill>
                <a:schemeClr val="tx1"/>
              </a:solidFill>
              <a:miter lim="800000"/>
              <a:headEnd/>
              <a:tailEnd/>
            </a:ln>
          </p:spPr>
        </p:pic>
      </p:grpSp>
      <p:grpSp>
        <p:nvGrpSpPr>
          <p:cNvPr id="10" name="グループ化 136"/>
          <p:cNvGrpSpPr/>
          <p:nvPr/>
        </p:nvGrpSpPr>
        <p:grpSpPr>
          <a:xfrm>
            <a:off x="1895444" y="2700326"/>
            <a:ext cx="839650" cy="685800"/>
            <a:chOff x="2057400" y="2209800"/>
            <a:chExt cx="839650" cy="685800"/>
          </a:xfrm>
        </p:grpSpPr>
        <p:sp>
          <p:nvSpPr>
            <p:cNvPr id="287" name="Text Box 49"/>
            <p:cNvSpPr txBox="1">
              <a:spLocks noChangeArrowheads="1"/>
            </p:cNvSpPr>
            <p:nvPr/>
          </p:nvSpPr>
          <p:spPr bwMode="auto">
            <a:xfrm>
              <a:off x="2287588" y="2286000"/>
              <a:ext cx="609462" cy="246221"/>
            </a:xfrm>
            <a:prstGeom prst="rect">
              <a:avLst/>
            </a:prstGeom>
            <a:noFill/>
            <a:ln w="12700" cap="sq" algn="ctr">
              <a:noFill/>
              <a:miter lim="800000"/>
              <a:headEnd/>
              <a:tailEnd/>
            </a:ln>
            <a:effectLst/>
          </p:spPr>
          <p:txBody>
            <a:bodyPr wrap="none">
              <a:spAutoFit/>
            </a:bodyPr>
            <a:lstStyle/>
            <a:p>
              <a:pPr eaLnBrk="1" hangingPunct="1"/>
              <a:r>
                <a:rPr lang="en-US" altLang="ja-JP" sz="1000" dirty="0" smtClean="0">
                  <a:latin typeface="Verdana" pitchFamily="34" charset="0"/>
                  <a:ea typeface="ＭＳ Ｐゴシック" pitchFamily="50" charset="-128"/>
                </a:rPr>
                <a:t>output</a:t>
              </a:r>
              <a:endParaRPr kumimoji="1" lang="ja-JP" altLang="en-US" sz="1000" b="0" dirty="0">
                <a:latin typeface="Verdana" pitchFamily="34" charset="0"/>
                <a:ea typeface="ＭＳ Ｐゴシック" pitchFamily="50" charset="-128"/>
              </a:endParaRPr>
            </a:p>
          </p:txBody>
        </p:sp>
        <p:cxnSp>
          <p:nvCxnSpPr>
            <p:cNvPr id="288" name="AutoShape 50"/>
            <p:cNvCxnSpPr>
              <a:cxnSpLocks noChangeShapeType="1"/>
            </p:cNvCxnSpPr>
            <p:nvPr/>
          </p:nvCxnSpPr>
          <p:spPr bwMode="auto">
            <a:xfrm rot="10800000" flipV="1">
              <a:off x="2057400" y="2209800"/>
              <a:ext cx="609600" cy="685800"/>
            </a:xfrm>
            <a:prstGeom prst="bentConnector2">
              <a:avLst/>
            </a:prstGeom>
            <a:noFill/>
            <a:ln w="228600">
              <a:solidFill>
                <a:srgbClr val="C0C0C0"/>
              </a:solidFill>
              <a:round/>
              <a:headEnd/>
              <a:tailEnd type="triangle" w="sm" len="sm"/>
            </a:ln>
            <a:effectLst>
              <a:outerShdw blurRad="50800" dist="38100" dir="2700000" algn="tl" rotWithShape="0">
                <a:prstClr val="black">
                  <a:alpha val="40000"/>
                </a:prstClr>
              </a:outerShdw>
            </a:effectLst>
          </p:spPr>
        </p:cxnSp>
      </p:grpSp>
      <p:grpSp>
        <p:nvGrpSpPr>
          <p:cNvPr id="11" name="グループ化 146"/>
          <p:cNvGrpSpPr/>
          <p:nvPr/>
        </p:nvGrpSpPr>
        <p:grpSpPr>
          <a:xfrm>
            <a:off x="3724244" y="2014526"/>
            <a:ext cx="762001" cy="1374775"/>
            <a:chOff x="3886200" y="1524000"/>
            <a:chExt cx="762001" cy="1374775"/>
          </a:xfrm>
        </p:grpSpPr>
        <p:sp>
          <p:nvSpPr>
            <p:cNvPr id="285" name="Text Box 73"/>
            <p:cNvSpPr txBox="1">
              <a:spLocks noChangeArrowheads="1"/>
            </p:cNvSpPr>
            <p:nvPr/>
          </p:nvSpPr>
          <p:spPr bwMode="auto">
            <a:xfrm>
              <a:off x="3886200" y="1600200"/>
              <a:ext cx="514885" cy="246221"/>
            </a:xfrm>
            <a:prstGeom prst="rect">
              <a:avLst/>
            </a:prstGeom>
            <a:noFill/>
            <a:ln w="12700" cap="sq" algn="ctr">
              <a:noFill/>
              <a:miter lim="800000"/>
              <a:headEnd/>
              <a:tailEnd/>
            </a:ln>
            <a:effectLst/>
          </p:spPr>
          <p:txBody>
            <a:bodyPr wrap="none">
              <a:spAutoFit/>
            </a:bodyPr>
            <a:lstStyle/>
            <a:p>
              <a:pPr eaLnBrk="1" hangingPunct="1"/>
              <a:r>
                <a:rPr kumimoji="1" lang="en-US" altLang="ja-JP" sz="1000" b="0" dirty="0" smtClean="0">
                  <a:latin typeface="Verdana" pitchFamily="34" charset="0"/>
                  <a:ea typeface="ＭＳ Ｐゴシック" pitchFamily="50" charset="-128"/>
                </a:rPr>
                <a:t>input</a:t>
              </a:r>
              <a:endParaRPr kumimoji="1" lang="ja-JP" altLang="en-US" sz="1000" b="0" dirty="0">
                <a:latin typeface="Verdana" pitchFamily="34" charset="0"/>
                <a:ea typeface="ＭＳ Ｐゴシック" pitchFamily="50" charset="-128"/>
              </a:endParaRPr>
            </a:p>
          </p:txBody>
        </p:sp>
        <p:cxnSp>
          <p:nvCxnSpPr>
            <p:cNvPr id="286" name="AutoShape 74"/>
            <p:cNvCxnSpPr>
              <a:cxnSpLocks noChangeShapeType="1"/>
            </p:cNvCxnSpPr>
            <p:nvPr/>
          </p:nvCxnSpPr>
          <p:spPr bwMode="auto">
            <a:xfrm rot="5400000" flipH="1">
              <a:off x="3617913" y="1868488"/>
              <a:ext cx="1374775" cy="685800"/>
            </a:xfrm>
            <a:prstGeom prst="bentConnector2">
              <a:avLst/>
            </a:prstGeom>
            <a:noFill/>
            <a:ln w="228600" cap="flat">
              <a:solidFill>
                <a:srgbClr val="C0C0C0"/>
              </a:solidFill>
              <a:round/>
              <a:headEnd/>
              <a:tailEnd type="triangle" w="sm" len="sm"/>
            </a:ln>
            <a:effectLst>
              <a:outerShdw blurRad="50800" dist="38100" dir="2700000" algn="tl" rotWithShape="0">
                <a:prstClr val="black">
                  <a:alpha val="40000"/>
                </a:prstClr>
              </a:outerShdw>
            </a:effectLst>
          </p:spPr>
        </p:cxnSp>
      </p:grpSp>
      <p:sp>
        <p:nvSpPr>
          <p:cNvPr id="283" name="Text Box 76"/>
          <p:cNvSpPr txBox="1">
            <a:spLocks noChangeArrowheads="1"/>
          </p:cNvSpPr>
          <p:nvPr/>
        </p:nvSpPr>
        <p:spPr bwMode="auto">
          <a:xfrm>
            <a:off x="2127219" y="4827599"/>
            <a:ext cx="514885" cy="246221"/>
          </a:xfrm>
          <a:prstGeom prst="rect">
            <a:avLst/>
          </a:prstGeom>
          <a:noFill/>
          <a:ln w="12700" cap="sq" algn="ctr">
            <a:noFill/>
            <a:miter lim="800000"/>
            <a:headEnd/>
            <a:tailEnd/>
          </a:ln>
          <a:effectLst/>
        </p:spPr>
        <p:txBody>
          <a:bodyPr wrap="none">
            <a:spAutoFit/>
          </a:bodyPr>
          <a:lstStyle/>
          <a:p>
            <a:pPr eaLnBrk="1" hangingPunct="1"/>
            <a:r>
              <a:rPr lang="en-US" altLang="ja-JP" sz="1000" dirty="0" smtClean="0">
                <a:latin typeface="Verdana" pitchFamily="34" charset="0"/>
                <a:ea typeface="ＭＳ Ｐゴシック" pitchFamily="50" charset="-128"/>
              </a:rPr>
              <a:t>input</a:t>
            </a:r>
            <a:endParaRPr kumimoji="1" lang="ja-JP" altLang="en-US" sz="1000" b="0" dirty="0">
              <a:latin typeface="Verdana" pitchFamily="34" charset="0"/>
              <a:ea typeface="ＭＳ Ｐゴシック" pitchFamily="50" charset="-128"/>
            </a:endParaRPr>
          </a:p>
        </p:txBody>
      </p:sp>
      <p:cxnSp>
        <p:nvCxnSpPr>
          <p:cNvPr id="284" name="AutoShape 77"/>
          <p:cNvCxnSpPr>
            <a:cxnSpLocks noChangeShapeType="1"/>
            <a:stCxn id="293" idx="2"/>
            <a:endCxn id="334" idx="1"/>
          </p:cNvCxnSpPr>
          <p:nvPr/>
        </p:nvCxnSpPr>
        <p:spPr bwMode="auto">
          <a:xfrm rot="16200000" flipH="1">
            <a:off x="1998659" y="4734765"/>
            <a:ext cx="442914" cy="688904"/>
          </a:xfrm>
          <a:prstGeom prst="bentConnector2">
            <a:avLst/>
          </a:prstGeom>
          <a:noFill/>
          <a:ln w="228600">
            <a:solidFill>
              <a:srgbClr val="C0C0C0"/>
            </a:solidFill>
            <a:round/>
            <a:headEnd/>
            <a:tailEnd type="triangle" w="sm" len="sm"/>
          </a:ln>
          <a:effectLst>
            <a:outerShdw blurRad="50800" dist="38100" dir="2700000" algn="tl" rotWithShape="0">
              <a:prstClr val="black">
                <a:alpha val="40000"/>
              </a:prstClr>
            </a:outerShdw>
          </a:effectLst>
        </p:spPr>
      </p:cxnSp>
      <p:sp>
        <p:nvSpPr>
          <p:cNvPr id="281" name="Text Box 95"/>
          <p:cNvSpPr txBox="1">
            <a:spLocks noChangeArrowheads="1"/>
          </p:cNvSpPr>
          <p:nvPr/>
        </p:nvSpPr>
        <p:spPr bwMode="auto">
          <a:xfrm>
            <a:off x="3714744" y="4827599"/>
            <a:ext cx="609462" cy="246221"/>
          </a:xfrm>
          <a:prstGeom prst="rect">
            <a:avLst/>
          </a:prstGeom>
          <a:noFill/>
          <a:ln w="12700" cap="sq" algn="ctr">
            <a:noFill/>
            <a:miter lim="800000"/>
            <a:headEnd/>
            <a:tailEnd/>
          </a:ln>
          <a:effectLst/>
        </p:spPr>
        <p:txBody>
          <a:bodyPr wrap="none">
            <a:spAutoFit/>
          </a:bodyPr>
          <a:lstStyle/>
          <a:p>
            <a:pPr eaLnBrk="1" hangingPunct="1"/>
            <a:r>
              <a:rPr kumimoji="1" lang="en-US" altLang="ja-JP" sz="1000" b="0" dirty="0" smtClean="0">
                <a:latin typeface="Verdana" pitchFamily="34" charset="0"/>
                <a:ea typeface="ＭＳ Ｐゴシック" pitchFamily="50" charset="-128"/>
              </a:rPr>
              <a:t>output</a:t>
            </a:r>
            <a:endParaRPr kumimoji="1" lang="ja-JP" altLang="en-US" sz="1000" b="0" dirty="0">
              <a:latin typeface="Verdana" pitchFamily="34" charset="0"/>
              <a:ea typeface="ＭＳ Ｐゴシック" pitchFamily="50" charset="-128"/>
            </a:endParaRPr>
          </a:p>
        </p:txBody>
      </p:sp>
      <p:cxnSp>
        <p:nvCxnSpPr>
          <p:cNvPr id="282" name="AutoShape 96"/>
          <p:cNvCxnSpPr>
            <a:cxnSpLocks noChangeShapeType="1"/>
          </p:cNvCxnSpPr>
          <p:nvPr/>
        </p:nvCxnSpPr>
        <p:spPr bwMode="auto">
          <a:xfrm flipV="1">
            <a:off x="3740920" y="4227303"/>
            <a:ext cx="726116" cy="1073371"/>
          </a:xfrm>
          <a:prstGeom prst="bentConnector2">
            <a:avLst/>
          </a:prstGeom>
          <a:noFill/>
          <a:ln w="228600">
            <a:solidFill>
              <a:srgbClr val="C0C0C0"/>
            </a:solidFill>
            <a:round/>
            <a:headEnd/>
            <a:tailEnd type="triangle" w="sm" len="sm"/>
          </a:ln>
          <a:effectLst>
            <a:outerShdw blurRad="50800" dist="38100" dir="2700000" algn="tl" rotWithShape="0">
              <a:prstClr val="black">
                <a:alpha val="40000"/>
              </a:prstClr>
            </a:outerShdw>
          </a:effectLst>
        </p:spPr>
      </p:cxnSp>
      <p:sp>
        <p:nvSpPr>
          <p:cNvPr id="242" name="AutoShape 100"/>
          <p:cNvSpPr>
            <a:spLocks noChangeArrowheads="1"/>
          </p:cNvSpPr>
          <p:nvPr/>
        </p:nvSpPr>
        <p:spPr bwMode="auto">
          <a:xfrm>
            <a:off x="2657444" y="1785926"/>
            <a:ext cx="990600" cy="457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ja-JP" altLang="en-US" sz="1400" dirty="0" smtClean="0">
                <a:ea typeface="ＭＳ Ｐゴシック" pitchFamily="50" charset="-128"/>
              </a:rPr>
              <a:t>ソースコード</a:t>
            </a:r>
            <a:endParaRPr lang="en-US" altLang="ja-JP" sz="1400" dirty="0" smtClean="0">
              <a:ea typeface="ＭＳ Ｐゴシック" pitchFamily="50" charset="-128"/>
            </a:endParaRPr>
          </a:p>
          <a:p>
            <a:pPr algn="ctr"/>
            <a:r>
              <a:rPr lang="ja-JP" altLang="en-US" sz="1400" dirty="0" smtClean="0">
                <a:ea typeface="ＭＳ Ｐゴシック" pitchFamily="50" charset="-128"/>
              </a:rPr>
              <a:t>を修正</a:t>
            </a:r>
            <a:endParaRPr lang="ja-JP" altLang="en-US" sz="1400" dirty="0">
              <a:ea typeface="ＭＳ Ｐゴシック" pitchFamily="50" charset="-128"/>
            </a:endParaRPr>
          </a:p>
        </p:txBody>
      </p:sp>
      <p:grpSp>
        <p:nvGrpSpPr>
          <p:cNvPr id="12" name="グループ化 147"/>
          <p:cNvGrpSpPr/>
          <p:nvPr/>
        </p:nvGrpSpPr>
        <p:grpSpPr>
          <a:xfrm>
            <a:off x="676244" y="2014526"/>
            <a:ext cx="2058850" cy="1371600"/>
            <a:chOff x="838200" y="1524000"/>
            <a:chExt cx="2058850" cy="1371600"/>
          </a:xfrm>
        </p:grpSpPr>
        <p:cxnSp>
          <p:nvCxnSpPr>
            <p:cNvPr id="279" name="AutoShape 107"/>
            <p:cNvCxnSpPr>
              <a:cxnSpLocks noChangeShapeType="1"/>
            </p:cNvCxnSpPr>
            <p:nvPr/>
          </p:nvCxnSpPr>
          <p:spPr bwMode="auto">
            <a:xfrm rot="10800000" flipV="1">
              <a:off x="838200" y="1524000"/>
              <a:ext cx="1828800" cy="1371600"/>
            </a:xfrm>
            <a:prstGeom prst="bentConnector2">
              <a:avLst/>
            </a:prstGeom>
            <a:noFill/>
            <a:ln w="228600">
              <a:solidFill>
                <a:srgbClr val="C0C0C0"/>
              </a:solidFill>
              <a:round/>
              <a:headEnd/>
              <a:tailEnd type="triangle" w="sm" len="sm"/>
            </a:ln>
            <a:effectLst>
              <a:outerShdw blurRad="50800" dist="38100" dir="2700000" algn="tl" rotWithShape="0">
                <a:prstClr val="black">
                  <a:alpha val="40000"/>
                </a:prstClr>
              </a:outerShdw>
            </a:effectLst>
          </p:spPr>
        </p:cxnSp>
        <p:sp>
          <p:nvSpPr>
            <p:cNvPr id="280" name="Text Box 108"/>
            <p:cNvSpPr txBox="1">
              <a:spLocks noChangeArrowheads="1"/>
            </p:cNvSpPr>
            <p:nvPr/>
          </p:nvSpPr>
          <p:spPr bwMode="auto">
            <a:xfrm>
              <a:off x="2287588" y="1600200"/>
              <a:ext cx="609462" cy="246221"/>
            </a:xfrm>
            <a:prstGeom prst="rect">
              <a:avLst/>
            </a:prstGeom>
            <a:noFill/>
            <a:ln w="12700" cap="sq" algn="ctr">
              <a:noFill/>
              <a:miter lim="800000"/>
              <a:headEnd/>
              <a:tailEnd/>
            </a:ln>
            <a:effectLst/>
          </p:spPr>
          <p:txBody>
            <a:bodyPr wrap="none">
              <a:spAutoFit/>
            </a:bodyPr>
            <a:lstStyle/>
            <a:p>
              <a:pPr eaLnBrk="1" hangingPunct="1"/>
              <a:r>
                <a:rPr kumimoji="1" lang="en-US" altLang="ja-JP" sz="1000" b="0" dirty="0" smtClean="0">
                  <a:latin typeface="Verdana" pitchFamily="34" charset="0"/>
                  <a:ea typeface="ＭＳ Ｐゴシック" pitchFamily="50" charset="-128"/>
                </a:rPr>
                <a:t>output</a:t>
              </a:r>
              <a:endParaRPr kumimoji="1" lang="ja-JP" altLang="en-US" sz="1000" b="0" dirty="0">
                <a:latin typeface="Verdana" pitchFamily="34" charset="0"/>
                <a:ea typeface="ＭＳ Ｐゴシック" pitchFamily="50" charset="-128"/>
              </a:endParaRPr>
            </a:p>
          </p:txBody>
        </p:sp>
      </p:grpSp>
      <p:cxnSp>
        <p:nvCxnSpPr>
          <p:cNvPr id="277" name="AutoShape 110"/>
          <p:cNvCxnSpPr>
            <a:cxnSpLocks noChangeShapeType="1"/>
          </p:cNvCxnSpPr>
          <p:nvPr/>
        </p:nvCxnSpPr>
        <p:spPr bwMode="auto">
          <a:xfrm rot="16200000" flipH="1">
            <a:off x="1084422" y="3820528"/>
            <a:ext cx="1076546" cy="1883746"/>
          </a:xfrm>
          <a:prstGeom prst="bentConnector2">
            <a:avLst/>
          </a:prstGeom>
          <a:noFill/>
          <a:ln w="228600">
            <a:solidFill>
              <a:srgbClr val="C0C0C0"/>
            </a:solidFill>
            <a:round/>
            <a:headEnd/>
            <a:tailEnd type="triangle" w="sm" len="sm"/>
          </a:ln>
          <a:effectLst>
            <a:outerShdw blurRad="50800" dist="38100" dir="2700000" algn="tl" rotWithShape="0">
              <a:prstClr val="black">
                <a:alpha val="40000"/>
              </a:prstClr>
            </a:outerShdw>
          </a:effectLst>
        </p:spPr>
      </p:cxnSp>
      <p:grpSp>
        <p:nvGrpSpPr>
          <p:cNvPr id="16" name="グループ化 337"/>
          <p:cNvGrpSpPr/>
          <p:nvPr/>
        </p:nvGrpSpPr>
        <p:grpSpPr>
          <a:xfrm>
            <a:off x="2564568" y="5029208"/>
            <a:ext cx="1176352" cy="542932"/>
            <a:chOff x="2993196" y="4814894"/>
            <a:chExt cx="1176352" cy="542932"/>
          </a:xfrm>
        </p:grpSpPr>
        <p:sp>
          <p:nvSpPr>
            <p:cNvPr id="334" name="AutoShape 93"/>
            <p:cNvSpPr>
              <a:spLocks noChangeArrowheads="1"/>
            </p:cNvSpPr>
            <p:nvPr/>
          </p:nvSpPr>
          <p:spPr bwMode="auto">
            <a:xfrm>
              <a:off x="2993196" y="4814894"/>
              <a:ext cx="1176352" cy="542932"/>
            </a:xfrm>
            <a:prstGeom prst="roundRect">
              <a:avLst>
                <a:gd name="adj" fmla="val 16667"/>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endParaRPr lang="ja-JP" altLang="en-US" sz="1800" dirty="0">
                <a:ea typeface="ＭＳ Ｐゴシック" pitchFamily="50" charset="-128"/>
              </a:endParaRPr>
            </a:p>
          </p:txBody>
        </p:sp>
        <p:sp>
          <p:nvSpPr>
            <p:cNvPr id="248" name="AutoShape 93"/>
            <p:cNvSpPr>
              <a:spLocks noChangeArrowheads="1"/>
            </p:cNvSpPr>
            <p:nvPr/>
          </p:nvSpPr>
          <p:spPr bwMode="auto">
            <a:xfrm>
              <a:off x="3086072" y="4845037"/>
              <a:ext cx="990600" cy="457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ja-JP" altLang="en-US" sz="1800" dirty="0" smtClean="0">
                  <a:ea typeface="ＭＳ Ｐゴシック" pitchFamily="50" charset="-128"/>
                </a:rPr>
                <a:t>レビュー</a:t>
              </a:r>
              <a:endParaRPr lang="ja-JP" altLang="en-US" sz="1800" dirty="0">
                <a:ea typeface="ＭＳ Ｐゴシック" pitchFamily="50" charset="-128"/>
              </a:endParaRPr>
            </a:p>
          </p:txBody>
        </p:sp>
      </p:grpSp>
      <p:sp>
        <p:nvSpPr>
          <p:cNvPr id="250" name="AutoShape 53"/>
          <p:cNvSpPr>
            <a:spLocks noChangeArrowheads="1"/>
          </p:cNvSpPr>
          <p:nvPr/>
        </p:nvSpPr>
        <p:spPr bwMode="auto">
          <a:xfrm>
            <a:off x="2657444" y="2276452"/>
            <a:ext cx="990600" cy="881074"/>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t"/>
          <a:lstStyle/>
          <a:p>
            <a:pPr algn="ctr" eaLnBrk="1" hangingPunct="1"/>
            <a:r>
              <a:rPr kumimoji="1" lang="ja-JP" altLang="en-US" sz="1400" b="0" dirty="0" smtClean="0">
                <a:ea typeface="ＭＳ Ｐゴシック" pitchFamily="50" charset="-128"/>
              </a:rPr>
              <a:t>開発者</a:t>
            </a:r>
            <a:endParaRPr kumimoji="1" lang="en-US" altLang="ja-JP" sz="1400" b="0" dirty="0" smtClean="0">
              <a:ea typeface="ＭＳ Ｐゴシック" pitchFamily="50" charset="-128"/>
            </a:endParaRPr>
          </a:p>
        </p:txBody>
      </p:sp>
      <p:grpSp>
        <p:nvGrpSpPr>
          <p:cNvPr id="17" name="Group 60"/>
          <p:cNvGrpSpPr>
            <a:grpSpLocks/>
          </p:cNvGrpSpPr>
          <p:nvPr/>
        </p:nvGrpSpPr>
        <p:grpSpPr bwMode="auto">
          <a:xfrm flipH="1">
            <a:off x="2976532" y="2603490"/>
            <a:ext cx="161925" cy="217488"/>
            <a:chOff x="2336" y="3158"/>
            <a:chExt cx="90" cy="137"/>
          </a:xfrm>
        </p:grpSpPr>
        <p:sp>
          <p:nvSpPr>
            <p:cNvPr id="265" name="AutoShape 61"/>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66" name="Oval 62"/>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18" name="Group 63"/>
          <p:cNvGrpSpPr>
            <a:grpSpLocks/>
          </p:cNvGrpSpPr>
          <p:nvPr/>
        </p:nvGrpSpPr>
        <p:grpSpPr bwMode="auto">
          <a:xfrm flipH="1">
            <a:off x="3192432" y="2603490"/>
            <a:ext cx="161925" cy="217488"/>
            <a:chOff x="2336" y="3158"/>
            <a:chExt cx="90" cy="137"/>
          </a:xfrm>
        </p:grpSpPr>
        <p:sp>
          <p:nvSpPr>
            <p:cNvPr id="263" name="AutoShape 64"/>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64" name="Oval 65"/>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19" name="Group 66"/>
          <p:cNvGrpSpPr>
            <a:grpSpLocks/>
          </p:cNvGrpSpPr>
          <p:nvPr/>
        </p:nvGrpSpPr>
        <p:grpSpPr bwMode="auto">
          <a:xfrm flipH="1">
            <a:off x="3409919" y="2603490"/>
            <a:ext cx="161925" cy="217488"/>
            <a:chOff x="2336" y="3158"/>
            <a:chExt cx="90" cy="137"/>
          </a:xfrm>
        </p:grpSpPr>
        <p:sp>
          <p:nvSpPr>
            <p:cNvPr id="261"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62"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20" name="Group 69"/>
          <p:cNvGrpSpPr>
            <a:grpSpLocks/>
          </p:cNvGrpSpPr>
          <p:nvPr/>
        </p:nvGrpSpPr>
        <p:grpSpPr bwMode="auto">
          <a:xfrm flipH="1">
            <a:off x="2760632" y="2603490"/>
            <a:ext cx="161925" cy="217488"/>
            <a:chOff x="2336" y="3158"/>
            <a:chExt cx="90" cy="137"/>
          </a:xfrm>
        </p:grpSpPr>
        <p:sp>
          <p:nvSpPr>
            <p:cNvPr id="259" name="AutoShape 70"/>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60" name="Oval 71"/>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21" name="グループ化 181"/>
          <p:cNvGrpSpPr/>
          <p:nvPr/>
        </p:nvGrpSpPr>
        <p:grpSpPr>
          <a:xfrm>
            <a:off x="2796787" y="2867834"/>
            <a:ext cx="714380" cy="214314"/>
            <a:chOff x="2928926" y="2786058"/>
            <a:chExt cx="1000132" cy="142876"/>
          </a:xfrm>
        </p:grpSpPr>
        <p:sp>
          <p:nvSpPr>
            <p:cNvPr id="256" name="正方形/長方形 255"/>
            <p:cNvSpPr/>
            <p:nvPr/>
          </p:nvSpPr>
          <p:spPr bwMode="auto">
            <a:xfrm>
              <a:off x="3500430" y="2786058"/>
              <a:ext cx="428628" cy="14287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ja-JP" altLang="en-US" sz="2000" b="0" i="0" u="none" strike="noStrike" cap="none" normalizeH="0" baseline="0" dirty="0" smtClean="0">
                <a:ln>
                  <a:noFill/>
                </a:ln>
                <a:solidFill>
                  <a:schemeClr val="tx1"/>
                </a:solidFill>
                <a:effectLst/>
                <a:latin typeface="Arial" charset="0"/>
              </a:endParaRPr>
            </a:p>
          </p:txBody>
        </p:sp>
        <p:sp>
          <p:nvSpPr>
            <p:cNvPr id="257" name="正方形/長方形 256"/>
            <p:cNvSpPr/>
            <p:nvPr/>
          </p:nvSpPr>
          <p:spPr bwMode="auto">
            <a:xfrm>
              <a:off x="2928926" y="2786058"/>
              <a:ext cx="576547" cy="14287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000" b="0" i="0" u="none" strike="noStrike" cap="none" normalizeH="0" baseline="0" dirty="0" smtClean="0">
                <a:ln>
                  <a:noFill/>
                </a:ln>
                <a:solidFill>
                  <a:schemeClr val="tx1"/>
                </a:solidFill>
                <a:effectLst/>
                <a:latin typeface="Arial" charset="0"/>
              </a:endParaRPr>
            </a:p>
          </p:txBody>
        </p:sp>
        <p:sp>
          <p:nvSpPr>
            <p:cNvPr id="258" name="平行四辺形 257"/>
            <p:cNvSpPr/>
            <p:nvPr/>
          </p:nvSpPr>
          <p:spPr bwMode="auto">
            <a:xfrm flipH="1">
              <a:off x="3214678" y="2786058"/>
              <a:ext cx="500067" cy="142876"/>
            </a:xfrm>
            <a:prstGeom prst="parallelogram">
              <a:avLst>
                <a:gd name="adj" fmla="val 56993"/>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000" b="0" i="0" u="none" strike="noStrike" cap="none" normalizeH="0" baseline="0" dirty="0" smtClean="0">
                <a:ln>
                  <a:noFill/>
                </a:ln>
                <a:solidFill>
                  <a:schemeClr val="tx1"/>
                </a:solidFill>
                <a:effectLst/>
                <a:latin typeface="Arial" charset="0"/>
              </a:endParaRPr>
            </a:p>
          </p:txBody>
        </p:sp>
      </p:grpSp>
      <p:sp>
        <p:nvSpPr>
          <p:cNvPr id="95" name="テキスト ボックス 94"/>
          <p:cNvSpPr txBox="1"/>
          <p:nvPr/>
        </p:nvSpPr>
        <p:spPr>
          <a:xfrm>
            <a:off x="1785918" y="5643578"/>
            <a:ext cx="2723823" cy="369332"/>
          </a:xfrm>
          <a:prstGeom prst="rect">
            <a:avLst/>
          </a:prstGeom>
          <a:noFill/>
        </p:spPr>
        <p:txBody>
          <a:bodyPr wrap="none" rtlCol="0">
            <a:spAutoFit/>
          </a:bodyPr>
          <a:lstStyle/>
          <a:p>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ソースコードをスキャン</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74" name="グループ化 373"/>
          <p:cNvGrpSpPr/>
          <p:nvPr/>
        </p:nvGrpSpPr>
        <p:grpSpPr>
          <a:xfrm>
            <a:off x="1428728" y="3214686"/>
            <a:ext cx="962025" cy="1368425"/>
            <a:chOff x="2854315" y="3214686"/>
            <a:chExt cx="962025" cy="1368425"/>
          </a:xfrm>
        </p:grpSpPr>
        <p:grpSp>
          <p:nvGrpSpPr>
            <p:cNvPr id="98" name="Group 78"/>
            <p:cNvGrpSpPr>
              <a:grpSpLocks/>
            </p:cNvGrpSpPr>
            <p:nvPr/>
          </p:nvGrpSpPr>
          <p:grpSpPr bwMode="auto">
            <a:xfrm>
              <a:off x="3214678" y="3214686"/>
              <a:ext cx="530225" cy="1223962"/>
              <a:chOff x="3152" y="754"/>
              <a:chExt cx="589" cy="1361"/>
            </a:xfrm>
          </p:grpSpPr>
          <p:sp>
            <p:nvSpPr>
              <p:cNvPr id="99" name="Freeform 79"/>
              <p:cNvSpPr>
                <a:spLocks/>
              </p:cNvSpPr>
              <p:nvPr/>
            </p:nvSpPr>
            <p:spPr bwMode="auto">
              <a:xfrm>
                <a:off x="3152" y="1844"/>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00" name="Freeform 80"/>
              <p:cNvSpPr>
                <a:spLocks/>
              </p:cNvSpPr>
              <p:nvPr/>
            </p:nvSpPr>
            <p:spPr bwMode="auto">
              <a:xfrm>
                <a:off x="3169" y="1851"/>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01" name="Freeform 81"/>
              <p:cNvSpPr>
                <a:spLocks/>
              </p:cNvSpPr>
              <p:nvPr/>
            </p:nvSpPr>
            <p:spPr bwMode="auto">
              <a:xfrm>
                <a:off x="3152" y="1809"/>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02" name="Freeform 82"/>
              <p:cNvSpPr>
                <a:spLocks/>
              </p:cNvSpPr>
              <p:nvPr/>
            </p:nvSpPr>
            <p:spPr bwMode="auto">
              <a:xfrm>
                <a:off x="3169" y="1817"/>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03" name="Freeform 83"/>
              <p:cNvSpPr>
                <a:spLocks/>
              </p:cNvSpPr>
              <p:nvPr/>
            </p:nvSpPr>
            <p:spPr bwMode="auto">
              <a:xfrm>
                <a:off x="3152" y="1774"/>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04" name="Freeform 84"/>
              <p:cNvSpPr>
                <a:spLocks/>
              </p:cNvSpPr>
              <p:nvPr/>
            </p:nvSpPr>
            <p:spPr bwMode="auto">
              <a:xfrm>
                <a:off x="3169" y="1781"/>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05" name="Freeform 85"/>
              <p:cNvSpPr>
                <a:spLocks/>
              </p:cNvSpPr>
              <p:nvPr/>
            </p:nvSpPr>
            <p:spPr bwMode="auto">
              <a:xfrm>
                <a:off x="3152" y="1739"/>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06" name="Freeform 86"/>
              <p:cNvSpPr>
                <a:spLocks/>
              </p:cNvSpPr>
              <p:nvPr/>
            </p:nvSpPr>
            <p:spPr bwMode="auto">
              <a:xfrm>
                <a:off x="3169" y="1747"/>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07" name="Freeform 87"/>
              <p:cNvSpPr>
                <a:spLocks/>
              </p:cNvSpPr>
              <p:nvPr/>
            </p:nvSpPr>
            <p:spPr bwMode="auto">
              <a:xfrm>
                <a:off x="3152" y="1708"/>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08" name="Freeform 88"/>
              <p:cNvSpPr>
                <a:spLocks/>
              </p:cNvSpPr>
              <p:nvPr/>
            </p:nvSpPr>
            <p:spPr bwMode="auto">
              <a:xfrm>
                <a:off x="3169" y="1715"/>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09" name="Freeform 89"/>
              <p:cNvSpPr>
                <a:spLocks/>
              </p:cNvSpPr>
              <p:nvPr/>
            </p:nvSpPr>
            <p:spPr bwMode="auto">
              <a:xfrm>
                <a:off x="3152" y="1673"/>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10" name="Freeform 90"/>
              <p:cNvSpPr>
                <a:spLocks/>
              </p:cNvSpPr>
              <p:nvPr/>
            </p:nvSpPr>
            <p:spPr bwMode="auto">
              <a:xfrm>
                <a:off x="3169" y="1681"/>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11" name="Freeform 91"/>
              <p:cNvSpPr>
                <a:spLocks/>
              </p:cNvSpPr>
              <p:nvPr/>
            </p:nvSpPr>
            <p:spPr bwMode="auto">
              <a:xfrm>
                <a:off x="3152" y="1638"/>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12" name="Freeform 92"/>
              <p:cNvSpPr>
                <a:spLocks/>
              </p:cNvSpPr>
              <p:nvPr/>
            </p:nvSpPr>
            <p:spPr bwMode="auto">
              <a:xfrm>
                <a:off x="3169" y="1645"/>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13" name="Freeform 93"/>
              <p:cNvSpPr>
                <a:spLocks/>
              </p:cNvSpPr>
              <p:nvPr/>
            </p:nvSpPr>
            <p:spPr bwMode="auto">
              <a:xfrm>
                <a:off x="3152" y="1603"/>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14" name="Freeform 94"/>
              <p:cNvSpPr>
                <a:spLocks/>
              </p:cNvSpPr>
              <p:nvPr/>
            </p:nvSpPr>
            <p:spPr bwMode="auto">
              <a:xfrm>
                <a:off x="3169" y="1611"/>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15" name="Freeform 95"/>
              <p:cNvSpPr>
                <a:spLocks/>
              </p:cNvSpPr>
              <p:nvPr/>
            </p:nvSpPr>
            <p:spPr bwMode="auto">
              <a:xfrm>
                <a:off x="3152" y="1572"/>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16" name="Freeform 96"/>
              <p:cNvSpPr>
                <a:spLocks/>
              </p:cNvSpPr>
              <p:nvPr/>
            </p:nvSpPr>
            <p:spPr bwMode="auto">
              <a:xfrm>
                <a:off x="3169" y="1579"/>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17" name="Freeform 97"/>
              <p:cNvSpPr>
                <a:spLocks/>
              </p:cNvSpPr>
              <p:nvPr/>
            </p:nvSpPr>
            <p:spPr bwMode="auto">
              <a:xfrm>
                <a:off x="3152" y="1537"/>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18" name="Freeform 98"/>
              <p:cNvSpPr>
                <a:spLocks/>
              </p:cNvSpPr>
              <p:nvPr/>
            </p:nvSpPr>
            <p:spPr bwMode="auto">
              <a:xfrm>
                <a:off x="3169" y="1545"/>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19" name="Freeform 99"/>
              <p:cNvSpPr>
                <a:spLocks/>
              </p:cNvSpPr>
              <p:nvPr/>
            </p:nvSpPr>
            <p:spPr bwMode="auto">
              <a:xfrm>
                <a:off x="3152" y="1502"/>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20" name="Freeform 100"/>
              <p:cNvSpPr>
                <a:spLocks/>
              </p:cNvSpPr>
              <p:nvPr/>
            </p:nvSpPr>
            <p:spPr bwMode="auto">
              <a:xfrm>
                <a:off x="3169" y="1509"/>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21" name="Freeform 101"/>
              <p:cNvSpPr>
                <a:spLocks/>
              </p:cNvSpPr>
              <p:nvPr/>
            </p:nvSpPr>
            <p:spPr bwMode="auto">
              <a:xfrm>
                <a:off x="3152" y="1467"/>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22" name="Freeform 102"/>
              <p:cNvSpPr>
                <a:spLocks/>
              </p:cNvSpPr>
              <p:nvPr/>
            </p:nvSpPr>
            <p:spPr bwMode="auto">
              <a:xfrm>
                <a:off x="3169" y="1475"/>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23" name="Freeform 103"/>
              <p:cNvSpPr>
                <a:spLocks/>
              </p:cNvSpPr>
              <p:nvPr/>
            </p:nvSpPr>
            <p:spPr bwMode="auto">
              <a:xfrm>
                <a:off x="3152" y="1436"/>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24" name="Freeform 104"/>
              <p:cNvSpPr>
                <a:spLocks/>
              </p:cNvSpPr>
              <p:nvPr/>
            </p:nvSpPr>
            <p:spPr bwMode="auto">
              <a:xfrm>
                <a:off x="3169" y="1443"/>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25" name="Freeform 105"/>
              <p:cNvSpPr>
                <a:spLocks/>
              </p:cNvSpPr>
              <p:nvPr/>
            </p:nvSpPr>
            <p:spPr bwMode="auto">
              <a:xfrm>
                <a:off x="3152" y="1401"/>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26" name="Freeform 106"/>
              <p:cNvSpPr>
                <a:spLocks/>
              </p:cNvSpPr>
              <p:nvPr/>
            </p:nvSpPr>
            <p:spPr bwMode="auto">
              <a:xfrm>
                <a:off x="3169" y="1409"/>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27" name="Freeform 107"/>
              <p:cNvSpPr>
                <a:spLocks/>
              </p:cNvSpPr>
              <p:nvPr/>
            </p:nvSpPr>
            <p:spPr bwMode="auto">
              <a:xfrm>
                <a:off x="3152" y="1366"/>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28" name="Freeform 108"/>
              <p:cNvSpPr>
                <a:spLocks/>
              </p:cNvSpPr>
              <p:nvPr/>
            </p:nvSpPr>
            <p:spPr bwMode="auto">
              <a:xfrm>
                <a:off x="3169" y="1373"/>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29" name="Freeform 109"/>
              <p:cNvSpPr>
                <a:spLocks/>
              </p:cNvSpPr>
              <p:nvPr/>
            </p:nvSpPr>
            <p:spPr bwMode="auto">
              <a:xfrm>
                <a:off x="3152" y="1331"/>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30" name="Freeform 110"/>
              <p:cNvSpPr>
                <a:spLocks/>
              </p:cNvSpPr>
              <p:nvPr/>
            </p:nvSpPr>
            <p:spPr bwMode="auto">
              <a:xfrm>
                <a:off x="3169" y="1339"/>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31" name="Freeform 111"/>
              <p:cNvSpPr>
                <a:spLocks/>
              </p:cNvSpPr>
              <p:nvPr/>
            </p:nvSpPr>
            <p:spPr bwMode="auto">
              <a:xfrm>
                <a:off x="3152" y="1299"/>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32" name="Freeform 112"/>
              <p:cNvSpPr>
                <a:spLocks/>
              </p:cNvSpPr>
              <p:nvPr/>
            </p:nvSpPr>
            <p:spPr bwMode="auto">
              <a:xfrm>
                <a:off x="3169" y="1306"/>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33" name="Freeform 113"/>
              <p:cNvSpPr>
                <a:spLocks/>
              </p:cNvSpPr>
              <p:nvPr/>
            </p:nvSpPr>
            <p:spPr bwMode="auto">
              <a:xfrm>
                <a:off x="3152" y="1264"/>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34" name="Freeform 114"/>
              <p:cNvSpPr>
                <a:spLocks/>
              </p:cNvSpPr>
              <p:nvPr/>
            </p:nvSpPr>
            <p:spPr bwMode="auto">
              <a:xfrm>
                <a:off x="3169" y="1272"/>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35" name="Freeform 115"/>
              <p:cNvSpPr>
                <a:spLocks/>
              </p:cNvSpPr>
              <p:nvPr/>
            </p:nvSpPr>
            <p:spPr bwMode="auto">
              <a:xfrm>
                <a:off x="3152" y="1229"/>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36" name="Freeform 116"/>
              <p:cNvSpPr>
                <a:spLocks/>
              </p:cNvSpPr>
              <p:nvPr/>
            </p:nvSpPr>
            <p:spPr bwMode="auto">
              <a:xfrm>
                <a:off x="3169" y="1236"/>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37" name="Freeform 117"/>
              <p:cNvSpPr>
                <a:spLocks/>
              </p:cNvSpPr>
              <p:nvPr/>
            </p:nvSpPr>
            <p:spPr bwMode="auto">
              <a:xfrm>
                <a:off x="3152" y="1194"/>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38" name="Freeform 118"/>
              <p:cNvSpPr>
                <a:spLocks/>
              </p:cNvSpPr>
              <p:nvPr/>
            </p:nvSpPr>
            <p:spPr bwMode="auto">
              <a:xfrm>
                <a:off x="3169" y="1202"/>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39" name="Freeform 119"/>
              <p:cNvSpPr>
                <a:spLocks/>
              </p:cNvSpPr>
              <p:nvPr/>
            </p:nvSpPr>
            <p:spPr bwMode="auto">
              <a:xfrm>
                <a:off x="3152" y="1163"/>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40" name="Freeform 120"/>
              <p:cNvSpPr>
                <a:spLocks/>
              </p:cNvSpPr>
              <p:nvPr/>
            </p:nvSpPr>
            <p:spPr bwMode="auto">
              <a:xfrm>
                <a:off x="3169" y="1170"/>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41" name="Freeform 121"/>
              <p:cNvSpPr>
                <a:spLocks/>
              </p:cNvSpPr>
              <p:nvPr/>
            </p:nvSpPr>
            <p:spPr bwMode="auto">
              <a:xfrm>
                <a:off x="3152" y="1128"/>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42" name="Freeform 122"/>
              <p:cNvSpPr>
                <a:spLocks/>
              </p:cNvSpPr>
              <p:nvPr/>
            </p:nvSpPr>
            <p:spPr bwMode="auto">
              <a:xfrm>
                <a:off x="3169" y="1136"/>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43" name="Freeform 123"/>
              <p:cNvSpPr>
                <a:spLocks/>
              </p:cNvSpPr>
              <p:nvPr/>
            </p:nvSpPr>
            <p:spPr bwMode="auto">
              <a:xfrm>
                <a:off x="3152" y="1093"/>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44" name="Freeform 124"/>
              <p:cNvSpPr>
                <a:spLocks/>
              </p:cNvSpPr>
              <p:nvPr/>
            </p:nvSpPr>
            <p:spPr bwMode="auto">
              <a:xfrm>
                <a:off x="3169" y="1100"/>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45" name="Freeform 125"/>
              <p:cNvSpPr>
                <a:spLocks/>
              </p:cNvSpPr>
              <p:nvPr/>
            </p:nvSpPr>
            <p:spPr bwMode="auto">
              <a:xfrm>
                <a:off x="3152" y="1058"/>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46" name="Freeform 126"/>
              <p:cNvSpPr>
                <a:spLocks/>
              </p:cNvSpPr>
              <p:nvPr/>
            </p:nvSpPr>
            <p:spPr bwMode="auto">
              <a:xfrm>
                <a:off x="3169" y="1066"/>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47" name="Freeform 127"/>
              <p:cNvSpPr>
                <a:spLocks/>
              </p:cNvSpPr>
              <p:nvPr/>
            </p:nvSpPr>
            <p:spPr bwMode="auto">
              <a:xfrm>
                <a:off x="3152" y="1027"/>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48" name="Freeform 128"/>
              <p:cNvSpPr>
                <a:spLocks/>
              </p:cNvSpPr>
              <p:nvPr/>
            </p:nvSpPr>
            <p:spPr bwMode="auto">
              <a:xfrm>
                <a:off x="3169" y="1034"/>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49" name="Freeform 129"/>
              <p:cNvSpPr>
                <a:spLocks/>
              </p:cNvSpPr>
              <p:nvPr/>
            </p:nvSpPr>
            <p:spPr bwMode="auto">
              <a:xfrm>
                <a:off x="3152" y="992"/>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50" name="Freeform 130"/>
              <p:cNvSpPr>
                <a:spLocks/>
              </p:cNvSpPr>
              <p:nvPr/>
            </p:nvSpPr>
            <p:spPr bwMode="auto">
              <a:xfrm>
                <a:off x="3169" y="1000"/>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51" name="Freeform 131"/>
              <p:cNvSpPr>
                <a:spLocks/>
              </p:cNvSpPr>
              <p:nvPr/>
            </p:nvSpPr>
            <p:spPr bwMode="auto">
              <a:xfrm>
                <a:off x="3152" y="957"/>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52" name="Freeform 132"/>
              <p:cNvSpPr>
                <a:spLocks/>
              </p:cNvSpPr>
              <p:nvPr/>
            </p:nvSpPr>
            <p:spPr bwMode="auto">
              <a:xfrm>
                <a:off x="3169" y="964"/>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53" name="Freeform 133"/>
              <p:cNvSpPr>
                <a:spLocks/>
              </p:cNvSpPr>
              <p:nvPr/>
            </p:nvSpPr>
            <p:spPr bwMode="auto">
              <a:xfrm>
                <a:off x="3152" y="922"/>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54" name="Freeform 134"/>
              <p:cNvSpPr>
                <a:spLocks/>
              </p:cNvSpPr>
              <p:nvPr/>
            </p:nvSpPr>
            <p:spPr bwMode="auto">
              <a:xfrm>
                <a:off x="3169" y="930"/>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55" name="Freeform 135"/>
              <p:cNvSpPr>
                <a:spLocks/>
              </p:cNvSpPr>
              <p:nvPr/>
            </p:nvSpPr>
            <p:spPr bwMode="auto">
              <a:xfrm>
                <a:off x="3152" y="891"/>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56" name="Freeform 136"/>
              <p:cNvSpPr>
                <a:spLocks/>
              </p:cNvSpPr>
              <p:nvPr/>
            </p:nvSpPr>
            <p:spPr bwMode="auto">
              <a:xfrm>
                <a:off x="3169" y="898"/>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57" name="Freeform 137"/>
              <p:cNvSpPr>
                <a:spLocks/>
              </p:cNvSpPr>
              <p:nvPr/>
            </p:nvSpPr>
            <p:spPr bwMode="auto">
              <a:xfrm>
                <a:off x="3152" y="856"/>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58" name="Freeform 138"/>
              <p:cNvSpPr>
                <a:spLocks/>
              </p:cNvSpPr>
              <p:nvPr/>
            </p:nvSpPr>
            <p:spPr bwMode="auto">
              <a:xfrm>
                <a:off x="3169" y="864"/>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59" name="Freeform 139"/>
              <p:cNvSpPr>
                <a:spLocks/>
              </p:cNvSpPr>
              <p:nvPr/>
            </p:nvSpPr>
            <p:spPr bwMode="auto">
              <a:xfrm>
                <a:off x="3152" y="821"/>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60" name="Freeform 140"/>
              <p:cNvSpPr>
                <a:spLocks/>
              </p:cNvSpPr>
              <p:nvPr/>
            </p:nvSpPr>
            <p:spPr bwMode="auto">
              <a:xfrm>
                <a:off x="3169" y="828"/>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61" name="Freeform 141"/>
              <p:cNvSpPr>
                <a:spLocks/>
              </p:cNvSpPr>
              <p:nvPr/>
            </p:nvSpPr>
            <p:spPr bwMode="auto">
              <a:xfrm>
                <a:off x="3152" y="786"/>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62" name="Freeform 142"/>
              <p:cNvSpPr>
                <a:spLocks/>
              </p:cNvSpPr>
              <p:nvPr/>
            </p:nvSpPr>
            <p:spPr bwMode="auto">
              <a:xfrm>
                <a:off x="3169" y="794"/>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63" name="Freeform 143"/>
              <p:cNvSpPr>
                <a:spLocks/>
              </p:cNvSpPr>
              <p:nvPr/>
            </p:nvSpPr>
            <p:spPr bwMode="auto">
              <a:xfrm>
                <a:off x="3152" y="754"/>
                <a:ext cx="589" cy="27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64" name="Freeform 144"/>
              <p:cNvSpPr>
                <a:spLocks/>
              </p:cNvSpPr>
              <p:nvPr/>
            </p:nvSpPr>
            <p:spPr bwMode="auto">
              <a:xfrm>
                <a:off x="3169" y="761"/>
                <a:ext cx="556" cy="257"/>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65" name="Freeform 145"/>
              <p:cNvSpPr>
                <a:spLocks noEditPoints="1"/>
              </p:cNvSpPr>
              <p:nvPr/>
            </p:nvSpPr>
            <p:spPr bwMode="auto">
              <a:xfrm>
                <a:off x="3258" y="800"/>
                <a:ext cx="378" cy="174"/>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grpSp>
          <p:nvGrpSpPr>
            <p:cNvPr id="166" name="Group 146"/>
            <p:cNvGrpSpPr>
              <a:grpSpLocks/>
            </p:cNvGrpSpPr>
            <p:nvPr/>
          </p:nvGrpSpPr>
          <p:grpSpPr bwMode="auto">
            <a:xfrm>
              <a:off x="2854315" y="3214686"/>
              <a:ext cx="530225" cy="1223962"/>
              <a:chOff x="3152" y="754"/>
              <a:chExt cx="589" cy="1361"/>
            </a:xfrm>
          </p:grpSpPr>
          <p:sp>
            <p:nvSpPr>
              <p:cNvPr id="167" name="Freeform 147"/>
              <p:cNvSpPr>
                <a:spLocks/>
              </p:cNvSpPr>
              <p:nvPr/>
            </p:nvSpPr>
            <p:spPr bwMode="auto">
              <a:xfrm>
                <a:off x="3152" y="1844"/>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68" name="Freeform 148"/>
              <p:cNvSpPr>
                <a:spLocks/>
              </p:cNvSpPr>
              <p:nvPr/>
            </p:nvSpPr>
            <p:spPr bwMode="auto">
              <a:xfrm>
                <a:off x="3169" y="1851"/>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69" name="Freeform 149"/>
              <p:cNvSpPr>
                <a:spLocks/>
              </p:cNvSpPr>
              <p:nvPr/>
            </p:nvSpPr>
            <p:spPr bwMode="auto">
              <a:xfrm>
                <a:off x="3152" y="1809"/>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70" name="Freeform 150"/>
              <p:cNvSpPr>
                <a:spLocks/>
              </p:cNvSpPr>
              <p:nvPr/>
            </p:nvSpPr>
            <p:spPr bwMode="auto">
              <a:xfrm>
                <a:off x="3169" y="1817"/>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71" name="Freeform 151"/>
              <p:cNvSpPr>
                <a:spLocks/>
              </p:cNvSpPr>
              <p:nvPr/>
            </p:nvSpPr>
            <p:spPr bwMode="auto">
              <a:xfrm>
                <a:off x="3152" y="1774"/>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72" name="Freeform 152"/>
              <p:cNvSpPr>
                <a:spLocks/>
              </p:cNvSpPr>
              <p:nvPr/>
            </p:nvSpPr>
            <p:spPr bwMode="auto">
              <a:xfrm>
                <a:off x="3169" y="1781"/>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73" name="Freeform 153"/>
              <p:cNvSpPr>
                <a:spLocks/>
              </p:cNvSpPr>
              <p:nvPr/>
            </p:nvSpPr>
            <p:spPr bwMode="auto">
              <a:xfrm>
                <a:off x="3152" y="1739"/>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74" name="Freeform 154"/>
              <p:cNvSpPr>
                <a:spLocks/>
              </p:cNvSpPr>
              <p:nvPr/>
            </p:nvSpPr>
            <p:spPr bwMode="auto">
              <a:xfrm>
                <a:off x="3169" y="1747"/>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75" name="Freeform 155"/>
              <p:cNvSpPr>
                <a:spLocks/>
              </p:cNvSpPr>
              <p:nvPr/>
            </p:nvSpPr>
            <p:spPr bwMode="auto">
              <a:xfrm>
                <a:off x="3152" y="1708"/>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76" name="Freeform 156"/>
              <p:cNvSpPr>
                <a:spLocks/>
              </p:cNvSpPr>
              <p:nvPr/>
            </p:nvSpPr>
            <p:spPr bwMode="auto">
              <a:xfrm>
                <a:off x="3169" y="1715"/>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77" name="Freeform 157"/>
              <p:cNvSpPr>
                <a:spLocks/>
              </p:cNvSpPr>
              <p:nvPr/>
            </p:nvSpPr>
            <p:spPr bwMode="auto">
              <a:xfrm>
                <a:off x="3152" y="1673"/>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78" name="Freeform 158"/>
              <p:cNvSpPr>
                <a:spLocks/>
              </p:cNvSpPr>
              <p:nvPr/>
            </p:nvSpPr>
            <p:spPr bwMode="auto">
              <a:xfrm>
                <a:off x="3169" y="1681"/>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79" name="Freeform 159"/>
              <p:cNvSpPr>
                <a:spLocks/>
              </p:cNvSpPr>
              <p:nvPr/>
            </p:nvSpPr>
            <p:spPr bwMode="auto">
              <a:xfrm>
                <a:off x="3152" y="1638"/>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80" name="Freeform 160"/>
              <p:cNvSpPr>
                <a:spLocks/>
              </p:cNvSpPr>
              <p:nvPr/>
            </p:nvSpPr>
            <p:spPr bwMode="auto">
              <a:xfrm>
                <a:off x="3169" y="1645"/>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81" name="Freeform 161"/>
              <p:cNvSpPr>
                <a:spLocks/>
              </p:cNvSpPr>
              <p:nvPr/>
            </p:nvSpPr>
            <p:spPr bwMode="auto">
              <a:xfrm>
                <a:off x="3152" y="1603"/>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82" name="Freeform 162"/>
              <p:cNvSpPr>
                <a:spLocks/>
              </p:cNvSpPr>
              <p:nvPr/>
            </p:nvSpPr>
            <p:spPr bwMode="auto">
              <a:xfrm>
                <a:off x="3169" y="1611"/>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83" name="Freeform 163"/>
              <p:cNvSpPr>
                <a:spLocks/>
              </p:cNvSpPr>
              <p:nvPr/>
            </p:nvSpPr>
            <p:spPr bwMode="auto">
              <a:xfrm>
                <a:off x="3152" y="1572"/>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84" name="Freeform 164"/>
              <p:cNvSpPr>
                <a:spLocks/>
              </p:cNvSpPr>
              <p:nvPr/>
            </p:nvSpPr>
            <p:spPr bwMode="auto">
              <a:xfrm>
                <a:off x="3169" y="1579"/>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85" name="Freeform 165"/>
              <p:cNvSpPr>
                <a:spLocks/>
              </p:cNvSpPr>
              <p:nvPr/>
            </p:nvSpPr>
            <p:spPr bwMode="auto">
              <a:xfrm>
                <a:off x="3152" y="1537"/>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86" name="Freeform 166"/>
              <p:cNvSpPr>
                <a:spLocks/>
              </p:cNvSpPr>
              <p:nvPr/>
            </p:nvSpPr>
            <p:spPr bwMode="auto">
              <a:xfrm>
                <a:off x="3169" y="1545"/>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87" name="Freeform 167"/>
              <p:cNvSpPr>
                <a:spLocks/>
              </p:cNvSpPr>
              <p:nvPr/>
            </p:nvSpPr>
            <p:spPr bwMode="auto">
              <a:xfrm>
                <a:off x="3152" y="1502"/>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88" name="Freeform 168"/>
              <p:cNvSpPr>
                <a:spLocks/>
              </p:cNvSpPr>
              <p:nvPr/>
            </p:nvSpPr>
            <p:spPr bwMode="auto">
              <a:xfrm>
                <a:off x="3169" y="1509"/>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89" name="Freeform 169"/>
              <p:cNvSpPr>
                <a:spLocks/>
              </p:cNvSpPr>
              <p:nvPr/>
            </p:nvSpPr>
            <p:spPr bwMode="auto">
              <a:xfrm>
                <a:off x="3152" y="1467"/>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90" name="Freeform 170"/>
              <p:cNvSpPr>
                <a:spLocks/>
              </p:cNvSpPr>
              <p:nvPr/>
            </p:nvSpPr>
            <p:spPr bwMode="auto">
              <a:xfrm>
                <a:off x="3169" y="1475"/>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91" name="Freeform 171"/>
              <p:cNvSpPr>
                <a:spLocks/>
              </p:cNvSpPr>
              <p:nvPr/>
            </p:nvSpPr>
            <p:spPr bwMode="auto">
              <a:xfrm>
                <a:off x="3152" y="1436"/>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92" name="Freeform 172"/>
              <p:cNvSpPr>
                <a:spLocks/>
              </p:cNvSpPr>
              <p:nvPr/>
            </p:nvSpPr>
            <p:spPr bwMode="auto">
              <a:xfrm>
                <a:off x="3169" y="1443"/>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93" name="Freeform 173"/>
              <p:cNvSpPr>
                <a:spLocks/>
              </p:cNvSpPr>
              <p:nvPr/>
            </p:nvSpPr>
            <p:spPr bwMode="auto">
              <a:xfrm>
                <a:off x="3152" y="1401"/>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94" name="Freeform 174"/>
              <p:cNvSpPr>
                <a:spLocks/>
              </p:cNvSpPr>
              <p:nvPr/>
            </p:nvSpPr>
            <p:spPr bwMode="auto">
              <a:xfrm>
                <a:off x="3169" y="1409"/>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95" name="Freeform 175"/>
              <p:cNvSpPr>
                <a:spLocks/>
              </p:cNvSpPr>
              <p:nvPr/>
            </p:nvSpPr>
            <p:spPr bwMode="auto">
              <a:xfrm>
                <a:off x="3152" y="1366"/>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96" name="Freeform 176"/>
              <p:cNvSpPr>
                <a:spLocks/>
              </p:cNvSpPr>
              <p:nvPr/>
            </p:nvSpPr>
            <p:spPr bwMode="auto">
              <a:xfrm>
                <a:off x="3169" y="1373"/>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97" name="Freeform 177"/>
              <p:cNvSpPr>
                <a:spLocks/>
              </p:cNvSpPr>
              <p:nvPr/>
            </p:nvSpPr>
            <p:spPr bwMode="auto">
              <a:xfrm>
                <a:off x="3152" y="1331"/>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198" name="Freeform 178"/>
              <p:cNvSpPr>
                <a:spLocks/>
              </p:cNvSpPr>
              <p:nvPr/>
            </p:nvSpPr>
            <p:spPr bwMode="auto">
              <a:xfrm>
                <a:off x="3169" y="1339"/>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199" name="Freeform 179"/>
              <p:cNvSpPr>
                <a:spLocks/>
              </p:cNvSpPr>
              <p:nvPr/>
            </p:nvSpPr>
            <p:spPr bwMode="auto">
              <a:xfrm>
                <a:off x="3152" y="1299"/>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00" name="Freeform 180"/>
              <p:cNvSpPr>
                <a:spLocks/>
              </p:cNvSpPr>
              <p:nvPr/>
            </p:nvSpPr>
            <p:spPr bwMode="auto">
              <a:xfrm>
                <a:off x="3169" y="1306"/>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01" name="Freeform 181"/>
              <p:cNvSpPr>
                <a:spLocks/>
              </p:cNvSpPr>
              <p:nvPr/>
            </p:nvSpPr>
            <p:spPr bwMode="auto">
              <a:xfrm>
                <a:off x="3152" y="1264"/>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02" name="Freeform 182"/>
              <p:cNvSpPr>
                <a:spLocks/>
              </p:cNvSpPr>
              <p:nvPr/>
            </p:nvSpPr>
            <p:spPr bwMode="auto">
              <a:xfrm>
                <a:off x="3169" y="1272"/>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03" name="Freeform 183"/>
              <p:cNvSpPr>
                <a:spLocks/>
              </p:cNvSpPr>
              <p:nvPr/>
            </p:nvSpPr>
            <p:spPr bwMode="auto">
              <a:xfrm>
                <a:off x="3152" y="1229"/>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04" name="Freeform 184"/>
              <p:cNvSpPr>
                <a:spLocks/>
              </p:cNvSpPr>
              <p:nvPr/>
            </p:nvSpPr>
            <p:spPr bwMode="auto">
              <a:xfrm>
                <a:off x="3169" y="1236"/>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05" name="Freeform 185"/>
              <p:cNvSpPr>
                <a:spLocks/>
              </p:cNvSpPr>
              <p:nvPr/>
            </p:nvSpPr>
            <p:spPr bwMode="auto">
              <a:xfrm>
                <a:off x="3152" y="1194"/>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06" name="Freeform 186"/>
              <p:cNvSpPr>
                <a:spLocks/>
              </p:cNvSpPr>
              <p:nvPr/>
            </p:nvSpPr>
            <p:spPr bwMode="auto">
              <a:xfrm>
                <a:off x="3169" y="1202"/>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07" name="Freeform 187"/>
              <p:cNvSpPr>
                <a:spLocks/>
              </p:cNvSpPr>
              <p:nvPr/>
            </p:nvSpPr>
            <p:spPr bwMode="auto">
              <a:xfrm>
                <a:off x="3152" y="1163"/>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08" name="Freeform 188"/>
              <p:cNvSpPr>
                <a:spLocks/>
              </p:cNvSpPr>
              <p:nvPr/>
            </p:nvSpPr>
            <p:spPr bwMode="auto">
              <a:xfrm>
                <a:off x="3169" y="1170"/>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09" name="Freeform 189"/>
              <p:cNvSpPr>
                <a:spLocks/>
              </p:cNvSpPr>
              <p:nvPr/>
            </p:nvSpPr>
            <p:spPr bwMode="auto">
              <a:xfrm>
                <a:off x="3152" y="1128"/>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10" name="Freeform 190"/>
              <p:cNvSpPr>
                <a:spLocks/>
              </p:cNvSpPr>
              <p:nvPr/>
            </p:nvSpPr>
            <p:spPr bwMode="auto">
              <a:xfrm>
                <a:off x="3169" y="1136"/>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11" name="Freeform 191"/>
              <p:cNvSpPr>
                <a:spLocks/>
              </p:cNvSpPr>
              <p:nvPr/>
            </p:nvSpPr>
            <p:spPr bwMode="auto">
              <a:xfrm>
                <a:off x="3152" y="1093"/>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12" name="Freeform 192"/>
              <p:cNvSpPr>
                <a:spLocks/>
              </p:cNvSpPr>
              <p:nvPr/>
            </p:nvSpPr>
            <p:spPr bwMode="auto">
              <a:xfrm>
                <a:off x="3169" y="1100"/>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13" name="Freeform 193"/>
              <p:cNvSpPr>
                <a:spLocks/>
              </p:cNvSpPr>
              <p:nvPr/>
            </p:nvSpPr>
            <p:spPr bwMode="auto">
              <a:xfrm>
                <a:off x="3152" y="1058"/>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14" name="Freeform 194"/>
              <p:cNvSpPr>
                <a:spLocks/>
              </p:cNvSpPr>
              <p:nvPr/>
            </p:nvSpPr>
            <p:spPr bwMode="auto">
              <a:xfrm>
                <a:off x="3169" y="1066"/>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15" name="Freeform 195"/>
              <p:cNvSpPr>
                <a:spLocks/>
              </p:cNvSpPr>
              <p:nvPr/>
            </p:nvSpPr>
            <p:spPr bwMode="auto">
              <a:xfrm>
                <a:off x="3152" y="1027"/>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16" name="Freeform 196"/>
              <p:cNvSpPr>
                <a:spLocks/>
              </p:cNvSpPr>
              <p:nvPr/>
            </p:nvSpPr>
            <p:spPr bwMode="auto">
              <a:xfrm>
                <a:off x="3169" y="1034"/>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17" name="Freeform 197"/>
              <p:cNvSpPr>
                <a:spLocks/>
              </p:cNvSpPr>
              <p:nvPr/>
            </p:nvSpPr>
            <p:spPr bwMode="auto">
              <a:xfrm>
                <a:off x="3152" y="992"/>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18" name="Freeform 198"/>
              <p:cNvSpPr>
                <a:spLocks/>
              </p:cNvSpPr>
              <p:nvPr/>
            </p:nvSpPr>
            <p:spPr bwMode="auto">
              <a:xfrm>
                <a:off x="3169" y="1000"/>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19" name="Freeform 199"/>
              <p:cNvSpPr>
                <a:spLocks/>
              </p:cNvSpPr>
              <p:nvPr/>
            </p:nvSpPr>
            <p:spPr bwMode="auto">
              <a:xfrm>
                <a:off x="3152" y="957"/>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20" name="Freeform 200"/>
              <p:cNvSpPr>
                <a:spLocks/>
              </p:cNvSpPr>
              <p:nvPr/>
            </p:nvSpPr>
            <p:spPr bwMode="auto">
              <a:xfrm>
                <a:off x="3169" y="964"/>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21" name="Freeform 201"/>
              <p:cNvSpPr>
                <a:spLocks/>
              </p:cNvSpPr>
              <p:nvPr/>
            </p:nvSpPr>
            <p:spPr bwMode="auto">
              <a:xfrm>
                <a:off x="3152" y="922"/>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22" name="Freeform 202"/>
              <p:cNvSpPr>
                <a:spLocks/>
              </p:cNvSpPr>
              <p:nvPr/>
            </p:nvSpPr>
            <p:spPr bwMode="auto">
              <a:xfrm>
                <a:off x="3169" y="930"/>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23" name="Freeform 203"/>
              <p:cNvSpPr>
                <a:spLocks/>
              </p:cNvSpPr>
              <p:nvPr/>
            </p:nvSpPr>
            <p:spPr bwMode="auto">
              <a:xfrm>
                <a:off x="3152" y="891"/>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24" name="Freeform 204"/>
              <p:cNvSpPr>
                <a:spLocks/>
              </p:cNvSpPr>
              <p:nvPr/>
            </p:nvSpPr>
            <p:spPr bwMode="auto">
              <a:xfrm>
                <a:off x="3169" y="898"/>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25" name="Freeform 205"/>
              <p:cNvSpPr>
                <a:spLocks/>
              </p:cNvSpPr>
              <p:nvPr/>
            </p:nvSpPr>
            <p:spPr bwMode="auto">
              <a:xfrm>
                <a:off x="3152" y="856"/>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26" name="Freeform 206"/>
              <p:cNvSpPr>
                <a:spLocks/>
              </p:cNvSpPr>
              <p:nvPr/>
            </p:nvSpPr>
            <p:spPr bwMode="auto">
              <a:xfrm>
                <a:off x="3169" y="864"/>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27" name="Freeform 207"/>
              <p:cNvSpPr>
                <a:spLocks/>
              </p:cNvSpPr>
              <p:nvPr/>
            </p:nvSpPr>
            <p:spPr bwMode="auto">
              <a:xfrm>
                <a:off x="3152" y="821"/>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28" name="Freeform 208"/>
              <p:cNvSpPr>
                <a:spLocks/>
              </p:cNvSpPr>
              <p:nvPr/>
            </p:nvSpPr>
            <p:spPr bwMode="auto">
              <a:xfrm>
                <a:off x="3169" y="828"/>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29" name="Freeform 209"/>
              <p:cNvSpPr>
                <a:spLocks/>
              </p:cNvSpPr>
              <p:nvPr/>
            </p:nvSpPr>
            <p:spPr bwMode="auto">
              <a:xfrm>
                <a:off x="3152" y="786"/>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30" name="Freeform 210"/>
              <p:cNvSpPr>
                <a:spLocks/>
              </p:cNvSpPr>
              <p:nvPr/>
            </p:nvSpPr>
            <p:spPr bwMode="auto">
              <a:xfrm>
                <a:off x="3169" y="794"/>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31" name="Freeform 211"/>
              <p:cNvSpPr>
                <a:spLocks/>
              </p:cNvSpPr>
              <p:nvPr/>
            </p:nvSpPr>
            <p:spPr bwMode="auto">
              <a:xfrm>
                <a:off x="3152" y="754"/>
                <a:ext cx="589" cy="27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32" name="Freeform 212"/>
              <p:cNvSpPr>
                <a:spLocks/>
              </p:cNvSpPr>
              <p:nvPr/>
            </p:nvSpPr>
            <p:spPr bwMode="auto">
              <a:xfrm>
                <a:off x="3169" y="761"/>
                <a:ext cx="556" cy="257"/>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33" name="Freeform 213"/>
              <p:cNvSpPr>
                <a:spLocks noEditPoints="1"/>
              </p:cNvSpPr>
              <p:nvPr/>
            </p:nvSpPr>
            <p:spPr bwMode="auto">
              <a:xfrm>
                <a:off x="3258" y="800"/>
                <a:ext cx="378" cy="174"/>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grpSp>
          <p:nvGrpSpPr>
            <p:cNvPr id="234" name="Group 214"/>
            <p:cNvGrpSpPr>
              <a:grpSpLocks/>
            </p:cNvGrpSpPr>
            <p:nvPr/>
          </p:nvGrpSpPr>
          <p:grpSpPr bwMode="auto">
            <a:xfrm>
              <a:off x="3286115" y="3359148"/>
              <a:ext cx="530225" cy="1223963"/>
              <a:chOff x="3152" y="754"/>
              <a:chExt cx="589" cy="1361"/>
            </a:xfrm>
          </p:grpSpPr>
          <p:sp>
            <p:nvSpPr>
              <p:cNvPr id="235" name="Freeform 215"/>
              <p:cNvSpPr>
                <a:spLocks/>
              </p:cNvSpPr>
              <p:nvPr/>
            </p:nvSpPr>
            <p:spPr bwMode="auto">
              <a:xfrm>
                <a:off x="3152" y="1844"/>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36" name="Freeform 216"/>
              <p:cNvSpPr>
                <a:spLocks/>
              </p:cNvSpPr>
              <p:nvPr/>
            </p:nvSpPr>
            <p:spPr bwMode="auto">
              <a:xfrm>
                <a:off x="3169" y="1851"/>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37" name="Freeform 217"/>
              <p:cNvSpPr>
                <a:spLocks/>
              </p:cNvSpPr>
              <p:nvPr/>
            </p:nvSpPr>
            <p:spPr bwMode="auto">
              <a:xfrm>
                <a:off x="3152" y="1809"/>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38" name="Freeform 218"/>
              <p:cNvSpPr>
                <a:spLocks/>
              </p:cNvSpPr>
              <p:nvPr/>
            </p:nvSpPr>
            <p:spPr bwMode="auto">
              <a:xfrm>
                <a:off x="3169" y="1817"/>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39" name="Freeform 219"/>
              <p:cNvSpPr>
                <a:spLocks/>
              </p:cNvSpPr>
              <p:nvPr/>
            </p:nvSpPr>
            <p:spPr bwMode="auto">
              <a:xfrm>
                <a:off x="3152" y="1774"/>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40" name="Freeform 220"/>
              <p:cNvSpPr>
                <a:spLocks/>
              </p:cNvSpPr>
              <p:nvPr/>
            </p:nvSpPr>
            <p:spPr bwMode="auto">
              <a:xfrm>
                <a:off x="3169" y="1781"/>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41" name="Freeform 221"/>
              <p:cNvSpPr>
                <a:spLocks/>
              </p:cNvSpPr>
              <p:nvPr/>
            </p:nvSpPr>
            <p:spPr bwMode="auto">
              <a:xfrm>
                <a:off x="3152" y="1739"/>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43" name="Freeform 222"/>
              <p:cNvSpPr>
                <a:spLocks/>
              </p:cNvSpPr>
              <p:nvPr/>
            </p:nvSpPr>
            <p:spPr bwMode="auto">
              <a:xfrm>
                <a:off x="3169" y="1747"/>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44" name="Freeform 223"/>
              <p:cNvSpPr>
                <a:spLocks/>
              </p:cNvSpPr>
              <p:nvPr/>
            </p:nvSpPr>
            <p:spPr bwMode="auto">
              <a:xfrm>
                <a:off x="3152" y="1708"/>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45" name="Freeform 224"/>
              <p:cNvSpPr>
                <a:spLocks/>
              </p:cNvSpPr>
              <p:nvPr/>
            </p:nvSpPr>
            <p:spPr bwMode="auto">
              <a:xfrm>
                <a:off x="3169" y="1715"/>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46" name="Freeform 225"/>
              <p:cNvSpPr>
                <a:spLocks/>
              </p:cNvSpPr>
              <p:nvPr/>
            </p:nvSpPr>
            <p:spPr bwMode="auto">
              <a:xfrm>
                <a:off x="3152" y="1673"/>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47" name="Freeform 226"/>
              <p:cNvSpPr>
                <a:spLocks/>
              </p:cNvSpPr>
              <p:nvPr/>
            </p:nvSpPr>
            <p:spPr bwMode="auto">
              <a:xfrm>
                <a:off x="3169" y="1681"/>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49" name="Freeform 227"/>
              <p:cNvSpPr>
                <a:spLocks/>
              </p:cNvSpPr>
              <p:nvPr/>
            </p:nvSpPr>
            <p:spPr bwMode="auto">
              <a:xfrm>
                <a:off x="3152" y="1638"/>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51" name="Freeform 228"/>
              <p:cNvSpPr>
                <a:spLocks/>
              </p:cNvSpPr>
              <p:nvPr/>
            </p:nvSpPr>
            <p:spPr bwMode="auto">
              <a:xfrm>
                <a:off x="3169" y="1645"/>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52" name="Freeform 229"/>
              <p:cNvSpPr>
                <a:spLocks/>
              </p:cNvSpPr>
              <p:nvPr/>
            </p:nvSpPr>
            <p:spPr bwMode="auto">
              <a:xfrm>
                <a:off x="3152" y="1603"/>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53" name="Freeform 230"/>
              <p:cNvSpPr>
                <a:spLocks/>
              </p:cNvSpPr>
              <p:nvPr/>
            </p:nvSpPr>
            <p:spPr bwMode="auto">
              <a:xfrm>
                <a:off x="3169" y="1611"/>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54" name="Freeform 231"/>
              <p:cNvSpPr>
                <a:spLocks/>
              </p:cNvSpPr>
              <p:nvPr/>
            </p:nvSpPr>
            <p:spPr bwMode="auto">
              <a:xfrm>
                <a:off x="3152" y="1572"/>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55" name="Freeform 232"/>
              <p:cNvSpPr>
                <a:spLocks/>
              </p:cNvSpPr>
              <p:nvPr/>
            </p:nvSpPr>
            <p:spPr bwMode="auto">
              <a:xfrm>
                <a:off x="3169" y="1579"/>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68" name="Freeform 233"/>
              <p:cNvSpPr>
                <a:spLocks/>
              </p:cNvSpPr>
              <p:nvPr/>
            </p:nvSpPr>
            <p:spPr bwMode="auto">
              <a:xfrm>
                <a:off x="3152" y="1537"/>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69" name="Freeform 234"/>
              <p:cNvSpPr>
                <a:spLocks/>
              </p:cNvSpPr>
              <p:nvPr/>
            </p:nvSpPr>
            <p:spPr bwMode="auto">
              <a:xfrm>
                <a:off x="3169" y="1545"/>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70" name="Freeform 235"/>
              <p:cNvSpPr>
                <a:spLocks/>
              </p:cNvSpPr>
              <p:nvPr/>
            </p:nvSpPr>
            <p:spPr bwMode="auto">
              <a:xfrm>
                <a:off x="3152" y="1502"/>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278" name="Freeform 236"/>
              <p:cNvSpPr>
                <a:spLocks/>
              </p:cNvSpPr>
              <p:nvPr/>
            </p:nvSpPr>
            <p:spPr bwMode="auto">
              <a:xfrm>
                <a:off x="3169" y="1509"/>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294" name="Freeform 237"/>
              <p:cNvSpPr>
                <a:spLocks/>
              </p:cNvSpPr>
              <p:nvPr/>
            </p:nvSpPr>
            <p:spPr bwMode="auto">
              <a:xfrm>
                <a:off x="3152" y="1467"/>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27" name="Freeform 238"/>
              <p:cNvSpPr>
                <a:spLocks/>
              </p:cNvSpPr>
              <p:nvPr/>
            </p:nvSpPr>
            <p:spPr bwMode="auto">
              <a:xfrm>
                <a:off x="3169" y="1475"/>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28" name="Freeform 239"/>
              <p:cNvSpPr>
                <a:spLocks/>
              </p:cNvSpPr>
              <p:nvPr/>
            </p:nvSpPr>
            <p:spPr bwMode="auto">
              <a:xfrm>
                <a:off x="3152" y="1436"/>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29" name="Freeform 240"/>
              <p:cNvSpPr>
                <a:spLocks/>
              </p:cNvSpPr>
              <p:nvPr/>
            </p:nvSpPr>
            <p:spPr bwMode="auto">
              <a:xfrm>
                <a:off x="3169" y="1443"/>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30" name="Freeform 241"/>
              <p:cNvSpPr>
                <a:spLocks/>
              </p:cNvSpPr>
              <p:nvPr/>
            </p:nvSpPr>
            <p:spPr bwMode="auto">
              <a:xfrm>
                <a:off x="3152" y="1401"/>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31" name="Freeform 242"/>
              <p:cNvSpPr>
                <a:spLocks/>
              </p:cNvSpPr>
              <p:nvPr/>
            </p:nvSpPr>
            <p:spPr bwMode="auto">
              <a:xfrm>
                <a:off x="3169" y="1409"/>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32" name="Freeform 243"/>
              <p:cNvSpPr>
                <a:spLocks/>
              </p:cNvSpPr>
              <p:nvPr/>
            </p:nvSpPr>
            <p:spPr bwMode="auto">
              <a:xfrm>
                <a:off x="3152" y="1366"/>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33" name="Freeform 244"/>
              <p:cNvSpPr>
                <a:spLocks/>
              </p:cNvSpPr>
              <p:nvPr/>
            </p:nvSpPr>
            <p:spPr bwMode="auto">
              <a:xfrm>
                <a:off x="3169" y="1373"/>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35" name="Freeform 245"/>
              <p:cNvSpPr>
                <a:spLocks/>
              </p:cNvSpPr>
              <p:nvPr/>
            </p:nvSpPr>
            <p:spPr bwMode="auto">
              <a:xfrm>
                <a:off x="3152" y="1331"/>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36" name="Freeform 246"/>
              <p:cNvSpPr>
                <a:spLocks/>
              </p:cNvSpPr>
              <p:nvPr/>
            </p:nvSpPr>
            <p:spPr bwMode="auto">
              <a:xfrm>
                <a:off x="3169" y="1339"/>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37" name="Freeform 247"/>
              <p:cNvSpPr>
                <a:spLocks/>
              </p:cNvSpPr>
              <p:nvPr/>
            </p:nvSpPr>
            <p:spPr bwMode="auto">
              <a:xfrm>
                <a:off x="3152" y="1299"/>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38" name="Freeform 248"/>
              <p:cNvSpPr>
                <a:spLocks/>
              </p:cNvSpPr>
              <p:nvPr/>
            </p:nvSpPr>
            <p:spPr bwMode="auto">
              <a:xfrm>
                <a:off x="3169" y="1306"/>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39" name="Freeform 249"/>
              <p:cNvSpPr>
                <a:spLocks/>
              </p:cNvSpPr>
              <p:nvPr/>
            </p:nvSpPr>
            <p:spPr bwMode="auto">
              <a:xfrm>
                <a:off x="3152" y="1264"/>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40" name="Freeform 250"/>
              <p:cNvSpPr>
                <a:spLocks/>
              </p:cNvSpPr>
              <p:nvPr/>
            </p:nvSpPr>
            <p:spPr bwMode="auto">
              <a:xfrm>
                <a:off x="3169" y="1272"/>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43" name="Freeform 251"/>
              <p:cNvSpPr>
                <a:spLocks/>
              </p:cNvSpPr>
              <p:nvPr/>
            </p:nvSpPr>
            <p:spPr bwMode="auto">
              <a:xfrm>
                <a:off x="3152" y="1229"/>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44" name="Freeform 252"/>
              <p:cNvSpPr>
                <a:spLocks/>
              </p:cNvSpPr>
              <p:nvPr/>
            </p:nvSpPr>
            <p:spPr bwMode="auto">
              <a:xfrm>
                <a:off x="3169" y="1236"/>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45" name="Freeform 253"/>
              <p:cNvSpPr>
                <a:spLocks/>
              </p:cNvSpPr>
              <p:nvPr/>
            </p:nvSpPr>
            <p:spPr bwMode="auto">
              <a:xfrm>
                <a:off x="3152" y="1194"/>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46" name="Freeform 254"/>
              <p:cNvSpPr>
                <a:spLocks/>
              </p:cNvSpPr>
              <p:nvPr/>
            </p:nvSpPr>
            <p:spPr bwMode="auto">
              <a:xfrm>
                <a:off x="3169" y="1202"/>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47" name="Freeform 255"/>
              <p:cNvSpPr>
                <a:spLocks/>
              </p:cNvSpPr>
              <p:nvPr/>
            </p:nvSpPr>
            <p:spPr bwMode="auto">
              <a:xfrm>
                <a:off x="3152" y="1163"/>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48" name="Freeform 256"/>
              <p:cNvSpPr>
                <a:spLocks/>
              </p:cNvSpPr>
              <p:nvPr/>
            </p:nvSpPr>
            <p:spPr bwMode="auto">
              <a:xfrm>
                <a:off x="3169" y="1170"/>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49" name="Freeform 257"/>
              <p:cNvSpPr>
                <a:spLocks/>
              </p:cNvSpPr>
              <p:nvPr/>
            </p:nvSpPr>
            <p:spPr bwMode="auto">
              <a:xfrm>
                <a:off x="3152" y="1128"/>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50" name="Freeform 258"/>
              <p:cNvSpPr>
                <a:spLocks/>
              </p:cNvSpPr>
              <p:nvPr/>
            </p:nvSpPr>
            <p:spPr bwMode="auto">
              <a:xfrm>
                <a:off x="3169" y="1136"/>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51" name="Freeform 259"/>
              <p:cNvSpPr>
                <a:spLocks/>
              </p:cNvSpPr>
              <p:nvPr/>
            </p:nvSpPr>
            <p:spPr bwMode="auto">
              <a:xfrm>
                <a:off x="3152" y="1093"/>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52" name="Freeform 260"/>
              <p:cNvSpPr>
                <a:spLocks/>
              </p:cNvSpPr>
              <p:nvPr/>
            </p:nvSpPr>
            <p:spPr bwMode="auto">
              <a:xfrm>
                <a:off x="3169" y="1100"/>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53" name="Freeform 261"/>
              <p:cNvSpPr>
                <a:spLocks/>
              </p:cNvSpPr>
              <p:nvPr/>
            </p:nvSpPr>
            <p:spPr bwMode="auto">
              <a:xfrm>
                <a:off x="3152" y="1058"/>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54" name="Freeform 262"/>
              <p:cNvSpPr>
                <a:spLocks/>
              </p:cNvSpPr>
              <p:nvPr/>
            </p:nvSpPr>
            <p:spPr bwMode="auto">
              <a:xfrm>
                <a:off x="3169" y="1066"/>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55" name="Freeform 263"/>
              <p:cNvSpPr>
                <a:spLocks/>
              </p:cNvSpPr>
              <p:nvPr/>
            </p:nvSpPr>
            <p:spPr bwMode="auto">
              <a:xfrm>
                <a:off x="3152" y="1027"/>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56" name="Freeform 264"/>
              <p:cNvSpPr>
                <a:spLocks/>
              </p:cNvSpPr>
              <p:nvPr/>
            </p:nvSpPr>
            <p:spPr bwMode="auto">
              <a:xfrm>
                <a:off x="3169" y="1034"/>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57" name="Freeform 265"/>
              <p:cNvSpPr>
                <a:spLocks/>
              </p:cNvSpPr>
              <p:nvPr/>
            </p:nvSpPr>
            <p:spPr bwMode="auto">
              <a:xfrm>
                <a:off x="3152" y="992"/>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58" name="Freeform 266"/>
              <p:cNvSpPr>
                <a:spLocks/>
              </p:cNvSpPr>
              <p:nvPr/>
            </p:nvSpPr>
            <p:spPr bwMode="auto">
              <a:xfrm>
                <a:off x="3169" y="1000"/>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59" name="Freeform 267"/>
              <p:cNvSpPr>
                <a:spLocks/>
              </p:cNvSpPr>
              <p:nvPr/>
            </p:nvSpPr>
            <p:spPr bwMode="auto">
              <a:xfrm>
                <a:off x="3152" y="957"/>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60" name="Freeform 268"/>
              <p:cNvSpPr>
                <a:spLocks/>
              </p:cNvSpPr>
              <p:nvPr/>
            </p:nvSpPr>
            <p:spPr bwMode="auto">
              <a:xfrm>
                <a:off x="3169" y="964"/>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61" name="Freeform 269"/>
              <p:cNvSpPr>
                <a:spLocks/>
              </p:cNvSpPr>
              <p:nvPr/>
            </p:nvSpPr>
            <p:spPr bwMode="auto">
              <a:xfrm>
                <a:off x="3152" y="922"/>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62" name="Freeform 270"/>
              <p:cNvSpPr>
                <a:spLocks/>
              </p:cNvSpPr>
              <p:nvPr/>
            </p:nvSpPr>
            <p:spPr bwMode="auto">
              <a:xfrm>
                <a:off x="3169" y="930"/>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63" name="Freeform 271"/>
              <p:cNvSpPr>
                <a:spLocks/>
              </p:cNvSpPr>
              <p:nvPr/>
            </p:nvSpPr>
            <p:spPr bwMode="auto">
              <a:xfrm>
                <a:off x="3152" y="891"/>
                <a:ext cx="589" cy="271"/>
              </a:xfrm>
              <a:custGeom>
                <a:avLst/>
                <a:gdLst>
                  <a:gd name="T0" fmla="*/ 6583 w 14562"/>
                  <a:gd name="T1" fmla="*/ 0 h 6717"/>
                  <a:gd name="T2" fmla="*/ 14562 w 14562"/>
                  <a:gd name="T3" fmla="*/ 3447 h 6717"/>
                  <a:gd name="T4" fmla="*/ 7815 w 14562"/>
                  <a:gd name="T5" fmla="*/ 6717 h 6717"/>
                  <a:gd name="T6" fmla="*/ 0 w 14562"/>
                  <a:gd name="T7" fmla="*/ 2344 h 6717"/>
                  <a:gd name="T8" fmla="*/ 6583 w 14562"/>
                  <a:gd name="T9" fmla="*/ 0 h 6717"/>
                  <a:gd name="T10" fmla="*/ 0 60000 65536"/>
                  <a:gd name="T11" fmla="*/ 0 60000 65536"/>
                  <a:gd name="T12" fmla="*/ 0 60000 65536"/>
                  <a:gd name="T13" fmla="*/ 0 60000 65536"/>
                  <a:gd name="T14" fmla="*/ 0 60000 65536"/>
                  <a:gd name="T15" fmla="*/ 0 w 14562"/>
                  <a:gd name="T16" fmla="*/ 0 h 6717"/>
                  <a:gd name="T17" fmla="*/ 14562 w 14562"/>
                  <a:gd name="T18" fmla="*/ 6717 h 6717"/>
                </a:gdLst>
                <a:ahLst/>
                <a:cxnLst>
                  <a:cxn ang="T10">
                    <a:pos x="T0" y="T1"/>
                  </a:cxn>
                  <a:cxn ang="T11">
                    <a:pos x="T2" y="T3"/>
                  </a:cxn>
                  <a:cxn ang="T12">
                    <a:pos x="T4" y="T5"/>
                  </a:cxn>
                  <a:cxn ang="T13">
                    <a:pos x="T6" y="T7"/>
                  </a:cxn>
                  <a:cxn ang="T14">
                    <a:pos x="T8" y="T9"/>
                  </a:cxn>
                </a:cxnLst>
                <a:rect l="T15" t="T16" r="T17" b="T18"/>
                <a:pathLst>
                  <a:path w="14562" h="6717">
                    <a:moveTo>
                      <a:pt x="6583" y="0"/>
                    </a:moveTo>
                    <a:lnTo>
                      <a:pt x="14562" y="3447"/>
                    </a:lnTo>
                    <a:lnTo>
                      <a:pt x="7815" y="6717"/>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64" name="Freeform 272"/>
              <p:cNvSpPr>
                <a:spLocks/>
              </p:cNvSpPr>
              <p:nvPr/>
            </p:nvSpPr>
            <p:spPr bwMode="auto">
              <a:xfrm>
                <a:off x="3169" y="898"/>
                <a:ext cx="556" cy="257"/>
              </a:xfrm>
              <a:custGeom>
                <a:avLst/>
                <a:gdLst>
                  <a:gd name="T0" fmla="*/ 6166 w 13743"/>
                  <a:gd name="T1" fmla="*/ 0 h 6342"/>
                  <a:gd name="T2" fmla="*/ 0 w 13743"/>
                  <a:gd name="T3" fmla="*/ 2195 h 6342"/>
                  <a:gd name="T4" fmla="*/ 7410 w 13743"/>
                  <a:gd name="T5" fmla="*/ 6342 h 6342"/>
                  <a:gd name="T6" fmla="*/ 13743 w 13743"/>
                  <a:gd name="T7" fmla="*/ 3272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5"/>
                    </a:lnTo>
                    <a:lnTo>
                      <a:pt x="7410" y="6342"/>
                    </a:lnTo>
                    <a:lnTo>
                      <a:pt x="13743" y="3272"/>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65" name="Freeform 273"/>
              <p:cNvSpPr>
                <a:spLocks/>
              </p:cNvSpPr>
              <p:nvPr/>
            </p:nvSpPr>
            <p:spPr bwMode="auto">
              <a:xfrm>
                <a:off x="3152" y="856"/>
                <a:ext cx="589" cy="271"/>
              </a:xfrm>
              <a:custGeom>
                <a:avLst/>
                <a:gdLst>
                  <a:gd name="T0" fmla="*/ 6583 w 14562"/>
                  <a:gd name="T1" fmla="*/ 0 h 6718"/>
                  <a:gd name="T2" fmla="*/ 14562 w 14562"/>
                  <a:gd name="T3" fmla="*/ 3447 h 6718"/>
                  <a:gd name="T4" fmla="*/ 7815 w 14562"/>
                  <a:gd name="T5" fmla="*/ 6718 h 6718"/>
                  <a:gd name="T6" fmla="*/ 0 w 14562"/>
                  <a:gd name="T7" fmla="*/ 2344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4"/>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66" name="Freeform 274"/>
              <p:cNvSpPr>
                <a:spLocks/>
              </p:cNvSpPr>
              <p:nvPr/>
            </p:nvSpPr>
            <p:spPr bwMode="auto">
              <a:xfrm>
                <a:off x="3169" y="864"/>
                <a:ext cx="556" cy="256"/>
              </a:xfrm>
              <a:custGeom>
                <a:avLst/>
                <a:gdLst>
                  <a:gd name="T0" fmla="*/ 6166 w 13743"/>
                  <a:gd name="T1" fmla="*/ 0 h 6344"/>
                  <a:gd name="T2" fmla="*/ 0 w 13743"/>
                  <a:gd name="T3" fmla="*/ 2197 h 6344"/>
                  <a:gd name="T4" fmla="*/ 7410 w 13743"/>
                  <a:gd name="T5" fmla="*/ 6344 h 6344"/>
                  <a:gd name="T6" fmla="*/ 13743 w 13743"/>
                  <a:gd name="T7" fmla="*/ 3273 h 6344"/>
                  <a:gd name="T8" fmla="*/ 6166 w 13743"/>
                  <a:gd name="T9" fmla="*/ 0 h 6344"/>
                  <a:gd name="T10" fmla="*/ 0 60000 65536"/>
                  <a:gd name="T11" fmla="*/ 0 60000 65536"/>
                  <a:gd name="T12" fmla="*/ 0 60000 65536"/>
                  <a:gd name="T13" fmla="*/ 0 60000 65536"/>
                  <a:gd name="T14" fmla="*/ 0 60000 65536"/>
                  <a:gd name="T15" fmla="*/ 0 w 13743"/>
                  <a:gd name="T16" fmla="*/ 0 h 6344"/>
                  <a:gd name="T17" fmla="*/ 13743 w 13743"/>
                  <a:gd name="T18" fmla="*/ 6344 h 6344"/>
                </a:gdLst>
                <a:ahLst/>
                <a:cxnLst>
                  <a:cxn ang="T10">
                    <a:pos x="T0" y="T1"/>
                  </a:cxn>
                  <a:cxn ang="T11">
                    <a:pos x="T2" y="T3"/>
                  </a:cxn>
                  <a:cxn ang="T12">
                    <a:pos x="T4" y="T5"/>
                  </a:cxn>
                  <a:cxn ang="T13">
                    <a:pos x="T6" y="T7"/>
                  </a:cxn>
                  <a:cxn ang="T14">
                    <a:pos x="T8" y="T9"/>
                  </a:cxn>
                </a:cxnLst>
                <a:rect l="T15" t="T16" r="T17" b="T18"/>
                <a:pathLst>
                  <a:path w="13743" h="6344">
                    <a:moveTo>
                      <a:pt x="6166" y="0"/>
                    </a:moveTo>
                    <a:lnTo>
                      <a:pt x="0" y="2197"/>
                    </a:lnTo>
                    <a:lnTo>
                      <a:pt x="7410" y="6344"/>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67" name="Freeform 275"/>
              <p:cNvSpPr>
                <a:spLocks/>
              </p:cNvSpPr>
              <p:nvPr/>
            </p:nvSpPr>
            <p:spPr bwMode="auto">
              <a:xfrm>
                <a:off x="3152" y="821"/>
                <a:ext cx="589" cy="272"/>
              </a:xfrm>
              <a:custGeom>
                <a:avLst/>
                <a:gdLst>
                  <a:gd name="T0" fmla="*/ 6583 w 14562"/>
                  <a:gd name="T1" fmla="*/ 0 h 6718"/>
                  <a:gd name="T2" fmla="*/ 14562 w 14562"/>
                  <a:gd name="T3" fmla="*/ 3446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6"/>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68" name="Freeform 276"/>
              <p:cNvSpPr>
                <a:spLocks/>
              </p:cNvSpPr>
              <p:nvPr/>
            </p:nvSpPr>
            <p:spPr bwMode="auto">
              <a:xfrm>
                <a:off x="3169" y="828"/>
                <a:ext cx="556" cy="257"/>
              </a:xfrm>
              <a:custGeom>
                <a:avLst/>
                <a:gdLst>
                  <a:gd name="T0" fmla="*/ 6166 w 13743"/>
                  <a:gd name="T1" fmla="*/ 0 h 6343"/>
                  <a:gd name="T2" fmla="*/ 0 w 13743"/>
                  <a:gd name="T3" fmla="*/ 2196 h 6343"/>
                  <a:gd name="T4" fmla="*/ 7410 w 13743"/>
                  <a:gd name="T5" fmla="*/ 6343 h 6343"/>
                  <a:gd name="T6" fmla="*/ 13743 w 13743"/>
                  <a:gd name="T7" fmla="*/ 3273 h 6343"/>
                  <a:gd name="T8" fmla="*/ 6166 w 13743"/>
                  <a:gd name="T9" fmla="*/ 0 h 6343"/>
                  <a:gd name="T10" fmla="*/ 0 60000 65536"/>
                  <a:gd name="T11" fmla="*/ 0 60000 65536"/>
                  <a:gd name="T12" fmla="*/ 0 60000 65536"/>
                  <a:gd name="T13" fmla="*/ 0 60000 65536"/>
                  <a:gd name="T14" fmla="*/ 0 60000 65536"/>
                  <a:gd name="T15" fmla="*/ 0 w 13743"/>
                  <a:gd name="T16" fmla="*/ 0 h 6343"/>
                  <a:gd name="T17" fmla="*/ 13743 w 13743"/>
                  <a:gd name="T18" fmla="*/ 6343 h 6343"/>
                </a:gdLst>
                <a:ahLst/>
                <a:cxnLst>
                  <a:cxn ang="T10">
                    <a:pos x="T0" y="T1"/>
                  </a:cxn>
                  <a:cxn ang="T11">
                    <a:pos x="T2" y="T3"/>
                  </a:cxn>
                  <a:cxn ang="T12">
                    <a:pos x="T4" y="T5"/>
                  </a:cxn>
                  <a:cxn ang="T13">
                    <a:pos x="T6" y="T7"/>
                  </a:cxn>
                  <a:cxn ang="T14">
                    <a:pos x="T8" y="T9"/>
                  </a:cxn>
                </a:cxnLst>
                <a:rect l="T15" t="T16" r="T17" b="T18"/>
                <a:pathLst>
                  <a:path w="13743" h="6343">
                    <a:moveTo>
                      <a:pt x="6166" y="0"/>
                    </a:moveTo>
                    <a:lnTo>
                      <a:pt x="0" y="2196"/>
                    </a:lnTo>
                    <a:lnTo>
                      <a:pt x="7410" y="6343"/>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69" name="Freeform 277"/>
              <p:cNvSpPr>
                <a:spLocks/>
              </p:cNvSpPr>
              <p:nvPr/>
            </p:nvSpPr>
            <p:spPr bwMode="auto">
              <a:xfrm>
                <a:off x="3152" y="786"/>
                <a:ext cx="589" cy="272"/>
              </a:xfrm>
              <a:custGeom>
                <a:avLst/>
                <a:gdLst>
                  <a:gd name="T0" fmla="*/ 6583 w 14562"/>
                  <a:gd name="T1" fmla="*/ 0 h 6718"/>
                  <a:gd name="T2" fmla="*/ 14562 w 14562"/>
                  <a:gd name="T3" fmla="*/ 3447 h 6718"/>
                  <a:gd name="T4" fmla="*/ 7815 w 14562"/>
                  <a:gd name="T5" fmla="*/ 6718 h 6718"/>
                  <a:gd name="T6" fmla="*/ 0 w 14562"/>
                  <a:gd name="T7" fmla="*/ 2345 h 6718"/>
                  <a:gd name="T8" fmla="*/ 6583 w 14562"/>
                  <a:gd name="T9" fmla="*/ 0 h 6718"/>
                  <a:gd name="T10" fmla="*/ 0 60000 65536"/>
                  <a:gd name="T11" fmla="*/ 0 60000 65536"/>
                  <a:gd name="T12" fmla="*/ 0 60000 65536"/>
                  <a:gd name="T13" fmla="*/ 0 60000 65536"/>
                  <a:gd name="T14" fmla="*/ 0 60000 65536"/>
                  <a:gd name="T15" fmla="*/ 0 w 14562"/>
                  <a:gd name="T16" fmla="*/ 0 h 6718"/>
                  <a:gd name="T17" fmla="*/ 14562 w 14562"/>
                  <a:gd name="T18" fmla="*/ 6718 h 6718"/>
                </a:gdLst>
                <a:ahLst/>
                <a:cxnLst>
                  <a:cxn ang="T10">
                    <a:pos x="T0" y="T1"/>
                  </a:cxn>
                  <a:cxn ang="T11">
                    <a:pos x="T2" y="T3"/>
                  </a:cxn>
                  <a:cxn ang="T12">
                    <a:pos x="T4" y="T5"/>
                  </a:cxn>
                  <a:cxn ang="T13">
                    <a:pos x="T6" y="T7"/>
                  </a:cxn>
                  <a:cxn ang="T14">
                    <a:pos x="T8" y="T9"/>
                  </a:cxn>
                </a:cxnLst>
                <a:rect l="T15" t="T16" r="T17" b="T18"/>
                <a:pathLst>
                  <a:path w="14562" h="6718">
                    <a:moveTo>
                      <a:pt x="6583" y="0"/>
                    </a:moveTo>
                    <a:lnTo>
                      <a:pt x="14562" y="3447"/>
                    </a:lnTo>
                    <a:lnTo>
                      <a:pt x="7815" y="6718"/>
                    </a:lnTo>
                    <a:lnTo>
                      <a:pt x="0" y="2345"/>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70" name="Freeform 278"/>
              <p:cNvSpPr>
                <a:spLocks/>
              </p:cNvSpPr>
              <p:nvPr/>
            </p:nvSpPr>
            <p:spPr bwMode="auto">
              <a:xfrm>
                <a:off x="3169" y="794"/>
                <a:ext cx="556" cy="256"/>
              </a:xfrm>
              <a:custGeom>
                <a:avLst/>
                <a:gdLst>
                  <a:gd name="T0" fmla="*/ 6166 w 13743"/>
                  <a:gd name="T1" fmla="*/ 0 h 6342"/>
                  <a:gd name="T2" fmla="*/ 0 w 13743"/>
                  <a:gd name="T3" fmla="*/ 2197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7"/>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71" name="Freeform 279"/>
              <p:cNvSpPr>
                <a:spLocks/>
              </p:cNvSpPr>
              <p:nvPr/>
            </p:nvSpPr>
            <p:spPr bwMode="auto">
              <a:xfrm>
                <a:off x="3152" y="754"/>
                <a:ext cx="589" cy="272"/>
              </a:xfrm>
              <a:custGeom>
                <a:avLst/>
                <a:gdLst>
                  <a:gd name="T0" fmla="*/ 6583 w 14562"/>
                  <a:gd name="T1" fmla="*/ 0 h 6719"/>
                  <a:gd name="T2" fmla="*/ 14562 w 14562"/>
                  <a:gd name="T3" fmla="*/ 3447 h 6719"/>
                  <a:gd name="T4" fmla="*/ 7815 w 14562"/>
                  <a:gd name="T5" fmla="*/ 6719 h 6719"/>
                  <a:gd name="T6" fmla="*/ 0 w 14562"/>
                  <a:gd name="T7" fmla="*/ 2346 h 6719"/>
                  <a:gd name="T8" fmla="*/ 6583 w 14562"/>
                  <a:gd name="T9" fmla="*/ 0 h 6719"/>
                  <a:gd name="T10" fmla="*/ 0 60000 65536"/>
                  <a:gd name="T11" fmla="*/ 0 60000 65536"/>
                  <a:gd name="T12" fmla="*/ 0 60000 65536"/>
                  <a:gd name="T13" fmla="*/ 0 60000 65536"/>
                  <a:gd name="T14" fmla="*/ 0 60000 65536"/>
                  <a:gd name="T15" fmla="*/ 0 w 14562"/>
                  <a:gd name="T16" fmla="*/ 0 h 6719"/>
                  <a:gd name="T17" fmla="*/ 14562 w 14562"/>
                  <a:gd name="T18" fmla="*/ 6719 h 6719"/>
                </a:gdLst>
                <a:ahLst/>
                <a:cxnLst>
                  <a:cxn ang="T10">
                    <a:pos x="T0" y="T1"/>
                  </a:cxn>
                  <a:cxn ang="T11">
                    <a:pos x="T2" y="T3"/>
                  </a:cxn>
                  <a:cxn ang="T12">
                    <a:pos x="T4" y="T5"/>
                  </a:cxn>
                  <a:cxn ang="T13">
                    <a:pos x="T6" y="T7"/>
                  </a:cxn>
                  <a:cxn ang="T14">
                    <a:pos x="T8" y="T9"/>
                  </a:cxn>
                </a:cxnLst>
                <a:rect l="T15" t="T16" r="T17" b="T18"/>
                <a:pathLst>
                  <a:path w="14562" h="6719">
                    <a:moveTo>
                      <a:pt x="6583" y="0"/>
                    </a:moveTo>
                    <a:lnTo>
                      <a:pt x="14562" y="3447"/>
                    </a:lnTo>
                    <a:lnTo>
                      <a:pt x="7815" y="6719"/>
                    </a:lnTo>
                    <a:lnTo>
                      <a:pt x="0" y="2346"/>
                    </a:lnTo>
                    <a:lnTo>
                      <a:pt x="6583" y="0"/>
                    </a:lnTo>
                    <a:close/>
                  </a:path>
                </a:pathLst>
              </a:custGeom>
              <a:solidFill>
                <a:srgbClr val="000000"/>
              </a:solidFill>
              <a:ln w="9525">
                <a:noFill/>
                <a:round/>
                <a:headEnd/>
                <a:tailEnd/>
              </a:ln>
            </p:spPr>
            <p:txBody>
              <a:bodyPr/>
              <a:lstStyle/>
              <a:p>
                <a:endParaRPr lang="ja-JP" altLang="en-US" dirty="0">
                  <a:latin typeface="Calibri" pitchFamily="34" charset="0"/>
                </a:endParaRPr>
              </a:p>
            </p:txBody>
          </p:sp>
          <p:sp>
            <p:nvSpPr>
              <p:cNvPr id="372" name="Freeform 280"/>
              <p:cNvSpPr>
                <a:spLocks/>
              </p:cNvSpPr>
              <p:nvPr/>
            </p:nvSpPr>
            <p:spPr bwMode="auto">
              <a:xfrm>
                <a:off x="3169" y="761"/>
                <a:ext cx="556" cy="257"/>
              </a:xfrm>
              <a:custGeom>
                <a:avLst/>
                <a:gdLst>
                  <a:gd name="T0" fmla="*/ 6166 w 13743"/>
                  <a:gd name="T1" fmla="*/ 0 h 6342"/>
                  <a:gd name="T2" fmla="*/ 0 w 13743"/>
                  <a:gd name="T3" fmla="*/ 2196 h 6342"/>
                  <a:gd name="T4" fmla="*/ 7410 w 13743"/>
                  <a:gd name="T5" fmla="*/ 6342 h 6342"/>
                  <a:gd name="T6" fmla="*/ 13743 w 13743"/>
                  <a:gd name="T7" fmla="*/ 3273 h 6342"/>
                  <a:gd name="T8" fmla="*/ 6166 w 13743"/>
                  <a:gd name="T9" fmla="*/ 0 h 6342"/>
                  <a:gd name="T10" fmla="*/ 0 60000 65536"/>
                  <a:gd name="T11" fmla="*/ 0 60000 65536"/>
                  <a:gd name="T12" fmla="*/ 0 60000 65536"/>
                  <a:gd name="T13" fmla="*/ 0 60000 65536"/>
                  <a:gd name="T14" fmla="*/ 0 60000 65536"/>
                  <a:gd name="T15" fmla="*/ 0 w 13743"/>
                  <a:gd name="T16" fmla="*/ 0 h 6342"/>
                  <a:gd name="T17" fmla="*/ 13743 w 13743"/>
                  <a:gd name="T18" fmla="*/ 6342 h 6342"/>
                </a:gdLst>
                <a:ahLst/>
                <a:cxnLst>
                  <a:cxn ang="T10">
                    <a:pos x="T0" y="T1"/>
                  </a:cxn>
                  <a:cxn ang="T11">
                    <a:pos x="T2" y="T3"/>
                  </a:cxn>
                  <a:cxn ang="T12">
                    <a:pos x="T4" y="T5"/>
                  </a:cxn>
                  <a:cxn ang="T13">
                    <a:pos x="T6" y="T7"/>
                  </a:cxn>
                  <a:cxn ang="T14">
                    <a:pos x="T8" y="T9"/>
                  </a:cxn>
                </a:cxnLst>
                <a:rect l="T15" t="T16" r="T17" b="T18"/>
                <a:pathLst>
                  <a:path w="13743" h="6342">
                    <a:moveTo>
                      <a:pt x="6166" y="0"/>
                    </a:moveTo>
                    <a:lnTo>
                      <a:pt x="0" y="2196"/>
                    </a:lnTo>
                    <a:lnTo>
                      <a:pt x="7410" y="6342"/>
                    </a:lnTo>
                    <a:lnTo>
                      <a:pt x="13743" y="3273"/>
                    </a:lnTo>
                    <a:lnTo>
                      <a:pt x="6166" y="0"/>
                    </a:lnTo>
                    <a:close/>
                  </a:path>
                </a:pathLst>
              </a:custGeom>
              <a:solidFill>
                <a:srgbClr val="FFFFFF"/>
              </a:solidFill>
              <a:ln w="9525">
                <a:noFill/>
                <a:round/>
                <a:headEnd/>
                <a:tailEnd/>
              </a:ln>
            </p:spPr>
            <p:txBody>
              <a:bodyPr/>
              <a:lstStyle/>
              <a:p>
                <a:endParaRPr lang="ja-JP" altLang="en-US" dirty="0">
                  <a:latin typeface="Calibri" pitchFamily="34" charset="0"/>
                </a:endParaRPr>
              </a:p>
            </p:txBody>
          </p:sp>
          <p:sp>
            <p:nvSpPr>
              <p:cNvPr id="373" name="Freeform 281"/>
              <p:cNvSpPr>
                <a:spLocks noEditPoints="1"/>
              </p:cNvSpPr>
              <p:nvPr/>
            </p:nvSpPr>
            <p:spPr bwMode="auto">
              <a:xfrm>
                <a:off x="3258" y="800"/>
                <a:ext cx="378" cy="174"/>
              </a:xfrm>
              <a:custGeom>
                <a:avLst/>
                <a:gdLst>
                  <a:gd name="T0" fmla="*/ 195 w 9354"/>
                  <a:gd name="T1" fmla="*/ 1734 h 4302"/>
                  <a:gd name="T2" fmla="*/ 0 w 9354"/>
                  <a:gd name="T3" fmla="*/ 1624 h 4302"/>
                  <a:gd name="T4" fmla="*/ 4358 w 9354"/>
                  <a:gd name="T5" fmla="*/ 0 h 4302"/>
                  <a:gd name="T6" fmla="*/ 4584 w 9354"/>
                  <a:gd name="T7" fmla="*/ 98 h 4302"/>
                  <a:gd name="T8" fmla="*/ 195 w 9354"/>
                  <a:gd name="T9" fmla="*/ 1734 h 4302"/>
                  <a:gd name="T10" fmla="*/ 959 w 9354"/>
                  <a:gd name="T11" fmla="*/ 2162 h 4302"/>
                  <a:gd name="T12" fmla="*/ 767 w 9354"/>
                  <a:gd name="T13" fmla="*/ 2053 h 4302"/>
                  <a:gd name="T14" fmla="*/ 5156 w 9354"/>
                  <a:gd name="T15" fmla="*/ 345 h 4302"/>
                  <a:gd name="T16" fmla="*/ 5380 w 9354"/>
                  <a:gd name="T17" fmla="*/ 441 h 4302"/>
                  <a:gd name="T18" fmla="*/ 959 w 9354"/>
                  <a:gd name="T19" fmla="*/ 2162 h 4302"/>
                  <a:gd name="T20" fmla="*/ 1724 w 9354"/>
                  <a:gd name="T21" fmla="*/ 2589 h 4302"/>
                  <a:gd name="T22" fmla="*/ 1533 w 9354"/>
                  <a:gd name="T23" fmla="*/ 2483 h 4302"/>
                  <a:gd name="T24" fmla="*/ 5955 w 9354"/>
                  <a:gd name="T25" fmla="*/ 690 h 4302"/>
                  <a:gd name="T26" fmla="*/ 6175 w 9354"/>
                  <a:gd name="T27" fmla="*/ 784 h 4302"/>
                  <a:gd name="T28" fmla="*/ 1724 w 9354"/>
                  <a:gd name="T29" fmla="*/ 2589 h 4302"/>
                  <a:gd name="T30" fmla="*/ 2489 w 9354"/>
                  <a:gd name="T31" fmla="*/ 3017 h 4302"/>
                  <a:gd name="T32" fmla="*/ 2300 w 9354"/>
                  <a:gd name="T33" fmla="*/ 2912 h 4302"/>
                  <a:gd name="T34" fmla="*/ 6753 w 9354"/>
                  <a:gd name="T35" fmla="*/ 1035 h 4302"/>
                  <a:gd name="T36" fmla="*/ 6970 w 9354"/>
                  <a:gd name="T37" fmla="*/ 1128 h 4302"/>
                  <a:gd name="T38" fmla="*/ 2489 w 9354"/>
                  <a:gd name="T39" fmla="*/ 3017 h 4302"/>
                  <a:gd name="T40" fmla="*/ 3253 w 9354"/>
                  <a:gd name="T41" fmla="*/ 3445 h 4302"/>
                  <a:gd name="T42" fmla="*/ 3067 w 9354"/>
                  <a:gd name="T43" fmla="*/ 3341 h 4302"/>
                  <a:gd name="T44" fmla="*/ 7550 w 9354"/>
                  <a:gd name="T45" fmla="*/ 1379 h 4302"/>
                  <a:gd name="T46" fmla="*/ 7764 w 9354"/>
                  <a:gd name="T47" fmla="*/ 1471 h 4302"/>
                  <a:gd name="T48" fmla="*/ 3253 w 9354"/>
                  <a:gd name="T49" fmla="*/ 3445 h 4302"/>
                  <a:gd name="T50" fmla="*/ 4019 w 9354"/>
                  <a:gd name="T51" fmla="*/ 3873 h 4302"/>
                  <a:gd name="T52" fmla="*/ 3834 w 9354"/>
                  <a:gd name="T53" fmla="*/ 3770 h 4302"/>
                  <a:gd name="T54" fmla="*/ 8348 w 9354"/>
                  <a:gd name="T55" fmla="*/ 1723 h 4302"/>
                  <a:gd name="T56" fmla="*/ 8559 w 9354"/>
                  <a:gd name="T57" fmla="*/ 1814 h 4302"/>
                  <a:gd name="T58" fmla="*/ 4019 w 9354"/>
                  <a:gd name="T59" fmla="*/ 3873 h 4302"/>
                  <a:gd name="T60" fmla="*/ 4784 w 9354"/>
                  <a:gd name="T61" fmla="*/ 4302 h 4302"/>
                  <a:gd name="T62" fmla="*/ 4601 w 9354"/>
                  <a:gd name="T63" fmla="*/ 4199 h 4302"/>
                  <a:gd name="T64" fmla="*/ 9145 w 9354"/>
                  <a:gd name="T65" fmla="*/ 2067 h 4302"/>
                  <a:gd name="T66" fmla="*/ 9354 w 9354"/>
                  <a:gd name="T67" fmla="*/ 2158 h 4302"/>
                  <a:gd name="T68" fmla="*/ 4784 w 9354"/>
                  <a:gd name="T69" fmla="*/ 4302 h 43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54"/>
                  <a:gd name="T106" fmla="*/ 0 h 4302"/>
                  <a:gd name="T107" fmla="*/ 9354 w 9354"/>
                  <a:gd name="T108" fmla="*/ 4302 h 43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54" h="4302">
                    <a:moveTo>
                      <a:pt x="195" y="1734"/>
                    </a:moveTo>
                    <a:lnTo>
                      <a:pt x="0" y="1624"/>
                    </a:lnTo>
                    <a:lnTo>
                      <a:pt x="4358" y="0"/>
                    </a:lnTo>
                    <a:lnTo>
                      <a:pt x="4584" y="98"/>
                    </a:lnTo>
                    <a:lnTo>
                      <a:pt x="195" y="1734"/>
                    </a:lnTo>
                    <a:close/>
                    <a:moveTo>
                      <a:pt x="959" y="2162"/>
                    </a:moveTo>
                    <a:lnTo>
                      <a:pt x="767" y="2053"/>
                    </a:lnTo>
                    <a:lnTo>
                      <a:pt x="5156" y="345"/>
                    </a:lnTo>
                    <a:lnTo>
                      <a:pt x="5380" y="441"/>
                    </a:lnTo>
                    <a:lnTo>
                      <a:pt x="959" y="2162"/>
                    </a:lnTo>
                    <a:close/>
                    <a:moveTo>
                      <a:pt x="1724" y="2589"/>
                    </a:moveTo>
                    <a:lnTo>
                      <a:pt x="1533" y="2483"/>
                    </a:lnTo>
                    <a:lnTo>
                      <a:pt x="5955" y="690"/>
                    </a:lnTo>
                    <a:lnTo>
                      <a:pt x="6175" y="784"/>
                    </a:lnTo>
                    <a:lnTo>
                      <a:pt x="1724" y="2589"/>
                    </a:lnTo>
                    <a:close/>
                    <a:moveTo>
                      <a:pt x="2489" y="3017"/>
                    </a:moveTo>
                    <a:lnTo>
                      <a:pt x="2300" y="2912"/>
                    </a:lnTo>
                    <a:lnTo>
                      <a:pt x="6753" y="1035"/>
                    </a:lnTo>
                    <a:lnTo>
                      <a:pt x="6970" y="1128"/>
                    </a:lnTo>
                    <a:lnTo>
                      <a:pt x="2489" y="3017"/>
                    </a:lnTo>
                    <a:close/>
                    <a:moveTo>
                      <a:pt x="3253" y="3445"/>
                    </a:moveTo>
                    <a:lnTo>
                      <a:pt x="3067" y="3341"/>
                    </a:lnTo>
                    <a:lnTo>
                      <a:pt x="7550" y="1379"/>
                    </a:lnTo>
                    <a:lnTo>
                      <a:pt x="7764" y="1471"/>
                    </a:lnTo>
                    <a:lnTo>
                      <a:pt x="3253" y="3445"/>
                    </a:lnTo>
                    <a:close/>
                    <a:moveTo>
                      <a:pt x="4019" y="3873"/>
                    </a:moveTo>
                    <a:lnTo>
                      <a:pt x="3834" y="3770"/>
                    </a:lnTo>
                    <a:lnTo>
                      <a:pt x="8348" y="1723"/>
                    </a:lnTo>
                    <a:lnTo>
                      <a:pt x="8559" y="1814"/>
                    </a:lnTo>
                    <a:lnTo>
                      <a:pt x="4019" y="3873"/>
                    </a:lnTo>
                    <a:close/>
                    <a:moveTo>
                      <a:pt x="4784" y="4302"/>
                    </a:moveTo>
                    <a:lnTo>
                      <a:pt x="4601" y="4199"/>
                    </a:lnTo>
                    <a:lnTo>
                      <a:pt x="9145" y="2067"/>
                    </a:lnTo>
                    <a:lnTo>
                      <a:pt x="9354" y="2158"/>
                    </a:lnTo>
                    <a:lnTo>
                      <a:pt x="4784" y="4302"/>
                    </a:lnTo>
                    <a:close/>
                  </a:path>
                </a:pathLst>
              </a:custGeom>
              <a:solidFill>
                <a:srgbClr val="999999"/>
              </a:solidFill>
              <a:ln w="9525">
                <a:noFill/>
                <a:round/>
                <a:headEnd/>
                <a:tailEnd/>
              </a:ln>
            </p:spPr>
            <p:txBody>
              <a:bodyPr/>
              <a:lstStyle/>
              <a:p>
                <a:endParaRPr lang="ja-JP" altLang="en-US" dirty="0">
                  <a:latin typeface="Calibri" pitchFamily="34" charset="0"/>
                </a:endParaRPr>
              </a:p>
            </p:txBody>
          </p:sp>
        </p:grpSp>
      </p:grpSp>
      <p:sp>
        <p:nvSpPr>
          <p:cNvPr id="271" name="正方形/長方形 270"/>
          <p:cNvSpPr/>
          <p:nvPr/>
        </p:nvSpPr>
        <p:spPr>
          <a:xfrm>
            <a:off x="2000232" y="6215082"/>
            <a:ext cx="2357454" cy="428628"/>
          </a:xfrm>
          <a:prstGeom prst="rect">
            <a:avLst/>
          </a:prstGeom>
          <a:ln>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kumimoji="1" lang="ja-JP" alt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コードレビューツール</a:t>
            </a:r>
            <a:endParaRPr kumimoji="1" lang="ja-JP"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2" name="スライド番号プレースホルダ 271"/>
          <p:cNvSpPr>
            <a:spLocks noGrp="1"/>
          </p:cNvSpPr>
          <p:nvPr>
            <p:ph type="sldNum" sz="quarter" idx="12"/>
          </p:nvPr>
        </p:nvSpPr>
        <p:spPr/>
        <p:txBody>
          <a:bodyPr/>
          <a:lstStyle/>
          <a:p>
            <a:fld id="{42D4A36F-DB00-42B8-866B-82834CB2AE26}" type="slidenum">
              <a:rPr kumimoji="1" lang="ja-JP" altLang="en-US" smtClean="0"/>
              <a:pPr/>
              <a:t>20</a:t>
            </a:fld>
            <a:endParaRPr kumimoji="1" lang="ja-JP" altLang="en-US"/>
          </a:p>
        </p:txBody>
      </p:sp>
      <p:sp>
        <p:nvSpPr>
          <p:cNvPr id="273" name="円/楕円 272"/>
          <p:cNvSpPr/>
          <p:nvPr/>
        </p:nvSpPr>
        <p:spPr>
          <a:xfrm>
            <a:off x="5214942" y="1500174"/>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274" name="テキスト ボックス 273"/>
          <p:cNvSpPr txBox="1"/>
          <p:nvPr/>
        </p:nvSpPr>
        <p:spPr>
          <a:xfrm>
            <a:off x="5572133" y="1357298"/>
            <a:ext cx="3571868" cy="1569660"/>
          </a:xfrm>
          <a:prstGeom prst="rect">
            <a:avLst/>
          </a:prstGeom>
          <a:noFill/>
        </p:spPr>
        <p:txBody>
          <a:bodyPr wrap="square" rtlCol="0">
            <a:spAutoFit/>
          </a:bodyPr>
          <a:lstStyle/>
          <a:p>
            <a:r>
              <a:rPr lang="ja-JP" altLang="en-US" sz="2400" dirty="0" smtClean="0"/>
              <a:t>セキュリティ専門組織はコードレビューツールを使ってソースコードをスキャン</a:t>
            </a:r>
            <a:endParaRPr lang="en-US" altLang="ja-JP" sz="2400" dirty="0" smtClean="0"/>
          </a:p>
        </p:txBody>
      </p:sp>
      <p:sp>
        <p:nvSpPr>
          <p:cNvPr id="275" name="円/楕円 274"/>
          <p:cNvSpPr/>
          <p:nvPr/>
        </p:nvSpPr>
        <p:spPr>
          <a:xfrm>
            <a:off x="5214942" y="3357562"/>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276" name="テキスト ボックス 275"/>
          <p:cNvSpPr txBox="1"/>
          <p:nvPr/>
        </p:nvSpPr>
        <p:spPr>
          <a:xfrm>
            <a:off x="5572133" y="3214686"/>
            <a:ext cx="3571868" cy="1569660"/>
          </a:xfrm>
          <a:prstGeom prst="rect">
            <a:avLst/>
          </a:prstGeom>
          <a:noFill/>
        </p:spPr>
        <p:txBody>
          <a:bodyPr wrap="square" rtlCol="0">
            <a:spAutoFit/>
          </a:bodyPr>
          <a:lstStyle/>
          <a:p>
            <a:r>
              <a:rPr lang="ja-JP" altLang="en-US" sz="2400" dirty="0" smtClean="0"/>
              <a:t>ツールの出力をレビューし、精査したうえで、対策提案を含めた報告書を開発者に渡す</a:t>
            </a:r>
            <a:endParaRPr lang="en-US" altLang="ja-JP" sz="2400" dirty="0" smtClean="0"/>
          </a:p>
        </p:txBody>
      </p:sp>
      <p:sp>
        <p:nvSpPr>
          <p:cNvPr id="307" name="円/楕円 306"/>
          <p:cNvSpPr/>
          <p:nvPr/>
        </p:nvSpPr>
        <p:spPr>
          <a:xfrm>
            <a:off x="5214942" y="5241209"/>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311" name="テキスト ボックス 310"/>
          <p:cNvSpPr txBox="1"/>
          <p:nvPr/>
        </p:nvSpPr>
        <p:spPr>
          <a:xfrm>
            <a:off x="5572132" y="5098333"/>
            <a:ext cx="3571868" cy="830997"/>
          </a:xfrm>
          <a:prstGeom prst="rect">
            <a:avLst/>
          </a:prstGeom>
          <a:noFill/>
        </p:spPr>
        <p:txBody>
          <a:bodyPr wrap="square" rtlCol="0">
            <a:spAutoFit/>
          </a:bodyPr>
          <a:lstStyle/>
          <a:p>
            <a:r>
              <a:rPr lang="ja-JP" altLang="en-US" sz="2400" dirty="0" smtClean="0"/>
              <a:t>見つかった脆弱性が対策されるまで追跡</a:t>
            </a:r>
            <a:endParaRPr lang="en-US" altLang="ja-JP"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コードレビューツールの必要性</a:t>
            </a:r>
            <a:endParaRPr kumimoji="1" lang="ja-JP" altLang="en-US" dirty="0"/>
          </a:p>
        </p:txBody>
      </p:sp>
      <p:sp>
        <p:nvSpPr>
          <p:cNvPr id="5" name="コンテンツ プレースホルダ 4"/>
          <p:cNvSpPr>
            <a:spLocks noGrp="1"/>
          </p:cNvSpPr>
          <p:nvPr>
            <p:ph idx="1"/>
          </p:nvPr>
        </p:nvSpPr>
        <p:spPr/>
        <p:txBody>
          <a:bodyPr>
            <a:normAutofit fontScale="92500" lnSpcReduction="10000"/>
          </a:bodyPr>
          <a:lstStyle/>
          <a:p>
            <a:r>
              <a:rPr kumimoji="1" lang="ja-JP" altLang="en-US" dirty="0" smtClean="0"/>
              <a:t>人力コードレビューではまったく不十分</a:t>
            </a:r>
            <a:endParaRPr kumimoji="1" lang="en-US" altLang="ja-JP" dirty="0" smtClean="0"/>
          </a:p>
          <a:p>
            <a:pPr lvl="1"/>
            <a:r>
              <a:rPr lang="ja-JP" altLang="en-US" dirty="0" smtClean="0"/>
              <a:t>弊社事例：</a:t>
            </a:r>
            <a:endParaRPr lang="en-US" altLang="ja-JP" dirty="0" smtClean="0"/>
          </a:p>
          <a:p>
            <a:pPr lvl="2"/>
            <a:r>
              <a:rPr lang="ja-JP" altLang="en-US" dirty="0" smtClean="0"/>
              <a:t>約４０万行程度のソースコードに対して、</a:t>
            </a:r>
            <a:endParaRPr lang="en-US" altLang="ja-JP" dirty="0" smtClean="0"/>
          </a:p>
          <a:p>
            <a:pPr lvl="2"/>
            <a:r>
              <a:rPr kumimoji="1" lang="ja-JP" altLang="en-US" dirty="0" smtClean="0"/>
              <a:t>３人のセキュリティレビュアーで、</a:t>
            </a:r>
            <a:endParaRPr kumimoji="1" lang="en-US" altLang="ja-JP" dirty="0" smtClean="0"/>
          </a:p>
          <a:p>
            <a:pPr lvl="2"/>
            <a:r>
              <a:rPr lang="ja-JP" altLang="en-US" dirty="0" smtClean="0"/>
              <a:t>約３．５日レビューして、</a:t>
            </a:r>
            <a:endParaRPr lang="en-US" altLang="ja-JP" dirty="0" smtClean="0"/>
          </a:p>
          <a:p>
            <a:pPr lvl="2"/>
            <a:r>
              <a:rPr kumimoji="1" lang="ja-JP" altLang="en-US" dirty="0" smtClean="0"/>
              <a:t>たったの</a:t>
            </a:r>
            <a:r>
              <a:rPr lang="ja-JP" altLang="en-US" dirty="0" smtClean="0"/>
              <a:t>４２８０行（全体の１％）しか、</a:t>
            </a:r>
            <a:endParaRPr lang="en-US" altLang="ja-JP" dirty="0" smtClean="0"/>
          </a:p>
          <a:p>
            <a:pPr lvl="2"/>
            <a:r>
              <a:rPr lang="ja-JP" altLang="en-US" dirty="0" smtClean="0"/>
              <a:t>レビューできなかった</a:t>
            </a:r>
            <a:endParaRPr lang="en-US" altLang="ja-JP" dirty="0" smtClean="0"/>
          </a:p>
          <a:p>
            <a:pPr lvl="1"/>
            <a:endParaRPr kumimoji="1" lang="en-US" altLang="ja-JP" dirty="0" smtClean="0"/>
          </a:p>
          <a:p>
            <a:r>
              <a:rPr lang="ja-JP" altLang="en-US" dirty="0" smtClean="0"/>
              <a:t>人力によるコードレビューにはカバレッジの面で限界がある</a:t>
            </a:r>
            <a:endParaRPr lang="en-US" altLang="ja-JP" dirty="0" smtClean="0"/>
          </a:p>
          <a:p>
            <a:pPr lvl="1"/>
            <a:r>
              <a:rPr lang="ja-JP" altLang="en-US" dirty="0" smtClean="0"/>
              <a:t>そこでコードレビューツールの登場です</a:t>
            </a:r>
            <a:endParaRPr lang="en-US" altLang="ja-JP" dirty="0" smtClean="0"/>
          </a:p>
        </p:txBody>
      </p:sp>
      <p:sp>
        <p:nvSpPr>
          <p:cNvPr id="3" name="スライド番号プレースホルダ 2"/>
          <p:cNvSpPr>
            <a:spLocks noGrp="1"/>
          </p:cNvSpPr>
          <p:nvPr>
            <p:ph type="sldNum" sz="quarter" idx="12"/>
          </p:nvPr>
        </p:nvSpPr>
        <p:spPr/>
        <p:txBody>
          <a:bodyPr/>
          <a:lstStyle/>
          <a:p>
            <a:fld id="{42D4A36F-DB00-42B8-866B-82834CB2AE26}" type="slidenum">
              <a:rPr kumimoji="1" lang="ja-JP" altLang="en-US" smtClean="0"/>
              <a:pPr/>
              <a:t>21</a:t>
            </a:fld>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44" y="512064"/>
            <a:ext cx="8858312" cy="914400"/>
          </a:xfrm>
        </p:spPr>
        <p:txBody>
          <a:bodyPr>
            <a:noAutofit/>
          </a:bodyPr>
          <a:lstStyle/>
          <a:p>
            <a:r>
              <a:rPr lang="ja-JP" altLang="en-US" sz="3200" dirty="0" smtClean="0"/>
              <a:t>コードレビューツールの検出精度を測ってみた</a:t>
            </a:r>
            <a:endParaRPr kumimoji="1" lang="ja-JP" altLang="en-US" sz="3200" dirty="0"/>
          </a:p>
        </p:txBody>
      </p:sp>
      <p:sp>
        <p:nvSpPr>
          <p:cNvPr id="5" name="コンテンツ プレースホルダ 4"/>
          <p:cNvSpPr>
            <a:spLocks noGrp="1"/>
          </p:cNvSpPr>
          <p:nvPr>
            <p:ph sz="half" idx="1"/>
          </p:nvPr>
        </p:nvSpPr>
        <p:spPr>
          <a:xfrm>
            <a:off x="142844" y="1780446"/>
            <a:ext cx="4360100" cy="4791826"/>
          </a:xfrm>
        </p:spPr>
        <p:txBody>
          <a:bodyPr>
            <a:normAutofit/>
          </a:bodyPr>
          <a:lstStyle/>
          <a:p>
            <a:pPr marL="174625" indent="-106363"/>
            <a:r>
              <a:rPr lang="ja-JP" altLang="en-US" sz="1200" dirty="0" smtClean="0"/>
              <a:t>演算トラップ </a:t>
            </a:r>
            <a:endParaRPr lang="en-US" altLang="ja-JP" sz="1200" dirty="0" smtClean="0"/>
          </a:p>
          <a:p>
            <a:pPr marL="444500" lvl="1" indent="-80963"/>
            <a:r>
              <a:rPr lang="ja-JP" altLang="en-US" sz="1000" dirty="0" smtClean="0"/>
              <a:t>ゼロ割 　 割り算オーバーフロー 　 </a:t>
            </a:r>
            <a:r>
              <a:rPr lang="en-US" altLang="ja-JP" sz="1000" dirty="0" smtClean="0"/>
              <a:t>SIGFPE</a:t>
            </a:r>
            <a:r>
              <a:rPr lang="ja-JP" altLang="en-US" sz="1000" dirty="0" smtClean="0"/>
              <a:t>の補足による無限ループ </a:t>
            </a:r>
            <a:endParaRPr lang="en-US" altLang="ja-JP" sz="1000" dirty="0" smtClean="0"/>
          </a:p>
          <a:p>
            <a:pPr marL="174625" indent="-106363"/>
            <a:r>
              <a:rPr lang="ja-JP" altLang="en-US" sz="1200" dirty="0" smtClean="0"/>
              <a:t>シグナルハンドラ</a:t>
            </a:r>
            <a:endParaRPr lang="en-US" altLang="ja-JP" sz="1200" dirty="0" smtClean="0"/>
          </a:p>
          <a:p>
            <a:pPr marL="444500" lvl="1" indent="-80963"/>
            <a:r>
              <a:rPr lang="ja-JP" altLang="en-US" sz="1200" dirty="0" smtClean="0"/>
              <a:t> </a:t>
            </a:r>
            <a:r>
              <a:rPr lang="ja-JP" altLang="en-US" sz="1000" dirty="0" smtClean="0"/>
              <a:t>非同期シグナルアンセーフ関数の使用 　 シグナルハンドラからの</a:t>
            </a:r>
            <a:r>
              <a:rPr lang="en-US" altLang="ja-JP" sz="1000" dirty="0" smtClean="0"/>
              <a:t>throw</a:t>
            </a:r>
            <a:r>
              <a:rPr lang="ja-JP" altLang="en-US" sz="1000" dirty="0" smtClean="0"/>
              <a:t> 　 シグナルハンドラからの不適切な型の変数の更新 　 シグナルハンドラ登録とシグナル発生のレース </a:t>
            </a:r>
            <a:endParaRPr lang="en-US" altLang="ja-JP" sz="1000" dirty="0" smtClean="0"/>
          </a:p>
          <a:p>
            <a:pPr marL="174625" indent="-106363"/>
            <a:r>
              <a:rPr lang="ja-JP" altLang="en-US" sz="1200" dirty="0" smtClean="0"/>
              <a:t>スレッドセーフティ </a:t>
            </a:r>
            <a:endParaRPr lang="en-US" altLang="ja-JP" sz="1200" dirty="0" smtClean="0"/>
          </a:p>
          <a:p>
            <a:pPr marL="444500" lvl="1" indent="-80963"/>
            <a:r>
              <a:rPr lang="ja-JP" altLang="en-US" sz="1000" dirty="0" smtClean="0"/>
              <a:t>非スレッドセーフ関数の同時使用 　 スレッドの非同期キャンセル 　 シグナル送出によるスレッドの終了 　 スレッドの協調キャンセル 　 </a:t>
            </a:r>
            <a:r>
              <a:rPr lang="en-US" altLang="ja-JP" sz="1000" dirty="0" err="1" smtClean="0"/>
              <a:t>bool</a:t>
            </a:r>
            <a:r>
              <a:rPr lang="ja-JP" altLang="en-US" sz="1000" dirty="0" smtClean="0"/>
              <a:t>変数のロックなしでの使用 　 関数スコープの静的記憶期間オブジェクトの使用 　 複数スレッド動作中のフォーク 　 スレッド共有リソースの変更 </a:t>
            </a:r>
            <a:endParaRPr lang="en-US" altLang="ja-JP" sz="1000" dirty="0" smtClean="0"/>
          </a:p>
          <a:p>
            <a:pPr marL="174625" indent="-106363"/>
            <a:r>
              <a:rPr lang="en-US" altLang="ja-JP" sz="1200" dirty="0" smtClean="0"/>
              <a:t>OS</a:t>
            </a:r>
            <a:r>
              <a:rPr lang="ja-JP" altLang="en-US" sz="1200" dirty="0" smtClean="0"/>
              <a:t>環境 </a:t>
            </a:r>
            <a:endParaRPr lang="en-US" altLang="ja-JP" sz="1200" dirty="0" smtClean="0"/>
          </a:p>
          <a:p>
            <a:pPr marL="444500" lvl="1" indent="-80963"/>
            <a:r>
              <a:rPr lang="ja-JP" altLang="en-US" sz="1000" dirty="0" smtClean="0"/>
              <a:t>環境変数の信用 　 不適切な</a:t>
            </a:r>
            <a:r>
              <a:rPr lang="en-US" altLang="ja-JP" sz="1000" dirty="0" err="1" smtClean="0"/>
              <a:t>umask</a:t>
            </a:r>
            <a:r>
              <a:rPr lang="ja-JP" altLang="en-US" sz="1000" dirty="0" smtClean="0"/>
              <a:t> 　 コアの生成許可 </a:t>
            </a:r>
            <a:endParaRPr lang="en-US" altLang="ja-JP" sz="1000" dirty="0" smtClean="0"/>
          </a:p>
          <a:p>
            <a:pPr marL="174625" indent="-106363"/>
            <a:r>
              <a:rPr lang="ja-JP" altLang="en-US" sz="1200" dirty="0" smtClean="0"/>
              <a:t>プロセス生成 </a:t>
            </a:r>
            <a:endParaRPr lang="en-US" altLang="ja-JP" sz="1200" dirty="0" smtClean="0"/>
          </a:p>
          <a:p>
            <a:pPr marL="444500" lvl="1" indent="-80963"/>
            <a:r>
              <a:rPr lang="en-US" altLang="ja-JP" sz="1000" dirty="0" smtClean="0"/>
              <a:t>PATH</a:t>
            </a:r>
            <a:r>
              <a:rPr lang="ja-JP" altLang="en-US" sz="1000" dirty="0" smtClean="0"/>
              <a:t>の信用 　 シェルコマンドインジェクション　 パストラバーサル </a:t>
            </a:r>
            <a:r>
              <a:rPr lang="ja-JP" altLang="en-US" sz="1200" dirty="0" smtClean="0"/>
              <a:t>　</a:t>
            </a:r>
            <a:endParaRPr lang="en-US" altLang="ja-JP" sz="1200" dirty="0" smtClean="0"/>
          </a:p>
          <a:p>
            <a:pPr marL="174625" indent="-106363"/>
            <a:r>
              <a:rPr lang="ja-JP" altLang="en-US" sz="1200" dirty="0" smtClean="0"/>
              <a:t> 一時ファイル </a:t>
            </a:r>
            <a:endParaRPr lang="en-US" altLang="ja-JP" sz="1200" dirty="0" smtClean="0"/>
          </a:p>
          <a:p>
            <a:pPr marL="444500" lvl="1" indent="-80963"/>
            <a:r>
              <a:rPr lang="ja-JP" altLang="en-US" sz="1000" dirty="0" smtClean="0"/>
              <a:t>予測可能な一時ファイル名 　 一時ファイルの消し忘れ </a:t>
            </a:r>
            <a:endParaRPr lang="en-US" altLang="ja-JP" sz="1000" dirty="0" smtClean="0"/>
          </a:p>
          <a:p>
            <a:pPr marL="174625" indent="-106363"/>
            <a:r>
              <a:rPr lang="ja-JP" altLang="en-US" sz="1200" dirty="0" smtClean="0"/>
              <a:t>乱数 </a:t>
            </a:r>
            <a:endParaRPr lang="en-US" altLang="ja-JP" sz="1200" dirty="0" smtClean="0"/>
          </a:p>
          <a:p>
            <a:pPr marL="444500" lvl="1" indent="-80963"/>
            <a:r>
              <a:rPr lang="ja-JP" altLang="en-US" sz="1000" dirty="0" smtClean="0"/>
              <a:t>予測可能な乱数</a:t>
            </a:r>
            <a:endParaRPr lang="en-US" altLang="ja-JP" sz="1000" dirty="0" smtClean="0"/>
          </a:p>
        </p:txBody>
      </p:sp>
      <p:sp>
        <p:nvSpPr>
          <p:cNvPr id="6" name="コンテンツ プレースホルダ 5"/>
          <p:cNvSpPr>
            <a:spLocks noGrp="1"/>
          </p:cNvSpPr>
          <p:nvPr>
            <p:ph sz="half" idx="2"/>
          </p:nvPr>
        </p:nvSpPr>
        <p:spPr>
          <a:xfrm>
            <a:off x="4641056" y="1780446"/>
            <a:ext cx="4360100" cy="4791826"/>
          </a:xfrm>
        </p:spPr>
        <p:txBody>
          <a:bodyPr>
            <a:normAutofit/>
          </a:bodyPr>
          <a:lstStyle/>
          <a:p>
            <a:pPr marL="174625" indent="-106363"/>
            <a:r>
              <a:rPr lang="en-US" altLang="ja-JP" sz="1200" dirty="0" smtClean="0"/>
              <a:t>TOCTOU</a:t>
            </a:r>
            <a:r>
              <a:rPr lang="ja-JP" altLang="en-US" sz="1200" dirty="0" smtClean="0"/>
              <a:t> </a:t>
            </a:r>
            <a:endParaRPr lang="en-US" altLang="ja-JP" sz="1200" dirty="0" smtClean="0"/>
          </a:p>
          <a:p>
            <a:pPr marL="444500" lvl="1" indent="-80963"/>
            <a:r>
              <a:rPr lang="ja-JP" altLang="en-US" sz="800" dirty="0" smtClean="0"/>
              <a:t>既存ファイルの安全なつもりのオープン 　 新規ファイルの安全なつもりの作成 </a:t>
            </a:r>
            <a:endParaRPr lang="en-US" altLang="ja-JP" sz="800" dirty="0" smtClean="0"/>
          </a:p>
          <a:p>
            <a:pPr marL="174625" indent="-106363"/>
            <a:r>
              <a:rPr lang="ja-JP" altLang="en-US" sz="1200" dirty="0" smtClean="0"/>
              <a:t>グレーな</a:t>
            </a:r>
            <a:r>
              <a:rPr lang="en-US" altLang="ja-JP" sz="1200" dirty="0" smtClean="0"/>
              <a:t>API</a:t>
            </a:r>
            <a:r>
              <a:rPr lang="ja-JP" altLang="en-US" sz="1200" dirty="0" smtClean="0"/>
              <a:t> </a:t>
            </a:r>
            <a:endParaRPr lang="en-US" altLang="ja-JP" sz="1200" dirty="0" smtClean="0"/>
          </a:p>
          <a:p>
            <a:pPr marL="444500" lvl="1" indent="-80963"/>
            <a:r>
              <a:rPr lang="en-US" altLang="ja-JP" sz="800" dirty="0" err="1" smtClean="0"/>
              <a:t>realpath</a:t>
            </a:r>
            <a:r>
              <a:rPr lang="ja-JP" altLang="en-US" sz="800" dirty="0" smtClean="0"/>
              <a:t>の使用 　 </a:t>
            </a:r>
            <a:r>
              <a:rPr lang="en-US" altLang="ja-JP" sz="800" dirty="0" smtClean="0"/>
              <a:t>glob</a:t>
            </a:r>
            <a:r>
              <a:rPr lang="ja-JP" altLang="en-US" sz="800" dirty="0" smtClean="0"/>
              <a:t>の使用 　 </a:t>
            </a:r>
            <a:r>
              <a:rPr lang="en-US" altLang="ja-JP" sz="800" dirty="0" err="1" smtClean="0"/>
              <a:t>fnmatch</a:t>
            </a:r>
            <a:r>
              <a:rPr lang="ja-JP" altLang="en-US" sz="800" dirty="0" smtClean="0"/>
              <a:t>の使用 　 </a:t>
            </a:r>
            <a:r>
              <a:rPr lang="en-US" altLang="ja-JP" sz="800" dirty="0" err="1" smtClean="0"/>
              <a:t>wordexp</a:t>
            </a:r>
            <a:r>
              <a:rPr lang="ja-JP" altLang="en-US" sz="800" dirty="0" smtClean="0"/>
              <a:t>の使用 </a:t>
            </a:r>
            <a:endParaRPr lang="en-US" altLang="ja-JP" sz="800" dirty="0" smtClean="0"/>
          </a:p>
          <a:p>
            <a:pPr marL="174625" indent="-106363"/>
            <a:r>
              <a:rPr lang="ja-JP" altLang="en-US" sz="1200" dirty="0" smtClean="0"/>
              <a:t>スタック溢れ </a:t>
            </a:r>
            <a:endParaRPr lang="en-US" altLang="ja-JP" sz="1200" dirty="0" smtClean="0"/>
          </a:p>
          <a:p>
            <a:pPr marL="444500" lvl="1" indent="-80963"/>
            <a:r>
              <a:rPr lang="ja-JP" altLang="en-US" sz="800" dirty="0" smtClean="0"/>
              <a:t>過剰再帰 　可変長自動配列 　</a:t>
            </a:r>
            <a:endParaRPr lang="en-US" altLang="ja-JP" sz="800" dirty="0" smtClean="0"/>
          </a:p>
          <a:p>
            <a:pPr marL="174625" indent="-106363"/>
            <a:r>
              <a:rPr lang="ja-JP" altLang="en-US" sz="1200" dirty="0" smtClean="0"/>
              <a:t>メモリリーク </a:t>
            </a:r>
            <a:endParaRPr lang="en-US" altLang="ja-JP" sz="1200" dirty="0" smtClean="0"/>
          </a:p>
          <a:p>
            <a:pPr marL="444500" lvl="1" indent="-80963"/>
            <a:r>
              <a:rPr lang="ja-JP" altLang="en-US" sz="800" dirty="0" smtClean="0"/>
              <a:t>関数内でのメモリリーク 　 クラス内でのメモリリーク 　 例外安全性</a:t>
            </a:r>
            <a:r>
              <a:rPr lang="en-US" altLang="ja-JP" sz="800" dirty="0" smtClean="0"/>
              <a:t>1</a:t>
            </a:r>
            <a:r>
              <a:rPr lang="ja-JP" altLang="en-US" sz="800" dirty="0" smtClean="0"/>
              <a:t> </a:t>
            </a:r>
            <a:endParaRPr lang="en-US" altLang="ja-JP" sz="800" dirty="0" smtClean="0"/>
          </a:p>
          <a:p>
            <a:pPr marL="174625" indent="-106363"/>
            <a:r>
              <a:rPr lang="en-US" altLang="ja-JP" sz="1200" dirty="0" smtClean="0"/>
              <a:t>C++</a:t>
            </a:r>
            <a:r>
              <a:rPr lang="ja-JP" altLang="en-US" sz="1200" dirty="0" smtClean="0"/>
              <a:t> </a:t>
            </a:r>
            <a:endParaRPr lang="en-US" altLang="ja-JP" sz="1200" dirty="0" smtClean="0"/>
          </a:p>
          <a:p>
            <a:pPr marL="444500" lvl="1" indent="-80963"/>
            <a:r>
              <a:rPr lang="ja-JP" altLang="en-US" sz="800" dirty="0" smtClean="0"/>
              <a:t>デストラクタでの</a:t>
            </a:r>
            <a:r>
              <a:rPr lang="en-US" altLang="ja-JP" sz="800" dirty="0" smtClean="0"/>
              <a:t>throw</a:t>
            </a:r>
            <a:r>
              <a:rPr lang="ja-JP" altLang="en-US" sz="800" dirty="0" smtClean="0"/>
              <a:t> 　 </a:t>
            </a:r>
            <a:r>
              <a:rPr lang="en-US" altLang="ja-JP" sz="800" dirty="0" smtClean="0"/>
              <a:t>type-punning</a:t>
            </a:r>
            <a:r>
              <a:rPr lang="ja-JP" altLang="en-US" sz="800" dirty="0" smtClean="0"/>
              <a:t> 　 クラスのメンバのポインタの</a:t>
            </a:r>
            <a:r>
              <a:rPr lang="en-US" altLang="ja-JP" sz="800" dirty="0" smtClean="0"/>
              <a:t>shallow-copy(→dbl-free)</a:t>
            </a:r>
            <a:r>
              <a:rPr lang="ja-JP" altLang="en-US" sz="800" dirty="0" smtClean="0"/>
              <a:t> 　 大域なオブジェクト 　 未初期化自動変数の読み込み 　 未初期化自動変数への書き込み </a:t>
            </a:r>
            <a:endParaRPr lang="en-US" altLang="ja-JP" sz="800" dirty="0" smtClean="0"/>
          </a:p>
          <a:p>
            <a:pPr marL="174625" indent="-106363"/>
            <a:r>
              <a:rPr lang="ja-JP" altLang="en-US" sz="1200" dirty="0" smtClean="0"/>
              <a:t>整数オーバーフロー </a:t>
            </a:r>
            <a:endParaRPr lang="en-US" altLang="ja-JP" sz="1200" dirty="0" smtClean="0"/>
          </a:p>
          <a:p>
            <a:pPr marL="444500" lvl="1" indent="-80963"/>
            <a:r>
              <a:rPr lang="en-US" altLang="ja-JP" sz="800" dirty="0" smtClean="0"/>
              <a:t>real world example </a:t>
            </a:r>
          </a:p>
          <a:p>
            <a:pPr marL="174625" indent="-106363"/>
            <a:r>
              <a:rPr lang="ja-JP" altLang="en-US" sz="1200" dirty="0" smtClean="0"/>
              <a:t>文字列 </a:t>
            </a:r>
            <a:endParaRPr lang="en-US" altLang="ja-JP" sz="1200" dirty="0" smtClean="0"/>
          </a:p>
          <a:p>
            <a:pPr marL="444500" lvl="1" indent="-80963"/>
            <a:r>
              <a:rPr lang="ja-JP" altLang="en-US" sz="800" dirty="0" smtClean="0"/>
              <a:t>デコードによるヌルバイト混入 </a:t>
            </a:r>
            <a:endParaRPr lang="en-US" altLang="ja-JP" sz="800" dirty="0" smtClean="0"/>
          </a:p>
          <a:p>
            <a:pPr marL="174625" indent="-106363"/>
            <a:r>
              <a:rPr lang="en-US" altLang="ja-JP" sz="1200" dirty="0" smtClean="0"/>
              <a:t>well known </a:t>
            </a:r>
            <a:r>
              <a:rPr lang="en-US" altLang="ja-JP" sz="1200" dirty="0" err="1" smtClean="0"/>
              <a:t>vuln</a:t>
            </a:r>
            <a:r>
              <a:rPr lang="ja-JP" altLang="en-US" sz="1200" dirty="0" smtClean="0"/>
              <a:t> </a:t>
            </a:r>
            <a:endParaRPr lang="en-US" altLang="ja-JP" sz="1200" dirty="0" smtClean="0"/>
          </a:p>
          <a:p>
            <a:pPr marL="444500" lvl="1" indent="-80963"/>
            <a:r>
              <a:rPr lang="ja-JP" altLang="en-US" sz="800" dirty="0" smtClean="0"/>
              <a:t>ダブルフリー 　 フリー後のアクセス 　 </a:t>
            </a:r>
            <a:r>
              <a:rPr lang="en-US" altLang="ja-JP" sz="800" dirty="0" smtClean="0"/>
              <a:t>off-by-one</a:t>
            </a:r>
            <a:r>
              <a:rPr lang="ja-JP" altLang="en-US" sz="800" dirty="0" smtClean="0"/>
              <a:t> 　 フォーマット文字列 スタックオーバーフロー </a:t>
            </a:r>
            <a:r>
              <a:rPr lang="en-US" altLang="ja-JP" sz="800" dirty="0" smtClean="0"/>
              <a:t>(API) </a:t>
            </a:r>
            <a:r>
              <a:rPr lang="ja-JP" altLang="en-US" sz="800" dirty="0" smtClean="0"/>
              <a:t>　スタックオーバーフロー </a:t>
            </a:r>
            <a:r>
              <a:rPr lang="en-US" altLang="ja-JP" sz="800" dirty="0" smtClean="0"/>
              <a:t>(</a:t>
            </a:r>
            <a:r>
              <a:rPr lang="ja-JP" altLang="en-US" sz="800" dirty="0" smtClean="0"/>
              <a:t>配列のインデクス不正</a:t>
            </a:r>
            <a:r>
              <a:rPr lang="en-US" altLang="ja-JP" sz="800" dirty="0" smtClean="0"/>
              <a:t>) </a:t>
            </a:r>
            <a:r>
              <a:rPr lang="ja-JP" altLang="en-US" sz="800" dirty="0" smtClean="0"/>
              <a:t>　 ヒープオーバーフロー </a:t>
            </a:r>
            <a:r>
              <a:rPr lang="en-US" altLang="ja-JP" sz="800" dirty="0" smtClean="0"/>
              <a:t>(API) </a:t>
            </a:r>
            <a:r>
              <a:rPr lang="ja-JP" altLang="en-US" sz="800" dirty="0" smtClean="0"/>
              <a:t>　 整数オーバーフロー </a:t>
            </a:r>
            <a:endParaRPr lang="en-US" altLang="ja-JP" sz="800" dirty="0" smtClean="0"/>
          </a:p>
          <a:p>
            <a:pPr marL="174625" indent="-106363"/>
            <a:r>
              <a:rPr lang="ja-JP" altLang="en-US" sz="1200" dirty="0" smtClean="0"/>
              <a:t>パーサー性能チェック </a:t>
            </a:r>
            <a:endParaRPr lang="en-US" altLang="ja-JP" sz="1200" dirty="0" smtClean="0"/>
          </a:p>
          <a:p>
            <a:pPr marL="444500" lvl="1" indent="-80963"/>
            <a:r>
              <a:rPr lang="en-US" altLang="ja-JP" sz="800" dirty="0" smtClean="0"/>
              <a:t>GCC</a:t>
            </a:r>
            <a:r>
              <a:rPr lang="ja-JP" altLang="en-US" sz="800" dirty="0" smtClean="0"/>
              <a:t>拡張への対応 </a:t>
            </a:r>
            <a:r>
              <a:rPr lang="en-US" altLang="ja-JP" sz="800" dirty="0" smtClean="0"/>
              <a:t>C99</a:t>
            </a:r>
            <a:r>
              <a:rPr lang="ja-JP" altLang="en-US" sz="800" dirty="0" err="1" smtClean="0"/>
              <a:t>への</a:t>
            </a:r>
            <a:r>
              <a:rPr lang="ja-JP" altLang="en-US" sz="800" dirty="0" smtClean="0"/>
              <a:t>対応　</a:t>
            </a:r>
            <a:r>
              <a:rPr lang="en-US" altLang="ja-JP" sz="800" dirty="0" smtClean="0"/>
              <a:t>C++</a:t>
            </a:r>
            <a:r>
              <a:rPr lang="ja-JP" altLang="en-US" sz="800" dirty="0" err="1" smtClean="0"/>
              <a:t>への</a:t>
            </a:r>
            <a:r>
              <a:rPr lang="ja-JP" altLang="en-US" sz="800" dirty="0" smtClean="0"/>
              <a:t>対応</a:t>
            </a:r>
          </a:p>
        </p:txBody>
      </p:sp>
      <p:sp>
        <p:nvSpPr>
          <p:cNvPr id="4" name="スライド番号プレースホルダ 3"/>
          <p:cNvSpPr>
            <a:spLocks noGrp="1"/>
          </p:cNvSpPr>
          <p:nvPr>
            <p:ph type="sldNum" sz="quarter" idx="12"/>
          </p:nvPr>
        </p:nvSpPr>
        <p:spPr/>
        <p:txBody>
          <a:bodyPr/>
          <a:lstStyle/>
          <a:p>
            <a:fld id="{42D4A36F-DB00-42B8-866B-82834CB2AE26}" type="slidenum">
              <a:rPr kumimoji="1" lang="ja-JP" altLang="en-US" smtClean="0"/>
              <a:pPr/>
              <a:t>22</a:t>
            </a:fld>
            <a:endParaRPr kumimoji="1" lang="ja-JP" altLang="en-US"/>
          </a:p>
        </p:txBody>
      </p:sp>
      <p:sp>
        <p:nvSpPr>
          <p:cNvPr id="11" name="正方形/長方形 10"/>
          <p:cNvSpPr/>
          <p:nvPr/>
        </p:nvSpPr>
        <p:spPr>
          <a:xfrm>
            <a:off x="142844" y="1643050"/>
            <a:ext cx="8858312" cy="4786346"/>
          </a:xfrm>
          <a:prstGeom prst="rect">
            <a:avLst/>
          </a:prstGeom>
          <a:noFill/>
          <a:ln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42844" y="1285860"/>
            <a:ext cx="8786874" cy="369332"/>
          </a:xfrm>
          <a:prstGeom prst="rect">
            <a:avLst/>
          </a:prstGeom>
          <a:noFill/>
        </p:spPr>
        <p:txBody>
          <a:bodyPr wrap="square" rtlCol="0">
            <a:spAutoFit/>
          </a:bodyPr>
          <a:lstStyle/>
          <a:p>
            <a:r>
              <a:rPr kumimoji="1" lang="ja-JP" altLang="en-US" dirty="0" smtClean="0">
                <a:latin typeface="HGP創英角ｺﾞｼｯｸUB" pitchFamily="50" charset="-128"/>
                <a:ea typeface="HGP創英角ｺﾞｼｯｸUB" pitchFamily="50" charset="-128"/>
              </a:rPr>
              <a:t>これらの脆弱性を仕込んだソースコードをとある</a:t>
            </a:r>
            <a:r>
              <a:rPr kumimoji="1" lang="en-US" altLang="ja-JP" dirty="0" smtClean="0">
                <a:latin typeface="HGP創英角ｺﾞｼｯｸUB" pitchFamily="50" charset="-128"/>
                <a:ea typeface="HGP創英角ｺﾞｼｯｸUB" pitchFamily="50" charset="-128"/>
              </a:rPr>
              <a:t>2</a:t>
            </a:r>
            <a:r>
              <a:rPr kumimoji="1" lang="ja-JP" altLang="en-US" dirty="0" smtClean="0">
                <a:latin typeface="HGP創英角ｺﾞｼｯｸUB" pitchFamily="50" charset="-128"/>
                <a:ea typeface="HGP創英角ｺﾞｼｯｸUB" pitchFamily="50" charset="-128"/>
              </a:rPr>
              <a:t>製品でスキャンさせてみた（</a:t>
            </a:r>
            <a:r>
              <a:rPr kumimoji="1" lang="en-US" altLang="ja-JP" dirty="0" smtClean="0">
                <a:latin typeface="HGP創英角ｺﾞｼｯｸUB" pitchFamily="50" charset="-128"/>
                <a:ea typeface="HGP創英角ｺﾞｼｯｸUB" pitchFamily="50" charset="-128"/>
              </a:rPr>
              <a:t>2006</a:t>
            </a:r>
            <a:r>
              <a:rPr kumimoji="1" lang="ja-JP" altLang="en-US" dirty="0" smtClean="0">
                <a:latin typeface="HGP創英角ｺﾞｼｯｸUB" pitchFamily="50" charset="-128"/>
                <a:ea typeface="HGP創英角ｺﾞｼｯｸUB" pitchFamily="50" charset="-128"/>
              </a:rPr>
              <a:t>年夏）。</a:t>
            </a:r>
            <a:endParaRPr kumimoji="1" lang="ja-JP" altLang="en-US" dirty="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a:t>
            </a:r>
            <a:r>
              <a:rPr kumimoji="1" lang="ja-JP" altLang="en-US" sz="2000" dirty="0" smtClean="0"/>
              <a:t>（</a:t>
            </a:r>
            <a:r>
              <a:rPr kumimoji="1" lang="en-US" altLang="ja-JP" sz="2000" dirty="0" smtClean="0"/>
              <a:t>2006</a:t>
            </a:r>
            <a:r>
              <a:rPr kumimoji="1" lang="ja-JP" altLang="en-US" sz="2000" dirty="0" smtClean="0"/>
              <a:t>年夏時点）</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ja-JP" altLang="en-US" dirty="0" smtClean="0"/>
              <a:t>２５％の脆弱性を検知</a:t>
            </a:r>
            <a:endParaRPr lang="en-US" altLang="ja-JP" dirty="0" smtClean="0"/>
          </a:p>
          <a:p>
            <a:pPr lvl="1"/>
            <a:r>
              <a:rPr lang="ja-JP" altLang="en-US" dirty="0" smtClean="0"/>
              <a:t>７５％の脆弱性は見つけられなかった</a:t>
            </a:r>
            <a:endParaRPr lang="en-US" altLang="ja-JP" dirty="0" smtClean="0"/>
          </a:p>
          <a:p>
            <a:endParaRPr lang="en-US" altLang="ja-JP" dirty="0" smtClean="0"/>
          </a:p>
          <a:p>
            <a:pPr lvl="1"/>
            <a:r>
              <a:rPr lang="ja-JP" altLang="en-US" dirty="0" smtClean="0"/>
              <a:t>他社同等製品もほぼ同じ２５％の脆弱性を検出</a:t>
            </a:r>
            <a:endParaRPr lang="en-US" altLang="ja-JP" dirty="0" smtClean="0"/>
          </a:p>
          <a:p>
            <a:pPr lvl="2"/>
            <a:r>
              <a:rPr kumimoji="1" lang="ja-JP" altLang="en-US" dirty="0" smtClean="0"/>
              <a:t>つまり、これが</a:t>
            </a:r>
            <a:r>
              <a:rPr kumimoji="1" lang="en-US" altLang="ja-JP" dirty="0" smtClean="0"/>
              <a:t>2006</a:t>
            </a:r>
            <a:r>
              <a:rPr kumimoji="1" lang="ja-JP" altLang="en-US" dirty="0" smtClean="0"/>
              <a:t>年時点の</a:t>
            </a:r>
            <a:r>
              <a:rPr lang="ja-JP" altLang="en-US" dirty="0" smtClean="0"/>
              <a:t>ソース</a:t>
            </a:r>
            <a:r>
              <a:rPr kumimoji="1" lang="ja-JP" altLang="en-US" dirty="0" smtClean="0"/>
              <a:t>コード解析テクノロジの限界である</a:t>
            </a:r>
            <a:endParaRPr kumimoji="1" lang="en-US" altLang="ja-JP" dirty="0" smtClean="0"/>
          </a:p>
          <a:p>
            <a:pPr lvl="2"/>
            <a:r>
              <a:rPr lang="ja-JP" altLang="en-US" dirty="0" smtClean="0"/>
              <a:t>ツールによる明確な能力差は認められなかった</a:t>
            </a:r>
            <a:endParaRPr lang="en-US" altLang="ja-JP" dirty="0" smtClean="0"/>
          </a:p>
          <a:p>
            <a:endParaRPr kumimoji="1" lang="en-US" altLang="ja-JP" dirty="0" smtClean="0"/>
          </a:p>
          <a:p>
            <a:r>
              <a:rPr lang="ja-JP" altLang="en-US" dirty="0" smtClean="0"/>
              <a:t>それでもわたしたちはコードレビューツールを使っています。その訳は・・・</a:t>
            </a:r>
            <a:endParaRPr kumimoji="1" lang="en-US" altLang="ja-JP" dirty="0" smtClean="0"/>
          </a:p>
        </p:txBody>
      </p:sp>
      <p:sp>
        <p:nvSpPr>
          <p:cNvPr id="4" name="スライド番号プレースホルダ 3"/>
          <p:cNvSpPr>
            <a:spLocks noGrp="1"/>
          </p:cNvSpPr>
          <p:nvPr>
            <p:ph type="sldNum" sz="quarter" idx="12"/>
          </p:nvPr>
        </p:nvSpPr>
        <p:spPr/>
        <p:txBody>
          <a:bodyPr/>
          <a:lstStyle/>
          <a:p>
            <a:fld id="{42D4A36F-DB00-42B8-866B-82834CB2AE26}" type="slidenum">
              <a:rPr kumimoji="1" lang="ja-JP" altLang="en-US" smtClean="0"/>
              <a:pPr/>
              <a:t>23</a:t>
            </a:fld>
            <a:endParaRPr kumimoji="1" lang="ja-JP" altLang="en-US"/>
          </a:p>
        </p:txBody>
      </p:sp>
      <p:sp>
        <p:nvSpPr>
          <p:cNvPr id="5" name="正方形/長方形 4"/>
          <p:cNvSpPr/>
          <p:nvPr/>
        </p:nvSpPr>
        <p:spPr>
          <a:xfrm>
            <a:off x="928662" y="1571612"/>
            <a:ext cx="6357982" cy="1214446"/>
          </a:xfrm>
          <a:prstGeom prst="rect">
            <a:avLst/>
          </a:prstGeom>
          <a:noFill/>
          <a:ln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カバレッジが大きな効果を生む</a:t>
            </a:r>
            <a:endParaRPr kumimoji="1" lang="ja-JP" altLang="en-US" dirty="0"/>
          </a:p>
        </p:txBody>
      </p:sp>
      <p:sp>
        <p:nvSpPr>
          <p:cNvPr id="4" name="スライド番号プレースホルダ 3"/>
          <p:cNvSpPr>
            <a:spLocks noGrp="1"/>
          </p:cNvSpPr>
          <p:nvPr>
            <p:ph type="sldNum" sz="quarter" idx="12"/>
          </p:nvPr>
        </p:nvSpPr>
        <p:spPr/>
        <p:txBody>
          <a:bodyPr/>
          <a:lstStyle/>
          <a:p>
            <a:fld id="{42D4A36F-DB00-42B8-866B-82834CB2AE26}" type="slidenum">
              <a:rPr kumimoji="1" lang="ja-JP" altLang="en-US" smtClean="0"/>
              <a:pPr/>
              <a:t>24</a:t>
            </a:fld>
            <a:endParaRPr kumimoji="1" lang="ja-JP" altLang="en-US"/>
          </a:p>
        </p:txBody>
      </p:sp>
      <p:grpSp>
        <p:nvGrpSpPr>
          <p:cNvPr id="31" name="グループ化 30"/>
          <p:cNvGrpSpPr/>
          <p:nvPr/>
        </p:nvGrpSpPr>
        <p:grpSpPr>
          <a:xfrm>
            <a:off x="1571604" y="2500306"/>
            <a:ext cx="6143668" cy="4214842"/>
            <a:chOff x="1571604" y="2298134"/>
            <a:chExt cx="6143668" cy="4214842"/>
          </a:xfrm>
        </p:grpSpPr>
        <p:cxnSp>
          <p:nvCxnSpPr>
            <p:cNvPr id="14" name="直線矢印コネクタ 13"/>
            <p:cNvCxnSpPr/>
            <p:nvPr/>
          </p:nvCxnSpPr>
          <p:spPr>
            <a:xfrm>
              <a:off x="2285984" y="6072206"/>
              <a:ext cx="5286412"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テキスト ボックス 18"/>
            <p:cNvSpPr txBox="1"/>
            <p:nvPr/>
          </p:nvSpPr>
          <p:spPr>
            <a:xfrm>
              <a:off x="3913528" y="6143644"/>
              <a:ext cx="2031325" cy="369332"/>
            </a:xfrm>
            <a:prstGeom prst="rect">
              <a:avLst/>
            </a:prstGeom>
            <a:noFill/>
          </p:spPr>
          <p:txBody>
            <a:bodyPr wrap="none" rtlCol="0">
              <a:spAutoFit/>
            </a:bodyPr>
            <a:lstStyle/>
            <a:p>
              <a:r>
                <a:rPr kumimoji="1" lang="ja-JP" altLang="en-US" dirty="0" smtClean="0"/>
                <a:t>コードカバレッジ</a:t>
              </a:r>
              <a:endParaRPr kumimoji="1" lang="ja-JP" altLang="en-US" dirty="0"/>
            </a:p>
          </p:txBody>
        </p:sp>
        <p:cxnSp>
          <p:nvCxnSpPr>
            <p:cNvPr id="16" name="直線矢印コネクタ 15"/>
            <p:cNvCxnSpPr/>
            <p:nvPr/>
          </p:nvCxnSpPr>
          <p:spPr>
            <a:xfrm rot="5400000" flipH="1" flipV="1">
              <a:off x="642910" y="4429132"/>
              <a:ext cx="285752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テキスト ボックス 19"/>
            <p:cNvSpPr txBox="1"/>
            <p:nvPr/>
          </p:nvSpPr>
          <p:spPr>
            <a:xfrm rot="16200000">
              <a:off x="1317688" y="4245260"/>
              <a:ext cx="877163" cy="369332"/>
            </a:xfrm>
            <a:prstGeom prst="rect">
              <a:avLst/>
            </a:prstGeom>
            <a:noFill/>
          </p:spPr>
          <p:txBody>
            <a:bodyPr wrap="none" rtlCol="0">
              <a:spAutoFit/>
            </a:bodyPr>
            <a:lstStyle/>
            <a:p>
              <a:r>
                <a:rPr kumimoji="1" lang="ja-JP" altLang="en-US" dirty="0" smtClean="0"/>
                <a:t>検出率</a:t>
              </a:r>
              <a:endParaRPr kumimoji="1" lang="ja-JP" altLang="en-US" dirty="0"/>
            </a:p>
          </p:txBody>
        </p:sp>
        <p:grpSp>
          <p:nvGrpSpPr>
            <p:cNvPr id="24" name="グループ化 23"/>
            <p:cNvGrpSpPr/>
            <p:nvPr/>
          </p:nvGrpSpPr>
          <p:grpSpPr>
            <a:xfrm>
              <a:off x="2000232" y="2298134"/>
              <a:ext cx="5572164" cy="3559758"/>
              <a:chOff x="1571604" y="2298134"/>
              <a:chExt cx="5572164" cy="3559758"/>
            </a:xfrm>
          </p:grpSpPr>
          <p:sp>
            <p:nvSpPr>
              <p:cNvPr id="5" name="正方形/長方形 4"/>
              <p:cNvSpPr/>
              <p:nvPr/>
            </p:nvSpPr>
            <p:spPr>
              <a:xfrm>
                <a:off x="1857356" y="3000372"/>
                <a:ext cx="5286412" cy="2857520"/>
              </a:xfrm>
              <a:prstGeom prst="rect">
                <a:avLst/>
              </a:prstGeom>
              <a:solidFill>
                <a:srgbClr val="6666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人力でもコードレビューツールでも</a:t>
                </a:r>
                <a:endParaRPr lang="en-US" altLang="ja-JP" dirty="0" smtClean="0"/>
              </a:p>
              <a:p>
                <a:pPr algn="ctr"/>
                <a:r>
                  <a:rPr lang="ja-JP" altLang="en-US" dirty="0" smtClean="0"/>
                  <a:t>発見できない脆弱性</a:t>
                </a:r>
                <a:endParaRPr lang="en-US" altLang="ja-JP" dirty="0" smtClean="0"/>
              </a:p>
              <a:p>
                <a:pPr algn="ctr"/>
                <a:endParaRPr kumimoji="1" lang="en-US" altLang="ja-JP" dirty="0" smtClean="0"/>
              </a:p>
              <a:p>
                <a:pPr algn="ctr"/>
                <a:endParaRPr kumimoji="1" lang="ja-JP" altLang="en-US" dirty="0"/>
              </a:p>
            </p:txBody>
          </p:sp>
          <p:sp>
            <p:nvSpPr>
              <p:cNvPr id="6" name="正方形/長方形 5"/>
              <p:cNvSpPr/>
              <p:nvPr/>
            </p:nvSpPr>
            <p:spPr>
              <a:xfrm>
                <a:off x="1857356" y="5143512"/>
                <a:ext cx="5286412" cy="714380"/>
              </a:xfrm>
              <a:prstGeom prst="rect">
                <a:avLst/>
              </a:prstGeom>
              <a:solidFill>
                <a:srgbClr val="0000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コードレビューツールで検出できる脆弱性</a:t>
                </a:r>
                <a:endParaRPr kumimoji="1" lang="ja-JP" altLang="en-US" dirty="0"/>
              </a:p>
            </p:txBody>
          </p:sp>
          <p:sp>
            <p:nvSpPr>
              <p:cNvPr id="11" name="正方形/長方形 10"/>
              <p:cNvSpPr/>
              <p:nvPr/>
            </p:nvSpPr>
            <p:spPr>
              <a:xfrm flipH="1">
                <a:off x="1857356" y="3000372"/>
                <a:ext cx="71438" cy="285752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吹き出し 22"/>
              <p:cNvSpPr/>
              <p:nvPr/>
            </p:nvSpPr>
            <p:spPr>
              <a:xfrm>
                <a:off x="1571604" y="2298134"/>
                <a:ext cx="2714644" cy="500066"/>
              </a:xfrm>
              <a:prstGeom prst="wedgeRoundRectCallout">
                <a:avLst>
                  <a:gd name="adj1" fmla="val -39345"/>
                  <a:gd name="adj2" fmla="val 87712"/>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smtClean="0"/>
                  <a:t>人力で発見できる脆弱性</a:t>
                </a:r>
                <a:endParaRPr kumimoji="1" lang="ja-JP" altLang="en-US" dirty="0"/>
              </a:p>
            </p:txBody>
          </p:sp>
        </p:grpSp>
        <p:sp>
          <p:nvSpPr>
            <p:cNvPr id="26" name="テキスト ボックス 25"/>
            <p:cNvSpPr txBox="1"/>
            <p:nvPr/>
          </p:nvSpPr>
          <p:spPr>
            <a:xfrm rot="16200000">
              <a:off x="1468371" y="3006896"/>
              <a:ext cx="575799" cy="276999"/>
            </a:xfrm>
            <a:prstGeom prst="rect">
              <a:avLst/>
            </a:prstGeom>
            <a:noFill/>
          </p:spPr>
          <p:txBody>
            <a:bodyPr wrap="none" rtlCol="0">
              <a:spAutoFit/>
            </a:bodyPr>
            <a:lstStyle/>
            <a:p>
              <a:pPr algn="ctr"/>
              <a:r>
                <a:rPr kumimoji="1" lang="en-US" altLang="ja-JP" sz="1200" dirty="0" smtClean="0">
                  <a:latin typeface="Arial" pitchFamily="34" charset="0"/>
                  <a:cs typeface="Arial" pitchFamily="34" charset="0"/>
                </a:rPr>
                <a:t>100%</a:t>
              </a:r>
              <a:endParaRPr kumimoji="1" lang="ja-JP" altLang="en-US" sz="1200" dirty="0">
                <a:latin typeface="Arial" pitchFamily="34" charset="0"/>
                <a:cs typeface="Arial" pitchFamily="34" charset="0"/>
              </a:endParaRPr>
            </a:p>
          </p:txBody>
        </p:sp>
        <p:sp>
          <p:nvSpPr>
            <p:cNvPr id="27" name="テキスト ボックス 26"/>
            <p:cNvSpPr txBox="1"/>
            <p:nvPr/>
          </p:nvSpPr>
          <p:spPr>
            <a:xfrm rot="16200000">
              <a:off x="1553330" y="5659328"/>
              <a:ext cx="405880" cy="276999"/>
            </a:xfrm>
            <a:prstGeom prst="rect">
              <a:avLst/>
            </a:prstGeom>
            <a:noFill/>
          </p:spPr>
          <p:txBody>
            <a:bodyPr wrap="none" rtlCol="0">
              <a:spAutoFit/>
            </a:bodyPr>
            <a:lstStyle/>
            <a:p>
              <a:pPr algn="ctr"/>
              <a:r>
                <a:rPr kumimoji="1" lang="en-US" altLang="ja-JP" sz="1200" dirty="0" smtClean="0">
                  <a:latin typeface="Arial" pitchFamily="34" charset="0"/>
                  <a:cs typeface="Arial" pitchFamily="34" charset="0"/>
                </a:rPr>
                <a:t>0%</a:t>
              </a:r>
              <a:endParaRPr kumimoji="1" lang="ja-JP" altLang="en-US" sz="1200" dirty="0">
                <a:latin typeface="Arial" pitchFamily="34" charset="0"/>
                <a:cs typeface="Arial" pitchFamily="34" charset="0"/>
              </a:endParaRPr>
            </a:p>
          </p:txBody>
        </p:sp>
        <p:sp>
          <p:nvSpPr>
            <p:cNvPr id="28" name="テキスト ボックス 27"/>
            <p:cNvSpPr txBox="1"/>
            <p:nvPr/>
          </p:nvSpPr>
          <p:spPr>
            <a:xfrm>
              <a:off x="7139473" y="6182269"/>
              <a:ext cx="575799" cy="276999"/>
            </a:xfrm>
            <a:prstGeom prst="rect">
              <a:avLst/>
            </a:prstGeom>
            <a:noFill/>
          </p:spPr>
          <p:txBody>
            <a:bodyPr wrap="none" rtlCol="0">
              <a:spAutoFit/>
            </a:bodyPr>
            <a:lstStyle/>
            <a:p>
              <a:pPr algn="ctr"/>
              <a:r>
                <a:rPr kumimoji="1" lang="en-US" altLang="ja-JP" sz="1200" dirty="0" smtClean="0">
                  <a:latin typeface="Arial" pitchFamily="34" charset="0"/>
                  <a:cs typeface="Arial" pitchFamily="34" charset="0"/>
                </a:rPr>
                <a:t>100%</a:t>
              </a:r>
              <a:endParaRPr kumimoji="1" lang="ja-JP" altLang="en-US" sz="1200" dirty="0">
                <a:latin typeface="Arial" pitchFamily="34" charset="0"/>
                <a:cs typeface="Arial" pitchFamily="34" charset="0"/>
              </a:endParaRPr>
            </a:p>
          </p:txBody>
        </p:sp>
        <p:sp>
          <p:nvSpPr>
            <p:cNvPr id="29" name="テキスト ボックス 28"/>
            <p:cNvSpPr txBox="1"/>
            <p:nvPr/>
          </p:nvSpPr>
          <p:spPr>
            <a:xfrm>
              <a:off x="2165856" y="6182269"/>
              <a:ext cx="405880" cy="276999"/>
            </a:xfrm>
            <a:prstGeom prst="rect">
              <a:avLst/>
            </a:prstGeom>
            <a:noFill/>
          </p:spPr>
          <p:txBody>
            <a:bodyPr wrap="none" rtlCol="0">
              <a:spAutoFit/>
            </a:bodyPr>
            <a:lstStyle/>
            <a:p>
              <a:pPr algn="ctr"/>
              <a:r>
                <a:rPr kumimoji="1" lang="en-US" altLang="ja-JP" sz="1200" dirty="0" smtClean="0">
                  <a:latin typeface="Arial" pitchFamily="34" charset="0"/>
                  <a:cs typeface="Arial" pitchFamily="34" charset="0"/>
                </a:rPr>
                <a:t>0%</a:t>
              </a:r>
              <a:endParaRPr kumimoji="1" lang="ja-JP" altLang="en-US" sz="1200" dirty="0">
                <a:latin typeface="Arial" pitchFamily="34" charset="0"/>
                <a:cs typeface="Arial" pitchFamily="34" charset="0"/>
              </a:endParaRPr>
            </a:p>
          </p:txBody>
        </p:sp>
        <p:sp>
          <p:nvSpPr>
            <p:cNvPr id="34" name="テキスト ボックス 33"/>
            <p:cNvSpPr txBox="1"/>
            <p:nvPr/>
          </p:nvSpPr>
          <p:spPr>
            <a:xfrm rot="16200000">
              <a:off x="1510851" y="5005780"/>
              <a:ext cx="490840" cy="276999"/>
            </a:xfrm>
            <a:prstGeom prst="rect">
              <a:avLst/>
            </a:prstGeom>
            <a:noFill/>
          </p:spPr>
          <p:txBody>
            <a:bodyPr wrap="none" rtlCol="0">
              <a:spAutoFit/>
            </a:bodyPr>
            <a:lstStyle/>
            <a:p>
              <a:pPr algn="ctr"/>
              <a:r>
                <a:rPr kumimoji="1" lang="en-US" altLang="ja-JP" sz="1200" dirty="0" smtClean="0">
                  <a:latin typeface="Arial" pitchFamily="34" charset="0"/>
                  <a:cs typeface="Arial" pitchFamily="34" charset="0"/>
                </a:rPr>
                <a:t>25%</a:t>
              </a:r>
              <a:endParaRPr kumimoji="1" lang="ja-JP" altLang="en-US" sz="1200" dirty="0">
                <a:latin typeface="Arial" pitchFamily="34" charset="0"/>
                <a:cs typeface="Arial" pitchFamily="34" charset="0"/>
              </a:endParaRPr>
            </a:p>
          </p:txBody>
        </p:sp>
      </p:grpSp>
      <p:sp>
        <p:nvSpPr>
          <p:cNvPr id="33" name="テキスト ボックス 32"/>
          <p:cNvSpPr txBox="1"/>
          <p:nvPr/>
        </p:nvSpPr>
        <p:spPr>
          <a:xfrm>
            <a:off x="571472" y="1331885"/>
            <a:ext cx="8358246" cy="1384995"/>
          </a:xfrm>
          <a:prstGeom prst="rect">
            <a:avLst/>
          </a:prstGeom>
          <a:noFill/>
        </p:spPr>
        <p:txBody>
          <a:bodyPr wrap="square" rtlCol="0">
            <a:spAutoFit/>
          </a:bodyPr>
          <a:lstStyle/>
          <a:p>
            <a:r>
              <a:rPr kumimoji="1" lang="ja-JP" altLang="en-US" sz="2800" dirty="0" smtClean="0">
                <a:latin typeface="HGP創英角ｺﾞｼｯｸUB" pitchFamily="50" charset="-128"/>
                <a:ea typeface="HGP創英角ｺﾞｼｯｸUB" pitchFamily="50" charset="-128"/>
              </a:rPr>
              <a:t>たとえ検出率が低くても、人力が発見できる脆弱性よりもはるかに多くの脆弱性をコードレビューツールは発見できる。</a:t>
            </a:r>
            <a:endParaRPr kumimoji="1" lang="en-US" altLang="ja-JP" sz="2800" dirty="0" smtClean="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1472" y="512064"/>
            <a:ext cx="8458256" cy="914400"/>
          </a:xfrm>
        </p:spPr>
        <p:txBody>
          <a:bodyPr>
            <a:normAutofit fontScale="90000"/>
          </a:bodyPr>
          <a:lstStyle/>
          <a:p>
            <a:r>
              <a:rPr kumimoji="1" lang="ja-JP" altLang="en-US" dirty="0" smtClean="0"/>
              <a:t>静的コード解析ツールも勝手に日々進化</a:t>
            </a:r>
            <a:endParaRPr kumimoji="1" lang="ja-JP" altLang="en-US" dirty="0"/>
          </a:p>
        </p:txBody>
      </p:sp>
      <p:sp>
        <p:nvSpPr>
          <p:cNvPr id="4" name="スライド番号プレースホルダ 3"/>
          <p:cNvSpPr>
            <a:spLocks noGrp="1"/>
          </p:cNvSpPr>
          <p:nvPr>
            <p:ph type="sldNum" sz="quarter" idx="12"/>
          </p:nvPr>
        </p:nvSpPr>
        <p:spPr/>
        <p:txBody>
          <a:bodyPr/>
          <a:lstStyle/>
          <a:p>
            <a:fld id="{42D4A36F-DB00-42B8-866B-82834CB2AE26}" type="slidenum">
              <a:rPr kumimoji="1" lang="ja-JP" altLang="en-US" smtClean="0"/>
              <a:pPr/>
              <a:t>25</a:t>
            </a:fld>
            <a:endParaRPr kumimoji="1" lang="ja-JP" altLang="en-US"/>
          </a:p>
        </p:txBody>
      </p:sp>
      <p:grpSp>
        <p:nvGrpSpPr>
          <p:cNvPr id="3" name="グループ化 30"/>
          <p:cNvGrpSpPr/>
          <p:nvPr/>
        </p:nvGrpSpPr>
        <p:grpSpPr>
          <a:xfrm>
            <a:off x="1214415" y="2500306"/>
            <a:ext cx="6500857" cy="4214842"/>
            <a:chOff x="1214415" y="2298134"/>
            <a:chExt cx="6500857" cy="4214842"/>
          </a:xfrm>
        </p:grpSpPr>
        <p:cxnSp>
          <p:nvCxnSpPr>
            <p:cNvPr id="14" name="直線矢印コネクタ 13"/>
            <p:cNvCxnSpPr/>
            <p:nvPr/>
          </p:nvCxnSpPr>
          <p:spPr>
            <a:xfrm>
              <a:off x="2285984" y="6072206"/>
              <a:ext cx="5286412"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テキスト ボックス 18"/>
            <p:cNvSpPr txBox="1"/>
            <p:nvPr/>
          </p:nvSpPr>
          <p:spPr>
            <a:xfrm>
              <a:off x="3913528" y="6143644"/>
              <a:ext cx="2031325" cy="369332"/>
            </a:xfrm>
            <a:prstGeom prst="rect">
              <a:avLst/>
            </a:prstGeom>
            <a:noFill/>
          </p:spPr>
          <p:txBody>
            <a:bodyPr wrap="none" rtlCol="0">
              <a:spAutoFit/>
            </a:bodyPr>
            <a:lstStyle/>
            <a:p>
              <a:r>
                <a:rPr kumimoji="1" lang="ja-JP" altLang="en-US" dirty="0" smtClean="0"/>
                <a:t>コードカバレッジ</a:t>
              </a:r>
              <a:endParaRPr kumimoji="1" lang="ja-JP" altLang="en-US" dirty="0"/>
            </a:p>
          </p:txBody>
        </p:sp>
        <p:cxnSp>
          <p:nvCxnSpPr>
            <p:cNvPr id="16" name="直線矢印コネクタ 15"/>
            <p:cNvCxnSpPr/>
            <p:nvPr/>
          </p:nvCxnSpPr>
          <p:spPr>
            <a:xfrm rot="5400000" flipH="1" flipV="1">
              <a:off x="642910" y="4429132"/>
              <a:ext cx="285752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テキスト ボックス 19"/>
            <p:cNvSpPr txBox="1"/>
            <p:nvPr/>
          </p:nvSpPr>
          <p:spPr>
            <a:xfrm rot="16200000">
              <a:off x="960499" y="4338000"/>
              <a:ext cx="877163" cy="369332"/>
            </a:xfrm>
            <a:prstGeom prst="rect">
              <a:avLst/>
            </a:prstGeom>
            <a:noFill/>
          </p:spPr>
          <p:txBody>
            <a:bodyPr wrap="none" rtlCol="0">
              <a:spAutoFit/>
            </a:bodyPr>
            <a:lstStyle/>
            <a:p>
              <a:r>
                <a:rPr kumimoji="1" lang="ja-JP" altLang="en-US" dirty="0" smtClean="0"/>
                <a:t>検出率</a:t>
              </a:r>
              <a:endParaRPr kumimoji="1" lang="ja-JP" altLang="en-US" dirty="0"/>
            </a:p>
          </p:txBody>
        </p:sp>
        <p:grpSp>
          <p:nvGrpSpPr>
            <p:cNvPr id="7" name="グループ化 23"/>
            <p:cNvGrpSpPr/>
            <p:nvPr/>
          </p:nvGrpSpPr>
          <p:grpSpPr>
            <a:xfrm>
              <a:off x="2000232" y="2298134"/>
              <a:ext cx="5572164" cy="3559758"/>
              <a:chOff x="1571604" y="2298134"/>
              <a:chExt cx="5572164" cy="3559758"/>
            </a:xfrm>
          </p:grpSpPr>
          <p:sp>
            <p:nvSpPr>
              <p:cNvPr id="5" name="正方形/長方形 4"/>
              <p:cNvSpPr/>
              <p:nvPr/>
            </p:nvSpPr>
            <p:spPr>
              <a:xfrm>
                <a:off x="1857356" y="3000372"/>
                <a:ext cx="5286412" cy="2857520"/>
              </a:xfrm>
              <a:prstGeom prst="rect">
                <a:avLst/>
              </a:prstGeom>
              <a:solidFill>
                <a:srgbClr val="6666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人力でも静的コード解析ツールでも</a:t>
                </a:r>
                <a:endParaRPr lang="en-US" altLang="ja-JP" dirty="0" smtClean="0"/>
              </a:p>
              <a:p>
                <a:pPr algn="ctr"/>
                <a:r>
                  <a:rPr lang="ja-JP" altLang="en-US" dirty="0" smtClean="0"/>
                  <a:t>発見できない脆弱性</a:t>
                </a:r>
                <a:endParaRPr lang="en-US" altLang="ja-JP" dirty="0" smtClean="0"/>
              </a:p>
              <a:p>
                <a:pPr algn="ctr"/>
                <a:endParaRPr kumimoji="1" lang="en-US" altLang="ja-JP" dirty="0" smtClean="0"/>
              </a:p>
              <a:p>
                <a:pPr algn="ctr"/>
                <a:endParaRPr kumimoji="1" lang="en-US" altLang="ja-JP" dirty="0" smtClean="0"/>
              </a:p>
              <a:p>
                <a:pPr algn="ctr"/>
                <a:endParaRPr lang="en-US" altLang="ja-JP" dirty="0" smtClean="0"/>
              </a:p>
              <a:p>
                <a:pPr algn="ctr"/>
                <a:endParaRPr kumimoji="1" lang="en-US" altLang="ja-JP" dirty="0" smtClean="0"/>
              </a:p>
              <a:p>
                <a:pPr algn="ctr"/>
                <a:endParaRPr kumimoji="1" lang="ja-JP" altLang="en-US" dirty="0"/>
              </a:p>
            </p:txBody>
          </p:sp>
          <p:sp>
            <p:nvSpPr>
              <p:cNvPr id="6" name="正方形/長方形 5"/>
              <p:cNvSpPr/>
              <p:nvPr/>
            </p:nvSpPr>
            <p:spPr>
              <a:xfrm>
                <a:off x="1857356" y="4584150"/>
                <a:ext cx="5286412" cy="1273742"/>
              </a:xfrm>
              <a:prstGeom prst="rect">
                <a:avLst/>
              </a:prstGeom>
              <a:gradFill flip="none" rotWithShape="1">
                <a:gsLst>
                  <a:gs pos="0">
                    <a:srgbClr val="00FFFF"/>
                  </a:gs>
                  <a:gs pos="45000">
                    <a:srgbClr val="0000FF"/>
                  </a:gs>
                  <a:gs pos="45000">
                    <a:srgbClr val="0000FF"/>
                  </a:gs>
                  <a:gs pos="100000">
                    <a:srgbClr val="0000FF">
                      <a:shade val="100000"/>
                      <a:satMod val="115000"/>
                    </a:srgbClr>
                  </a:gs>
                </a:gsLst>
                <a:lin ang="54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p>
              <a:p>
                <a:pPr algn="ctr"/>
                <a:r>
                  <a:rPr lang="ja-JP" altLang="en-US" dirty="0" smtClean="0"/>
                  <a:t>静的コード解析ツールで検出できる脆弱性</a:t>
                </a:r>
                <a:endParaRPr kumimoji="1" lang="ja-JP" altLang="en-US" dirty="0"/>
              </a:p>
            </p:txBody>
          </p:sp>
          <p:sp>
            <p:nvSpPr>
              <p:cNvPr id="11" name="正方形/長方形 10"/>
              <p:cNvSpPr/>
              <p:nvPr/>
            </p:nvSpPr>
            <p:spPr>
              <a:xfrm flipH="1">
                <a:off x="1857356" y="3000372"/>
                <a:ext cx="71438" cy="285752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吹き出し 22"/>
              <p:cNvSpPr/>
              <p:nvPr/>
            </p:nvSpPr>
            <p:spPr>
              <a:xfrm>
                <a:off x="1571604" y="2298134"/>
                <a:ext cx="2714644" cy="500066"/>
              </a:xfrm>
              <a:prstGeom prst="wedgeRoundRectCallout">
                <a:avLst>
                  <a:gd name="adj1" fmla="val -39345"/>
                  <a:gd name="adj2" fmla="val 87712"/>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smtClean="0"/>
                  <a:t>人力で発見できる脆弱性</a:t>
                </a:r>
                <a:endParaRPr kumimoji="1" lang="ja-JP" altLang="en-US" dirty="0"/>
              </a:p>
            </p:txBody>
          </p:sp>
        </p:grpSp>
        <p:sp>
          <p:nvSpPr>
            <p:cNvPr id="26" name="テキスト ボックス 25"/>
            <p:cNvSpPr txBox="1"/>
            <p:nvPr/>
          </p:nvSpPr>
          <p:spPr>
            <a:xfrm rot="16200000">
              <a:off x="1468371" y="3006896"/>
              <a:ext cx="575799" cy="276999"/>
            </a:xfrm>
            <a:prstGeom prst="rect">
              <a:avLst/>
            </a:prstGeom>
            <a:noFill/>
          </p:spPr>
          <p:txBody>
            <a:bodyPr wrap="none" rtlCol="0">
              <a:spAutoFit/>
            </a:bodyPr>
            <a:lstStyle/>
            <a:p>
              <a:pPr algn="ctr"/>
              <a:r>
                <a:rPr kumimoji="1" lang="en-US" altLang="ja-JP" sz="1200" dirty="0" smtClean="0">
                  <a:latin typeface="Arial" pitchFamily="34" charset="0"/>
                  <a:cs typeface="Arial" pitchFamily="34" charset="0"/>
                </a:rPr>
                <a:t>100%</a:t>
              </a:r>
              <a:endParaRPr kumimoji="1" lang="ja-JP" altLang="en-US" sz="1200" dirty="0">
                <a:latin typeface="Arial" pitchFamily="34" charset="0"/>
                <a:cs typeface="Arial" pitchFamily="34" charset="0"/>
              </a:endParaRPr>
            </a:p>
          </p:txBody>
        </p:sp>
        <p:sp>
          <p:nvSpPr>
            <p:cNvPr id="27" name="テキスト ボックス 26"/>
            <p:cNvSpPr txBox="1"/>
            <p:nvPr/>
          </p:nvSpPr>
          <p:spPr>
            <a:xfrm rot="16200000">
              <a:off x="1553330" y="5659328"/>
              <a:ext cx="405880" cy="276999"/>
            </a:xfrm>
            <a:prstGeom prst="rect">
              <a:avLst/>
            </a:prstGeom>
            <a:noFill/>
          </p:spPr>
          <p:txBody>
            <a:bodyPr wrap="none" rtlCol="0">
              <a:spAutoFit/>
            </a:bodyPr>
            <a:lstStyle/>
            <a:p>
              <a:pPr algn="ctr"/>
              <a:r>
                <a:rPr kumimoji="1" lang="en-US" altLang="ja-JP" sz="1200" dirty="0" smtClean="0">
                  <a:latin typeface="Arial" pitchFamily="34" charset="0"/>
                  <a:cs typeface="Arial" pitchFamily="34" charset="0"/>
                </a:rPr>
                <a:t>0%</a:t>
              </a:r>
              <a:endParaRPr kumimoji="1" lang="ja-JP" altLang="en-US" sz="1200" dirty="0">
                <a:latin typeface="Arial" pitchFamily="34" charset="0"/>
                <a:cs typeface="Arial" pitchFamily="34" charset="0"/>
              </a:endParaRPr>
            </a:p>
          </p:txBody>
        </p:sp>
        <p:sp>
          <p:nvSpPr>
            <p:cNvPr id="28" name="テキスト ボックス 27"/>
            <p:cNvSpPr txBox="1"/>
            <p:nvPr/>
          </p:nvSpPr>
          <p:spPr>
            <a:xfrm>
              <a:off x="7139473" y="6182269"/>
              <a:ext cx="575799" cy="276999"/>
            </a:xfrm>
            <a:prstGeom prst="rect">
              <a:avLst/>
            </a:prstGeom>
            <a:noFill/>
          </p:spPr>
          <p:txBody>
            <a:bodyPr wrap="none" rtlCol="0">
              <a:spAutoFit/>
            </a:bodyPr>
            <a:lstStyle/>
            <a:p>
              <a:pPr algn="ctr"/>
              <a:r>
                <a:rPr kumimoji="1" lang="en-US" altLang="ja-JP" sz="1200" dirty="0" smtClean="0">
                  <a:latin typeface="Arial" pitchFamily="34" charset="0"/>
                  <a:cs typeface="Arial" pitchFamily="34" charset="0"/>
                </a:rPr>
                <a:t>100%</a:t>
              </a:r>
              <a:endParaRPr kumimoji="1" lang="ja-JP" altLang="en-US" sz="1200" dirty="0">
                <a:latin typeface="Arial" pitchFamily="34" charset="0"/>
                <a:cs typeface="Arial" pitchFamily="34" charset="0"/>
              </a:endParaRPr>
            </a:p>
          </p:txBody>
        </p:sp>
        <p:sp>
          <p:nvSpPr>
            <p:cNvPr id="29" name="テキスト ボックス 28"/>
            <p:cNvSpPr txBox="1"/>
            <p:nvPr/>
          </p:nvSpPr>
          <p:spPr>
            <a:xfrm>
              <a:off x="2165856" y="6182269"/>
              <a:ext cx="405880" cy="276999"/>
            </a:xfrm>
            <a:prstGeom prst="rect">
              <a:avLst/>
            </a:prstGeom>
            <a:noFill/>
          </p:spPr>
          <p:txBody>
            <a:bodyPr wrap="none" rtlCol="0">
              <a:spAutoFit/>
            </a:bodyPr>
            <a:lstStyle/>
            <a:p>
              <a:pPr algn="ctr"/>
              <a:r>
                <a:rPr kumimoji="1" lang="en-US" altLang="ja-JP" sz="1200" dirty="0" smtClean="0">
                  <a:latin typeface="Arial" pitchFamily="34" charset="0"/>
                  <a:cs typeface="Arial" pitchFamily="34" charset="0"/>
                </a:rPr>
                <a:t>0%</a:t>
              </a:r>
              <a:endParaRPr kumimoji="1" lang="ja-JP" altLang="en-US" sz="1200" dirty="0">
                <a:latin typeface="Arial" pitchFamily="34" charset="0"/>
                <a:cs typeface="Arial" pitchFamily="34" charset="0"/>
              </a:endParaRPr>
            </a:p>
          </p:txBody>
        </p:sp>
        <p:sp>
          <p:nvSpPr>
            <p:cNvPr id="34" name="テキスト ボックス 33"/>
            <p:cNvSpPr txBox="1"/>
            <p:nvPr/>
          </p:nvSpPr>
          <p:spPr>
            <a:xfrm rot="16200000">
              <a:off x="1433906" y="4455578"/>
              <a:ext cx="644728" cy="276999"/>
            </a:xfrm>
            <a:prstGeom prst="rect">
              <a:avLst/>
            </a:prstGeom>
            <a:noFill/>
          </p:spPr>
          <p:txBody>
            <a:bodyPr wrap="none" rtlCol="0">
              <a:spAutoFit/>
            </a:bodyPr>
            <a:lstStyle/>
            <a:p>
              <a:pPr algn="ctr"/>
              <a:r>
                <a:rPr lang="en-US" altLang="ja-JP" sz="1200" dirty="0" smtClean="0">
                  <a:latin typeface="Arial" pitchFamily="34" charset="0"/>
                  <a:cs typeface="Arial" pitchFamily="34" charset="0"/>
                </a:rPr>
                <a:t>4</a:t>
              </a:r>
              <a:r>
                <a:rPr kumimoji="1" lang="en-US" altLang="ja-JP" sz="1200" dirty="0" smtClean="0">
                  <a:latin typeface="Arial" pitchFamily="34" charset="0"/>
                  <a:cs typeface="Arial" pitchFamily="34" charset="0"/>
                </a:rPr>
                <a:t>0%</a:t>
              </a:r>
              <a:r>
                <a:rPr kumimoji="1" lang="ja-JP" altLang="en-US" sz="1200" dirty="0" smtClean="0">
                  <a:latin typeface="Arial" pitchFamily="34" charset="0"/>
                  <a:cs typeface="Arial" pitchFamily="34" charset="0"/>
                </a:rPr>
                <a:t>強</a:t>
              </a:r>
              <a:endParaRPr kumimoji="1" lang="ja-JP" altLang="en-US" sz="1200" dirty="0">
                <a:latin typeface="Arial" pitchFamily="34" charset="0"/>
                <a:cs typeface="Arial" pitchFamily="34" charset="0"/>
              </a:endParaRPr>
            </a:p>
          </p:txBody>
        </p:sp>
      </p:grpSp>
      <p:sp>
        <p:nvSpPr>
          <p:cNvPr id="33" name="テキスト ボックス 32"/>
          <p:cNvSpPr txBox="1"/>
          <p:nvPr/>
        </p:nvSpPr>
        <p:spPr>
          <a:xfrm>
            <a:off x="571472" y="1331885"/>
            <a:ext cx="8358246" cy="954107"/>
          </a:xfrm>
          <a:prstGeom prst="rect">
            <a:avLst/>
          </a:prstGeom>
          <a:noFill/>
        </p:spPr>
        <p:txBody>
          <a:bodyPr wrap="square" rtlCol="0">
            <a:spAutoFit/>
          </a:bodyPr>
          <a:lstStyle/>
          <a:p>
            <a:r>
              <a:rPr kumimoji="1" lang="en-US" altLang="ja-JP" sz="2800" dirty="0" smtClean="0">
                <a:latin typeface="HGP創英角ｺﾞｼｯｸUB" pitchFamily="50" charset="-128"/>
                <a:ea typeface="HGP創英角ｺﾞｼｯｸUB" pitchFamily="50" charset="-128"/>
              </a:rPr>
              <a:t>2008</a:t>
            </a:r>
            <a:r>
              <a:rPr kumimoji="1" lang="ja-JP" altLang="en-US" sz="2800" dirty="0" smtClean="0">
                <a:latin typeface="HGP創英角ｺﾞｼｯｸUB" pitchFamily="50" charset="-128"/>
                <a:ea typeface="HGP創英角ｺﾞｼｯｸUB" pitchFamily="50" charset="-128"/>
              </a:rPr>
              <a:t>年秋頃に再度計測してみたら、</a:t>
            </a:r>
            <a:r>
              <a:rPr kumimoji="1" lang="en-US" altLang="ja-JP" sz="2800" dirty="0" smtClean="0">
                <a:latin typeface="HGP創英角ｺﾞｼｯｸUB" pitchFamily="50" charset="-128"/>
                <a:ea typeface="HGP創英角ｺﾞｼｯｸUB" pitchFamily="50" charset="-128"/>
              </a:rPr>
              <a:t>40%</a:t>
            </a:r>
            <a:r>
              <a:rPr kumimoji="1" lang="ja-JP" altLang="en-US" sz="2800" dirty="0" smtClean="0">
                <a:latin typeface="HGP創英角ｺﾞｼｯｸUB" pitchFamily="50" charset="-128"/>
                <a:ea typeface="HGP創英角ｺﾞｼｯｸUB" pitchFamily="50" charset="-128"/>
              </a:rPr>
              <a:t>強まで検出率が改善されていた。</a:t>
            </a:r>
            <a:endParaRPr kumimoji="1" lang="en-US" altLang="ja-JP" sz="2800" dirty="0" smtClean="0">
              <a:latin typeface="HGP創英角ｺﾞｼｯｸUB" pitchFamily="50" charset="-128"/>
              <a:ea typeface="HGP創英角ｺﾞｼｯｸUB" pitchFamily="50" charset="-128"/>
            </a:endParaRPr>
          </a:p>
        </p:txBody>
      </p:sp>
      <p:sp>
        <p:nvSpPr>
          <p:cNvPr id="21" name="上矢印 20"/>
          <p:cNvSpPr/>
          <p:nvPr/>
        </p:nvSpPr>
        <p:spPr>
          <a:xfrm>
            <a:off x="4714876" y="4786322"/>
            <a:ext cx="357190" cy="42862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人力でもコードレビューツールでも発見できない脆弱性はどうするの？</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見つけられない脆弱性は</a:t>
            </a:r>
            <a:r>
              <a:rPr lang="ja-JP" altLang="en-US" dirty="0" smtClean="0">
                <a:solidFill>
                  <a:srgbClr val="FFCC00"/>
                </a:solidFill>
                <a:latin typeface="HGP創英角ｺﾞｼｯｸUB" pitchFamily="50" charset="-128"/>
                <a:ea typeface="HGP創英角ｺﾞｼｯｸUB" pitchFamily="50" charset="-128"/>
              </a:rPr>
              <a:t>リスク受容</a:t>
            </a:r>
            <a:endParaRPr lang="en-US" altLang="ja-JP" dirty="0" smtClean="0">
              <a:solidFill>
                <a:srgbClr val="FFCC00"/>
              </a:solidFill>
              <a:latin typeface="HGP創英角ｺﾞｼｯｸUB" pitchFamily="50" charset="-128"/>
              <a:ea typeface="HGP創英角ｺﾞｼｯｸUB" pitchFamily="50" charset="-128"/>
            </a:endParaRPr>
          </a:p>
          <a:p>
            <a:pPr lvl="1"/>
            <a:r>
              <a:rPr lang="ja-JP" altLang="en-US" dirty="0" smtClean="0"/>
              <a:t>完璧なセキュリティを求めるのではなく、費用対効果の大きいところから攻める（</a:t>
            </a:r>
            <a:r>
              <a:rPr lang="en-US" altLang="ja-JP" dirty="0" smtClean="0"/>
              <a:t>LWSSA</a:t>
            </a:r>
            <a:r>
              <a:rPr lang="ja-JP" altLang="en-US" dirty="0" smtClean="0"/>
              <a:t>の基本）</a:t>
            </a:r>
            <a:endParaRPr lang="en-US" altLang="ja-JP" dirty="0" smtClean="0"/>
          </a:p>
          <a:p>
            <a:pPr lvl="2"/>
            <a:r>
              <a:rPr lang="ja-JP" altLang="en-US" dirty="0" smtClean="0"/>
              <a:t>人力で全件見つけるのは工数の観点から非現実的</a:t>
            </a:r>
            <a:endParaRPr lang="en-US" altLang="ja-JP" dirty="0" smtClean="0"/>
          </a:p>
          <a:p>
            <a:pPr lvl="2"/>
            <a:r>
              <a:rPr lang="ja-JP" altLang="en-US" dirty="0" smtClean="0"/>
              <a:t>そもそも人力でも見落とす場合がある</a:t>
            </a:r>
            <a:endParaRPr lang="en-US" altLang="ja-JP" dirty="0" smtClean="0"/>
          </a:p>
          <a:p>
            <a:pPr lvl="2"/>
            <a:endParaRPr lang="en-US" altLang="ja-JP" dirty="0" smtClean="0"/>
          </a:p>
          <a:p>
            <a:r>
              <a:rPr lang="ja-JP" altLang="en-US" dirty="0" smtClean="0"/>
              <a:t>さらに</a:t>
            </a:r>
            <a:r>
              <a:rPr lang="ja-JP" altLang="en-US" dirty="0" smtClean="0">
                <a:solidFill>
                  <a:srgbClr val="FFC000"/>
                </a:solidFill>
                <a:latin typeface="HGP創英角ｺﾞｼｯｸUB" pitchFamily="50" charset="-128"/>
                <a:ea typeface="HGP創英角ｺﾞｼｯｸUB" pitchFamily="50" charset="-128"/>
              </a:rPr>
              <a:t>その他の施策</a:t>
            </a:r>
            <a:r>
              <a:rPr lang="ja-JP" altLang="en-US" dirty="0" smtClean="0"/>
              <a:t>でカバー</a:t>
            </a:r>
            <a:endParaRPr lang="en-US" altLang="ja-JP" dirty="0" smtClean="0"/>
          </a:p>
          <a:p>
            <a:pPr lvl="1"/>
            <a:r>
              <a:rPr lang="ja-JP" altLang="en-US" dirty="0" smtClean="0"/>
              <a:t>最初からセキュアに実装するためのセキュアプログラミング教育を実施</a:t>
            </a:r>
            <a:endParaRPr lang="en-US" altLang="ja-JP" dirty="0" smtClean="0"/>
          </a:p>
          <a:p>
            <a:pPr lvl="1"/>
            <a:r>
              <a:rPr lang="ja-JP" altLang="en-US" dirty="0" smtClean="0"/>
              <a:t>クリティカルな部分は、ドキュメントレビューの結果からレビュー範囲を絞ったうえで、人力でコードレビュー</a:t>
            </a:r>
            <a:r>
              <a:rPr lang="ja-JP" altLang="en-US" sz="1700" dirty="0" smtClean="0"/>
              <a:t>（</a:t>
            </a:r>
            <a:r>
              <a:rPr lang="en-US" altLang="ja-JP" sz="1700" dirty="0" smtClean="0"/>
              <a:t>※</a:t>
            </a:r>
            <a:r>
              <a:rPr lang="ja-JP" altLang="en-US" sz="1700" dirty="0" smtClean="0"/>
              <a:t>必要な場合だけ実施）</a:t>
            </a:r>
            <a:endParaRPr lang="en-US" altLang="ja-JP" dirty="0" smtClean="0"/>
          </a:p>
        </p:txBody>
      </p:sp>
      <p:sp>
        <p:nvSpPr>
          <p:cNvPr id="10" name="スライド番号プレースホルダ 9"/>
          <p:cNvSpPr>
            <a:spLocks noGrp="1"/>
          </p:cNvSpPr>
          <p:nvPr>
            <p:ph type="sldNum" sz="quarter" idx="12"/>
          </p:nvPr>
        </p:nvSpPr>
        <p:spPr/>
        <p:txBody>
          <a:bodyPr/>
          <a:lstStyle/>
          <a:p>
            <a:fld id="{42D4A36F-DB00-42B8-866B-82834CB2AE26}" type="slidenum">
              <a:rPr kumimoji="1" lang="ja-JP" altLang="en-US" smtClean="0"/>
              <a:pPr/>
              <a:t>26</a:t>
            </a:fld>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コードレビューの効率化</a:t>
            </a:r>
            <a:endParaRPr kumimoji="1" lang="ja-JP" altLang="en-US" dirty="0"/>
          </a:p>
        </p:txBody>
      </p:sp>
      <p:sp>
        <p:nvSpPr>
          <p:cNvPr id="3" name="スライド番号プレースホルダ 2"/>
          <p:cNvSpPr>
            <a:spLocks noGrp="1"/>
          </p:cNvSpPr>
          <p:nvPr>
            <p:ph type="sldNum" sz="quarter" idx="12"/>
          </p:nvPr>
        </p:nvSpPr>
        <p:spPr/>
        <p:txBody>
          <a:bodyPr/>
          <a:lstStyle/>
          <a:p>
            <a:fld id="{42D4A36F-DB00-42B8-866B-82834CB2AE26}" type="slidenum">
              <a:rPr kumimoji="1" lang="ja-JP" altLang="en-US" smtClean="0"/>
              <a:pPr/>
              <a:t>27</a:t>
            </a:fld>
            <a:endParaRPr kumimoji="1" lang="ja-JP" altLang="en-US"/>
          </a:p>
        </p:txBody>
      </p:sp>
      <p:sp>
        <p:nvSpPr>
          <p:cNvPr id="4" name="正方形/長方形 3"/>
          <p:cNvSpPr/>
          <p:nvPr/>
        </p:nvSpPr>
        <p:spPr>
          <a:xfrm>
            <a:off x="1571604" y="1357298"/>
            <a:ext cx="2357454" cy="428628"/>
          </a:xfrm>
          <a:prstGeom prst="rect">
            <a:avLst/>
          </a:prstGeom>
          <a:ln>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kumimoji="1" lang="ja-JP" alt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コードレビューツール</a:t>
            </a:r>
            <a:endParaRPr kumimoji="1" lang="ja-JP"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平行四辺形 6"/>
          <p:cNvSpPr/>
          <p:nvPr/>
        </p:nvSpPr>
        <p:spPr>
          <a:xfrm>
            <a:off x="1571604" y="2071678"/>
            <a:ext cx="2357454" cy="500066"/>
          </a:xfrm>
          <a:prstGeom prst="parallelogram">
            <a:avLst/>
          </a:prstGeom>
        </p:spPr>
        <p:style>
          <a:lnRef idx="1">
            <a:schemeClr val="accent4"/>
          </a:lnRef>
          <a:fillRef idx="2">
            <a:schemeClr val="accent4"/>
          </a:fillRef>
          <a:effectRef idx="1">
            <a:schemeClr val="accent4"/>
          </a:effectRef>
          <a:fontRef idx="minor">
            <a:schemeClr val="dk1"/>
          </a:fontRef>
        </p:style>
        <p:txBody>
          <a:bodyPr wrap="none" rtlCol="0" anchor="ctr"/>
          <a:lstStyle/>
          <a:p>
            <a:pPr algn="ctr"/>
            <a:r>
              <a:rPr kumimoji="1" lang="ja-JP" altLang="en-US" dirty="0" smtClean="0"/>
              <a:t>疑いのあるコード</a:t>
            </a:r>
            <a:endParaRPr kumimoji="1" lang="en-US" altLang="ja-JP" dirty="0" smtClean="0"/>
          </a:p>
        </p:txBody>
      </p:sp>
      <p:sp>
        <p:nvSpPr>
          <p:cNvPr id="8" name="フローチャート : 判断 7"/>
          <p:cNvSpPr/>
          <p:nvPr/>
        </p:nvSpPr>
        <p:spPr>
          <a:xfrm>
            <a:off x="1571604" y="2857496"/>
            <a:ext cx="2357454" cy="1071570"/>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kumimoji="1" lang="ja-JP" altLang="en-US" dirty="0" smtClean="0"/>
              <a:t>そのコードが</a:t>
            </a:r>
            <a:endParaRPr kumimoji="1" lang="en-US" altLang="ja-JP" dirty="0" smtClean="0"/>
          </a:p>
          <a:p>
            <a:pPr algn="ctr"/>
            <a:r>
              <a:rPr kumimoji="1" lang="ja-JP" altLang="en-US" dirty="0" smtClean="0"/>
              <a:t>脆弱性につながるか</a:t>
            </a:r>
            <a:endParaRPr kumimoji="1" lang="en-US" altLang="ja-JP" dirty="0" smtClean="0"/>
          </a:p>
          <a:p>
            <a:pPr algn="ctr"/>
            <a:r>
              <a:rPr kumimoji="1" lang="ja-JP" altLang="en-US" dirty="0" smtClean="0"/>
              <a:t>どうか判定</a:t>
            </a:r>
            <a:endParaRPr kumimoji="1" lang="ja-JP" altLang="en-US" dirty="0"/>
          </a:p>
        </p:txBody>
      </p:sp>
      <p:sp>
        <p:nvSpPr>
          <p:cNvPr id="9" name="フローチャート: 処理 8"/>
          <p:cNvSpPr/>
          <p:nvPr/>
        </p:nvSpPr>
        <p:spPr>
          <a:xfrm>
            <a:off x="1571604" y="4214818"/>
            <a:ext cx="2357454" cy="50006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smtClean="0"/>
              <a:t>コードを修正</a:t>
            </a:r>
            <a:endParaRPr kumimoji="1" lang="ja-JP" altLang="en-US" dirty="0"/>
          </a:p>
        </p:txBody>
      </p:sp>
      <p:sp>
        <p:nvSpPr>
          <p:cNvPr id="10" name="フローチャート : 結合子 9"/>
          <p:cNvSpPr/>
          <p:nvPr/>
        </p:nvSpPr>
        <p:spPr>
          <a:xfrm>
            <a:off x="2500298" y="5000636"/>
            <a:ext cx="500066" cy="50006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kumimoji="1" lang="ja-JP" altLang="en-US" dirty="0" smtClean="0"/>
              <a:t>安全</a:t>
            </a:r>
            <a:endParaRPr kumimoji="1" lang="ja-JP" altLang="en-US" dirty="0"/>
          </a:p>
        </p:txBody>
      </p:sp>
      <p:cxnSp>
        <p:nvCxnSpPr>
          <p:cNvPr id="12" name="直線矢印コネクタ 11"/>
          <p:cNvCxnSpPr>
            <a:stCxn id="4" idx="2"/>
            <a:endCxn id="7" idx="0"/>
          </p:cNvCxnSpPr>
          <p:nvPr/>
        </p:nvCxnSpPr>
        <p:spPr>
          <a:xfrm rot="5400000">
            <a:off x="2607455" y="1928802"/>
            <a:ext cx="28575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直線矢印コネクタ 12"/>
          <p:cNvCxnSpPr>
            <a:stCxn id="7" idx="4"/>
            <a:endCxn id="8" idx="0"/>
          </p:cNvCxnSpPr>
          <p:nvPr/>
        </p:nvCxnSpPr>
        <p:spPr>
          <a:xfrm rot="5400000">
            <a:off x="2607455" y="2714620"/>
            <a:ext cx="28575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直線矢印コネクタ 15"/>
          <p:cNvCxnSpPr>
            <a:stCxn id="8" idx="2"/>
            <a:endCxn id="9" idx="0"/>
          </p:cNvCxnSpPr>
          <p:nvPr/>
        </p:nvCxnSpPr>
        <p:spPr>
          <a:xfrm rot="5400000">
            <a:off x="2607455" y="4071942"/>
            <a:ext cx="28575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直線矢印コネクタ 18"/>
          <p:cNvCxnSpPr>
            <a:stCxn id="9" idx="2"/>
            <a:endCxn id="10" idx="0"/>
          </p:cNvCxnSpPr>
          <p:nvPr/>
        </p:nvCxnSpPr>
        <p:spPr>
          <a:xfrm rot="5400000">
            <a:off x="2607455" y="4857760"/>
            <a:ext cx="28575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4" name="フローチャート : 結合子 23"/>
          <p:cNvSpPr/>
          <p:nvPr/>
        </p:nvSpPr>
        <p:spPr>
          <a:xfrm>
            <a:off x="642910" y="5000636"/>
            <a:ext cx="500066" cy="50006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kumimoji="1" lang="ja-JP" altLang="en-US" dirty="0" smtClean="0"/>
              <a:t>安全</a:t>
            </a:r>
            <a:endParaRPr kumimoji="1" lang="ja-JP" altLang="en-US" dirty="0"/>
          </a:p>
        </p:txBody>
      </p:sp>
      <p:cxnSp>
        <p:nvCxnSpPr>
          <p:cNvPr id="25" name="直線矢印コネクタ 24"/>
          <p:cNvCxnSpPr>
            <a:stCxn id="8" idx="1"/>
            <a:endCxn id="24" idx="0"/>
          </p:cNvCxnSpPr>
          <p:nvPr/>
        </p:nvCxnSpPr>
        <p:spPr>
          <a:xfrm rot="10800000" flipV="1">
            <a:off x="892944" y="3393280"/>
            <a:ext cx="678661" cy="1607355"/>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sp>
        <p:nvSpPr>
          <p:cNvPr id="28" name="テキスト ボックス 27"/>
          <p:cNvSpPr txBox="1"/>
          <p:nvPr/>
        </p:nvSpPr>
        <p:spPr>
          <a:xfrm>
            <a:off x="1246082" y="2916792"/>
            <a:ext cx="429926" cy="369332"/>
          </a:xfrm>
          <a:prstGeom prst="rect">
            <a:avLst/>
          </a:prstGeom>
          <a:noFill/>
        </p:spPr>
        <p:txBody>
          <a:bodyPr wrap="none" rtlCol="0">
            <a:spAutoFit/>
          </a:bodyPr>
          <a:lstStyle/>
          <a:p>
            <a:r>
              <a:rPr kumimoji="1" lang="en-US" altLang="ja-JP" dirty="0" smtClean="0"/>
              <a:t>no</a:t>
            </a:r>
            <a:endParaRPr kumimoji="1" lang="ja-JP" altLang="en-US" dirty="0"/>
          </a:p>
        </p:txBody>
      </p:sp>
      <p:sp>
        <p:nvSpPr>
          <p:cNvPr id="29" name="テキスト ボックス 28"/>
          <p:cNvSpPr txBox="1"/>
          <p:nvPr/>
        </p:nvSpPr>
        <p:spPr>
          <a:xfrm>
            <a:off x="2782452" y="3857628"/>
            <a:ext cx="503664" cy="369332"/>
          </a:xfrm>
          <a:prstGeom prst="rect">
            <a:avLst/>
          </a:prstGeom>
          <a:noFill/>
        </p:spPr>
        <p:txBody>
          <a:bodyPr wrap="none" rtlCol="0">
            <a:spAutoFit/>
          </a:bodyPr>
          <a:lstStyle/>
          <a:p>
            <a:r>
              <a:rPr lang="en-US" altLang="ja-JP" dirty="0" smtClean="0"/>
              <a:t>yes</a:t>
            </a:r>
            <a:endParaRPr kumimoji="1" lang="ja-JP" altLang="en-US" dirty="0"/>
          </a:p>
        </p:txBody>
      </p:sp>
      <p:grpSp>
        <p:nvGrpSpPr>
          <p:cNvPr id="48" name="グループ化 47"/>
          <p:cNvGrpSpPr/>
          <p:nvPr/>
        </p:nvGrpSpPr>
        <p:grpSpPr>
          <a:xfrm>
            <a:off x="4000496" y="5258715"/>
            <a:ext cx="4857784" cy="1384995"/>
            <a:chOff x="4429124" y="1755994"/>
            <a:chExt cx="4857784" cy="1384995"/>
          </a:xfrm>
        </p:grpSpPr>
        <p:sp>
          <p:nvSpPr>
            <p:cNvPr id="39" name="円/楕円 38"/>
            <p:cNvSpPr/>
            <p:nvPr/>
          </p:nvSpPr>
          <p:spPr>
            <a:xfrm>
              <a:off x="4429124" y="1898870"/>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40" name="テキスト ボックス 39"/>
            <p:cNvSpPr txBox="1"/>
            <p:nvPr/>
          </p:nvSpPr>
          <p:spPr>
            <a:xfrm>
              <a:off x="4786314" y="1755994"/>
              <a:ext cx="4500594" cy="1384995"/>
            </a:xfrm>
            <a:prstGeom prst="rect">
              <a:avLst/>
            </a:prstGeom>
            <a:noFill/>
          </p:spPr>
          <p:txBody>
            <a:bodyPr wrap="square" rtlCol="0">
              <a:spAutoFit/>
            </a:bodyPr>
            <a:lstStyle/>
            <a:p>
              <a:r>
                <a:rPr lang="ja-JP" altLang="en-US" sz="2800" dirty="0" smtClean="0"/>
                <a:t>もし判定コストが修正コストを上回る場合、この手順は効率が悪い</a:t>
              </a:r>
              <a:endParaRPr lang="en-US" altLang="ja-JP" sz="2800" dirty="0" smtClean="0"/>
            </a:p>
          </p:txBody>
        </p:sp>
      </p:grpSp>
      <p:grpSp>
        <p:nvGrpSpPr>
          <p:cNvPr id="47" name="グループ化 46"/>
          <p:cNvGrpSpPr/>
          <p:nvPr/>
        </p:nvGrpSpPr>
        <p:grpSpPr>
          <a:xfrm>
            <a:off x="3714744" y="2571744"/>
            <a:ext cx="1428760" cy="1714512"/>
            <a:chOff x="3714744" y="3071810"/>
            <a:chExt cx="1428760" cy="1714512"/>
          </a:xfrm>
        </p:grpSpPr>
        <p:sp>
          <p:nvSpPr>
            <p:cNvPr id="45" name="円形吹き出し 44"/>
            <p:cNvSpPr/>
            <p:nvPr/>
          </p:nvSpPr>
          <p:spPr>
            <a:xfrm>
              <a:off x="3714744" y="3071810"/>
              <a:ext cx="1428760" cy="714380"/>
            </a:xfrm>
            <a:prstGeom prst="wedgeEllipseCallout">
              <a:avLst>
                <a:gd name="adj1" fmla="val -51703"/>
                <a:gd name="adj2" fmla="val 58393"/>
              </a:avLst>
            </a:prstGeom>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dirty="0" smtClean="0"/>
                <a:t>判定コスト</a:t>
              </a:r>
              <a:endParaRPr kumimoji="1" lang="ja-JP" altLang="en-US" dirty="0"/>
            </a:p>
          </p:txBody>
        </p:sp>
        <p:sp>
          <p:nvSpPr>
            <p:cNvPr id="46" name="円形吹き出し 45"/>
            <p:cNvSpPr/>
            <p:nvPr/>
          </p:nvSpPr>
          <p:spPr>
            <a:xfrm>
              <a:off x="3714744" y="4071942"/>
              <a:ext cx="1428760" cy="714380"/>
            </a:xfrm>
            <a:prstGeom prst="wedgeEllipseCallout">
              <a:avLst>
                <a:gd name="adj1" fmla="val -51703"/>
                <a:gd name="adj2" fmla="val 58393"/>
              </a:avLst>
            </a:prstGeom>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dirty="0" smtClean="0"/>
                <a:t>修正コスト</a:t>
              </a:r>
              <a:endParaRPr kumimoji="1" lang="ja-JP"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効率的な手順</a:t>
            </a:r>
            <a:endParaRPr kumimoji="1" lang="ja-JP" altLang="en-US" dirty="0"/>
          </a:p>
        </p:txBody>
      </p:sp>
      <p:sp>
        <p:nvSpPr>
          <p:cNvPr id="3" name="スライド番号プレースホルダ 2"/>
          <p:cNvSpPr>
            <a:spLocks noGrp="1"/>
          </p:cNvSpPr>
          <p:nvPr>
            <p:ph type="sldNum" sz="quarter" idx="12"/>
          </p:nvPr>
        </p:nvSpPr>
        <p:spPr/>
        <p:txBody>
          <a:bodyPr/>
          <a:lstStyle/>
          <a:p>
            <a:fld id="{42D4A36F-DB00-42B8-866B-82834CB2AE26}" type="slidenum">
              <a:rPr kumimoji="1" lang="ja-JP" altLang="en-US" smtClean="0"/>
              <a:pPr/>
              <a:t>28</a:t>
            </a:fld>
            <a:endParaRPr kumimoji="1" lang="ja-JP" altLang="en-US"/>
          </a:p>
        </p:txBody>
      </p:sp>
      <p:sp>
        <p:nvSpPr>
          <p:cNvPr id="4" name="正方形/長方形 3"/>
          <p:cNvSpPr/>
          <p:nvPr/>
        </p:nvSpPr>
        <p:spPr>
          <a:xfrm>
            <a:off x="1571604" y="1357298"/>
            <a:ext cx="2357454" cy="428628"/>
          </a:xfrm>
          <a:prstGeom prst="rect">
            <a:avLst/>
          </a:prstGeom>
          <a:ln>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lang="ja-JP" alt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コードレビューツール</a:t>
            </a:r>
            <a:endParaRPr lang="ja-JP"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平行四辺形 6"/>
          <p:cNvSpPr/>
          <p:nvPr/>
        </p:nvSpPr>
        <p:spPr>
          <a:xfrm>
            <a:off x="1571604" y="2071678"/>
            <a:ext cx="2357454" cy="500066"/>
          </a:xfrm>
          <a:prstGeom prst="parallelogram">
            <a:avLst/>
          </a:prstGeom>
        </p:spPr>
        <p:style>
          <a:lnRef idx="1">
            <a:schemeClr val="accent4"/>
          </a:lnRef>
          <a:fillRef idx="2">
            <a:schemeClr val="accent4"/>
          </a:fillRef>
          <a:effectRef idx="1">
            <a:schemeClr val="accent4"/>
          </a:effectRef>
          <a:fontRef idx="minor">
            <a:schemeClr val="dk1"/>
          </a:fontRef>
        </p:style>
        <p:txBody>
          <a:bodyPr wrap="none" rtlCol="0" anchor="ctr"/>
          <a:lstStyle/>
          <a:p>
            <a:pPr algn="ctr"/>
            <a:r>
              <a:rPr lang="ja-JP" altLang="en-US" dirty="0" smtClean="0"/>
              <a:t>疑いのあるコード</a:t>
            </a:r>
            <a:endParaRPr lang="en-US" altLang="ja-JP" dirty="0" smtClean="0"/>
          </a:p>
        </p:txBody>
      </p:sp>
      <p:sp>
        <p:nvSpPr>
          <p:cNvPr id="8" name="フローチャート : 判断 7"/>
          <p:cNvSpPr/>
          <p:nvPr/>
        </p:nvSpPr>
        <p:spPr>
          <a:xfrm>
            <a:off x="1571604" y="3786190"/>
            <a:ext cx="2357454" cy="1071570"/>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ja-JP" altLang="en-US" dirty="0" smtClean="0"/>
              <a:t>そのコードが</a:t>
            </a:r>
            <a:endParaRPr lang="en-US" altLang="ja-JP" dirty="0" smtClean="0"/>
          </a:p>
          <a:p>
            <a:pPr algn="ctr"/>
            <a:r>
              <a:rPr lang="ja-JP" altLang="en-US" dirty="0" smtClean="0"/>
              <a:t>脆弱性につながるか</a:t>
            </a:r>
            <a:endParaRPr lang="en-US" altLang="ja-JP" dirty="0" smtClean="0"/>
          </a:p>
          <a:p>
            <a:pPr algn="ctr"/>
            <a:r>
              <a:rPr lang="ja-JP" altLang="en-US" dirty="0" smtClean="0"/>
              <a:t>どうか判定</a:t>
            </a:r>
            <a:endParaRPr lang="ja-JP" altLang="en-US" dirty="0"/>
          </a:p>
        </p:txBody>
      </p:sp>
      <p:sp>
        <p:nvSpPr>
          <p:cNvPr id="9" name="フローチャート: 処理 8"/>
          <p:cNvSpPr/>
          <p:nvPr/>
        </p:nvSpPr>
        <p:spPr>
          <a:xfrm>
            <a:off x="1571604" y="5143512"/>
            <a:ext cx="2357454" cy="642942"/>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smtClean="0"/>
              <a:t>コードを修正</a:t>
            </a:r>
            <a:endParaRPr lang="ja-JP" altLang="en-US" dirty="0"/>
          </a:p>
        </p:txBody>
      </p:sp>
      <p:sp>
        <p:nvSpPr>
          <p:cNvPr id="10" name="フローチャート : 結合子 9"/>
          <p:cNvSpPr/>
          <p:nvPr/>
        </p:nvSpPr>
        <p:spPr>
          <a:xfrm>
            <a:off x="2500298" y="6072206"/>
            <a:ext cx="500066" cy="50006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ja-JP" altLang="en-US" dirty="0" smtClean="0"/>
              <a:t>安全</a:t>
            </a:r>
            <a:endParaRPr lang="ja-JP" altLang="en-US" dirty="0"/>
          </a:p>
        </p:txBody>
      </p:sp>
      <p:cxnSp>
        <p:nvCxnSpPr>
          <p:cNvPr id="12" name="直線矢印コネクタ 11"/>
          <p:cNvCxnSpPr>
            <a:stCxn id="4" idx="2"/>
            <a:endCxn id="7" idx="0"/>
          </p:cNvCxnSpPr>
          <p:nvPr/>
        </p:nvCxnSpPr>
        <p:spPr>
          <a:xfrm rot="5400000">
            <a:off x="2607455" y="1928802"/>
            <a:ext cx="28575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直線矢印コネクタ 12"/>
          <p:cNvCxnSpPr>
            <a:stCxn id="33" idx="2"/>
            <a:endCxn id="8" idx="0"/>
          </p:cNvCxnSpPr>
          <p:nvPr/>
        </p:nvCxnSpPr>
        <p:spPr>
          <a:xfrm rot="5400000">
            <a:off x="2607455" y="3643314"/>
            <a:ext cx="28575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直線矢印コネクタ 15"/>
          <p:cNvCxnSpPr>
            <a:stCxn id="8" idx="2"/>
            <a:endCxn id="9" idx="0"/>
          </p:cNvCxnSpPr>
          <p:nvPr/>
        </p:nvCxnSpPr>
        <p:spPr>
          <a:xfrm rot="5400000">
            <a:off x="2607455" y="5000636"/>
            <a:ext cx="28575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直線矢印コネクタ 18"/>
          <p:cNvCxnSpPr>
            <a:stCxn id="9" idx="2"/>
            <a:endCxn id="10" idx="0"/>
          </p:cNvCxnSpPr>
          <p:nvPr/>
        </p:nvCxnSpPr>
        <p:spPr>
          <a:xfrm rot="5400000">
            <a:off x="2607455" y="5929330"/>
            <a:ext cx="28575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4" name="フローチャート : 結合子 23"/>
          <p:cNvSpPr/>
          <p:nvPr/>
        </p:nvSpPr>
        <p:spPr>
          <a:xfrm>
            <a:off x="642910" y="6072206"/>
            <a:ext cx="500066" cy="50006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kumimoji="1" lang="ja-JP" altLang="en-US" dirty="0" smtClean="0"/>
              <a:t>安全</a:t>
            </a:r>
            <a:endParaRPr kumimoji="1" lang="ja-JP" altLang="en-US" dirty="0"/>
          </a:p>
        </p:txBody>
      </p:sp>
      <p:cxnSp>
        <p:nvCxnSpPr>
          <p:cNvPr id="25" name="直線矢印コネクタ 24"/>
          <p:cNvCxnSpPr>
            <a:stCxn id="8" idx="1"/>
            <a:endCxn id="24" idx="0"/>
          </p:cNvCxnSpPr>
          <p:nvPr/>
        </p:nvCxnSpPr>
        <p:spPr>
          <a:xfrm rot="10800000" flipV="1">
            <a:off x="892944" y="4321974"/>
            <a:ext cx="678661" cy="1750231"/>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sp>
        <p:nvSpPr>
          <p:cNvPr id="28" name="テキスト ボックス 27"/>
          <p:cNvSpPr txBox="1"/>
          <p:nvPr/>
        </p:nvSpPr>
        <p:spPr>
          <a:xfrm>
            <a:off x="1246082" y="3929066"/>
            <a:ext cx="429926" cy="369332"/>
          </a:xfrm>
          <a:prstGeom prst="rect">
            <a:avLst/>
          </a:prstGeom>
          <a:noFill/>
        </p:spPr>
        <p:txBody>
          <a:bodyPr wrap="none" rtlCol="0">
            <a:spAutoFit/>
          </a:bodyPr>
          <a:lstStyle/>
          <a:p>
            <a:r>
              <a:rPr kumimoji="1" lang="en-US" altLang="ja-JP" dirty="0" smtClean="0"/>
              <a:t>no</a:t>
            </a:r>
            <a:endParaRPr kumimoji="1" lang="ja-JP" altLang="en-US" dirty="0"/>
          </a:p>
        </p:txBody>
      </p:sp>
      <p:sp>
        <p:nvSpPr>
          <p:cNvPr id="29" name="テキスト ボックス 28"/>
          <p:cNvSpPr txBox="1"/>
          <p:nvPr/>
        </p:nvSpPr>
        <p:spPr>
          <a:xfrm>
            <a:off x="2782452" y="4786322"/>
            <a:ext cx="503664" cy="369332"/>
          </a:xfrm>
          <a:prstGeom prst="rect">
            <a:avLst/>
          </a:prstGeom>
          <a:noFill/>
        </p:spPr>
        <p:txBody>
          <a:bodyPr wrap="none" rtlCol="0">
            <a:spAutoFit/>
          </a:bodyPr>
          <a:lstStyle/>
          <a:p>
            <a:r>
              <a:rPr lang="en-US" altLang="ja-JP" dirty="0" smtClean="0"/>
              <a:t>yes</a:t>
            </a:r>
            <a:endParaRPr kumimoji="1" lang="ja-JP" altLang="en-US" dirty="0"/>
          </a:p>
        </p:txBody>
      </p:sp>
      <p:sp>
        <p:nvSpPr>
          <p:cNvPr id="39" name="円/楕円 38"/>
          <p:cNvSpPr/>
          <p:nvPr/>
        </p:nvSpPr>
        <p:spPr>
          <a:xfrm>
            <a:off x="5857884" y="1898870"/>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40" name="テキスト ボックス 39"/>
          <p:cNvSpPr txBox="1"/>
          <p:nvPr/>
        </p:nvSpPr>
        <p:spPr>
          <a:xfrm>
            <a:off x="6143636" y="1755994"/>
            <a:ext cx="3011569" cy="1938992"/>
          </a:xfrm>
          <a:prstGeom prst="rect">
            <a:avLst/>
          </a:prstGeom>
          <a:noFill/>
        </p:spPr>
        <p:txBody>
          <a:bodyPr wrap="square" rtlCol="0">
            <a:spAutoFit/>
          </a:bodyPr>
          <a:lstStyle/>
          <a:p>
            <a:r>
              <a:rPr lang="ja-JP" altLang="en-US" sz="2400" dirty="0" smtClean="0"/>
              <a:t>もし簡単にコード修正できる場合は、脆弱性の判定を省略し、念のためコード修正してしまう</a:t>
            </a:r>
            <a:endParaRPr lang="en-US" altLang="ja-JP" sz="2400" dirty="0" smtClean="0"/>
          </a:p>
        </p:txBody>
      </p:sp>
      <p:sp>
        <p:nvSpPr>
          <p:cNvPr id="23" name="フローチャート: 処理 22"/>
          <p:cNvSpPr/>
          <p:nvPr/>
        </p:nvSpPr>
        <p:spPr>
          <a:xfrm>
            <a:off x="4143372" y="5143512"/>
            <a:ext cx="2214578" cy="642942"/>
          </a:xfrm>
          <a:prstGeom prst="flowChart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念のため</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t>コードを修正</a:t>
            </a:r>
            <a:endParaRPr kumimoji="1" lang="ja-JP" altLang="en-US" dirty="0"/>
          </a:p>
        </p:txBody>
      </p:sp>
      <p:sp>
        <p:nvSpPr>
          <p:cNvPr id="26" name="フローチャート : 結合子 25"/>
          <p:cNvSpPr/>
          <p:nvPr/>
        </p:nvSpPr>
        <p:spPr>
          <a:xfrm>
            <a:off x="5000628" y="6072206"/>
            <a:ext cx="500066" cy="50006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ja-JP" altLang="en-US" dirty="0" smtClean="0"/>
              <a:t>安全</a:t>
            </a:r>
            <a:endParaRPr lang="ja-JP" altLang="en-US" dirty="0"/>
          </a:p>
        </p:txBody>
      </p:sp>
      <p:cxnSp>
        <p:nvCxnSpPr>
          <p:cNvPr id="27" name="直線矢印コネクタ 26"/>
          <p:cNvCxnSpPr>
            <a:stCxn id="23" idx="2"/>
            <a:endCxn id="26" idx="0"/>
          </p:cNvCxnSpPr>
          <p:nvPr/>
        </p:nvCxnSpPr>
        <p:spPr>
          <a:xfrm rot="5400000">
            <a:off x="5107785" y="5929330"/>
            <a:ext cx="28575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3" name="フローチャート : 判断 32"/>
          <p:cNvSpPr/>
          <p:nvPr/>
        </p:nvSpPr>
        <p:spPr>
          <a:xfrm>
            <a:off x="1571604" y="2857496"/>
            <a:ext cx="2357454" cy="642942"/>
          </a:xfrm>
          <a:prstGeom prst="flowChartDecision">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簡単に</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コード修正できる？</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35" name="直線矢印コネクタ 34"/>
          <p:cNvCxnSpPr>
            <a:stCxn id="7" idx="4"/>
            <a:endCxn id="33" idx="0"/>
          </p:cNvCxnSpPr>
          <p:nvPr/>
        </p:nvCxnSpPr>
        <p:spPr>
          <a:xfrm rot="5400000">
            <a:off x="2607455" y="2714620"/>
            <a:ext cx="285752"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8" name="直線矢印コネクタ 24"/>
          <p:cNvCxnSpPr>
            <a:stCxn id="33" idx="3"/>
            <a:endCxn id="23" idx="0"/>
          </p:cNvCxnSpPr>
          <p:nvPr/>
        </p:nvCxnSpPr>
        <p:spPr>
          <a:xfrm>
            <a:off x="3929058" y="3178967"/>
            <a:ext cx="1321603" cy="1964545"/>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sp>
        <p:nvSpPr>
          <p:cNvPr id="64" name="テキスト ボックス 63"/>
          <p:cNvSpPr txBox="1"/>
          <p:nvPr/>
        </p:nvSpPr>
        <p:spPr>
          <a:xfrm>
            <a:off x="2786050" y="3429000"/>
            <a:ext cx="429926" cy="369332"/>
          </a:xfrm>
          <a:prstGeom prst="rect">
            <a:avLst/>
          </a:prstGeom>
          <a:noFill/>
        </p:spPr>
        <p:txBody>
          <a:bodyPr wrap="none" rtlCol="0">
            <a:spAutoFit/>
          </a:bodyPr>
          <a:lstStyle/>
          <a:p>
            <a:r>
              <a:rPr kumimoji="1" lang="en-US" altLang="ja-JP" dirty="0" smtClean="0"/>
              <a:t>no</a:t>
            </a:r>
            <a:endParaRPr kumimoji="1" lang="ja-JP" altLang="en-US" dirty="0"/>
          </a:p>
        </p:txBody>
      </p:sp>
      <p:sp>
        <p:nvSpPr>
          <p:cNvPr id="65" name="テキスト ボックス 64"/>
          <p:cNvSpPr txBox="1"/>
          <p:nvPr/>
        </p:nvSpPr>
        <p:spPr>
          <a:xfrm>
            <a:off x="3857620" y="2786058"/>
            <a:ext cx="503664" cy="369332"/>
          </a:xfrm>
          <a:prstGeom prst="rect">
            <a:avLst/>
          </a:prstGeom>
          <a:noFill/>
        </p:spPr>
        <p:txBody>
          <a:bodyPr wrap="none" rtlCol="0">
            <a:spAutoFit/>
          </a:bodyPr>
          <a:lstStyle/>
          <a:p>
            <a:r>
              <a:rPr lang="en-US" altLang="ja-JP" dirty="0" smtClean="0"/>
              <a:t>yes</a:t>
            </a:r>
            <a:endParaRPr kumimoji="1" lang="ja-JP" altLang="en-US" dirty="0"/>
          </a:p>
        </p:txBody>
      </p:sp>
      <p:sp>
        <p:nvSpPr>
          <p:cNvPr id="66" name="テキスト ボックス 65"/>
          <p:cNvSpPr txBox="1"/>
          <p:nvPr/>
        </p:nvSpPr>
        <p:spPr>
          <a:xfrm>
            <a:off x="4643438" y="2773916"/>
            <a:ext cx="1003801"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ｼｮｰﾄｶｯﾄ</a:t>
            </a:r>
            <a:endParaRPr kumimoji="1"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円/楕円 31"/>
          <p:cNvSpPr/>
          <p:nvPr/>
        </p:nvSpPr>
        <p:spPr>
          <a:xfrm>
            <a:off x="5857884" y="4214818"/>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6143636" y="4071942"/>
            <a:ext cx="3011569" cy="830997"/>
          </a:xfrm>
          <a:prstGeom prst="rect">
            <a:avLst/>
          </a:prstGeom>
          <a:noFill/>
        </p:spPr>
        <p:txBody>
          <a:bodyPr wrap="square" rtlCol="0">
            <a:spAutoFit/>
          </a:bodyPr>
          <a:lstStyle/>
          <a:p>
            <a:r>
              <a:rPr lang="ja-JP" altLang="en-US" sz="2400" dirty="0" smtClean="0"/>
              <a:t>ドキュメントレビューでも同じ工夫</a:t>
            </a:r>
            <a:endParaRPr lang="en-US" altLang="ja-JP"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 5"/>
          <p:cNvSpPr>
            <a:spLocks noGrp="1"/>
          </p:cNvSpPr>
          <p:nvPr>
            <p:ph type="body" idx="1"/>
          </p:nvPr>
        </p:nvSpPr>
        <p:spPr/>
        <p:txBody>
          <a:bodyPr>
            <a:normAutofit/>
          </a:bodyPr>
          <a:lstStyle/>
          <a:p>
            <a:r>
              <a:rPr lang="en-US" altLang="ja-JP" dirty="0" smtClean="0"/>
              <a:t>LWSSA 1.0</a:t>
            </a:r>
            <a:r>
              <a:rPr lang="ja-JP" altLang="en-US" dirty="0" smtClean="0"/>
              <a:t>の拡張</a:t>
            </a:r>
            <a:endParaRPr lang="en-US" altLang="ja-JP" dirty="0" smtClean="0"/>
          </a:p>
        </p:txBody>
      </p:sp>
      <p:sp>
        <p:nvSpPr>
          <p:cNvPr id="4" name="スライド番号プレースホルダ 3"/>
          <p:cNvSpPr>
            <a:spLocks noGrp="1"/>
          </p:cNvSpPr>
          <p:nvPr>
            <p:ph type="sldNum" sz="quarter" idx="12"/>
          </p:nvPr>
        </p:nvSpPr>
        <p:spPr/>
        <p:txBody>
          <a:bodyPr/>
          <a:lstStyle/>
          <a:p>
            <a:fld id="{42D4A36F-DB00-42B8-866B-82834CB2AE26}" type="slidenum">
              <a:rPr kumimoji="1" lang="ja-JP" altLang="en-US" smtClean="0"/>
              <a:pPr/>
              <a:t>29</a:t>
            </a:fld>
            <a:endParaRPr kumimoji="1" lang="ja-JP" altLang="en-US" dirty="0"/>
          </a:p>
        </p:txBody>
      </p:sp>
      <p:sp>
        <p:nvSpPr>
          <p:cNvPr id="5" name="タイトル 4"/>
          <p:cNvSpPr>
            <a:spLocks noGrp="1"/>
          </p:cNvSpPr>
          <p:nvPr>
            <p:ph type="title"/>
          </p:nvPr>
        </p:nvSpPr>
        <p:spPr/>
        <p:txBody>
          <a:bodyPr>
            <a:normAutofit/>
          </a:bodyPr>
          <a:lstStyle/>
          <a:p>
            <a:r>
              <a:rPr lang="ja-JP" altLang="en-US" sz="4800" dirty="0" smtClean="0"/>
              <a:t>開発者自身による</a:t>
            </a:r>
            <a:r>
              <a:rPr lang="en-US" altLang="ja-JP" sz="4800" dirty="0" smtClean="0"/>
              <a:t/>
            </a:r>
            <a:br>
              <a:rPr lang="en-US" altLang="ja-JP" sz="4800" dirty="0" smtClean="0"/>
            </a:br>
            <a:r>
              <a:rPr lang="ja-JP" altLang="en-US" sz="4800" dirty="0" smtClean="0"/>
              <a:t>セキュリティの作りこみ</a:t>
            </a:r>
            <a:endParaRPr kumimoji="1" lang="ja-JP" altLang="en-US" sz="4800" dirty="0"/>
          </a:p>
        </p:txBody>
      </p:sp>
      <p:grpSp>
        <p:nvGrpSpPr>
          <p:cNvPr id="2" name="グループ化 7"/>
          <p:cNvGrpSpPr/>
          <p:nvPr/>
        </p:nvGrpSpPr>
        <p:grpSpPr>
          <a:xfrm>
            <a:off x="3514670" y="5614789"/>
            <a:ext cx="2486090" cy="677108"/>
            <a:chOff x="3500430" y="1328509"/>
            <a:chExt cx="2486090" cy="677108"/>
          </a:xfrm>
        </p:grpSpPr>
        <p:sp>
          <p:nvSpPr>
            <p:cNvPr id="9" name="テキスト ボックス 8"/>
            <p:cNvSpPr txBox="1"/>
            <p:nvPr/>
          </p:nvSpPr>
          <p:spPr>
            <a:xfrm>
              <a:off x="3714744" y="1328509"/>
              <a:ext cx="2271776" cy="677108"/>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kumimoji="1" lang="en-US" altLang="ja-JP" sz="3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tencil" pitchFamily="82" charset="0"/>
                </a:rPr>
                <a:t>WSSA</a:t>
              </a:r>
              <a:r>
                <a:rPr kumimoji="1" lang="en-US" altLang="ja-JP" sz="3800" b="1" dirty="0" smtClean="0">
                  <a:ln>
                    <a:prstDash val="solid"/>
                  </a:ln>
                  <a:effectLst>
                    <a:outerShdw blurRad="88000" dist="50800" dir="5040000" algn="tl">
                      <a:schemeClr val="accent4">
                        <a:tint val="80000"/>
                        <a:satMod val="250000"/>
                        <a:alpha val="45000"/>
                      </a:schemeClr>
                    </a:outerShdw>
                  </a:effectLst>
                  <a:latin typeface="Stencil" pitchFamily="82" charset="0"/>
                </a:rPr>
                <a:t> 2.0</a:t>
              </a:r>
              <a:endParaRPr kumimoji="1" lang="ja-JP" altLang="en-US" sz="3800" b="1" dirty="0">
                <a:ln>
                  <a:prstDash val="solid"/>
                </a:ln>
                <a:effectLst>
                  <a:outerShdw blurRad="88000" dist="50800" dir="5040000" algn="tl">
                    <a:schemeClr val="accent4">
                      <a:tint val="80000"/>
                      <a:satMod val="250000"/>
                      <a:alpha val="45000"/>
                    </a:schemeClr>
                  </a:outerShdw>
                </a:effectLst>
                <a:latin typeface="Stencil" pitchFamily="82" charset="0"/>
              </a:endParaRPr>
            </a:p>
          </p:txBody>
        </p:sp>
        <p:sp>
          <p:nvSpPr>
            <p:cNvPr id="10" name="L 字 9"/>
            <p:cNvSpPr/>
            <p:nvPr/>
          </p:nvSpPr>
          <p:spPr bwMode="auto">
            <a:xfrm>
              <a:off x="3500430" y="1500174"/>
              <a:ext cx="319094" cy="319094"/>
            </a:xfrm>
            <a:prstGeom prst="corne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grpSp>
      <p:sp>
        <p:nvSpPr>
          <p:cNvPr id="11" name="山形 10"/>
          <p:cNvSpPr/>
          <p:nvPr/>
        </p:nvSpPr>
        <p:spPr>
          <a:xfrm>
            <a:off x="4572000" y="1071546"/>
            <a:ext cx="357190" cy="35719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 5"/>
          <p:cNvSpPr>
            <a:spLocks noGrp="1"/>
          </p:cNvSpPr>
          <p:nvPr>
            <p:ph type="body" idx="1"/>
          </p:nvPr>
        </p:nvSpPr>
        <p:spPr/>
        <p:txBody>
          <a:bodyPr/>
          <a:lstStyle/>
          <a:p>
            <a:r>
              <a:rPr lang="ja-JP" altLang="en-US" dirty="0" smtClean="0"/>
              <a:t>私たちの活動の基本的な考え方</a:t>
            </a:r>
            <a:endParaRPr kumimoji="1" lang="ja-JP" altLang="en-US" dirty="0"/>
          </a:p>
        </p:txBody>
      </p:sp>
      <p:sp>
        <p:nvSpPr>
          <p:cNvPr id="4" name="スライド番号プレースホルダ 3"/>
          <p:cNvSpPr>
            <a:spLocks noGrp="1"/>
          </p:cNvSpPr>
          <p:nvPr>
            <p:ph type="sldNum" sz="quarter" idx="12"/>
          </p:nvPr>
        </p:nvSpPr>
        <p:spPr/>
        <p:txBody>
          <a:bodyPr/>
          <a:lstStyle/>
          <a:p>
            <a:fld id="{42D4A36F-DB00-42B8-866B-82834CB2AE26}" type="slidenum">
              <a:rPr kumimoji="1" lang="ja-JP" altLang="en-US" smtClean="0"/>
              <a:pPr/>
              <a:t>3</a:t>
            </a:fld>
            <a:endParaRPr kumimoji="1" lang="ja-JP" altLang="en-US"/>
          </a:p>
        </p:txBody>
      </p:sp>
      <p:sp>
        <p:nvSpPr>
          <p:cNvPr id="5" name="タイトル 4"/>
          <p:cNvSpPr>
            <a:spLocks noGrp="1"/>
          </p:cNvSpPr>
          <p:nvPr>
            <p:ph type="title"/>
          </p:nvPr>
        </p:nvSpPr>
        <p:spPr>
          <a:xfrm>
            <a:off x="285720" y="1674766"/>
            <a:ext cx="8998812" cy="2754366"/>
          </a:xfrm>
        </p:spPr>
        <p:txBody>
          <a:bodyPr>
            <a:normAutofit fontScale="90000"/>
          </a:bodyPr>
          <a:lstStyle/>
          <a:p>
            <a:r>
              <a:rPr lang="ja-JP" altLang="en-US" dirty="0" smtClean="0"/>
              <a:t>セキュリティの作りこみの</a:t>
            </a:r>
            <a:r>
              <a:rPr lang="en-US" altLang="ja-JP" dirty="0" smtClean="0"/>
              <a:t/>
            </a:r>
            <a:br>
              <a:rPr lang="en-US" altLang="ja-JP" dirty="0" smtClean="0"/>
            </a:br>
            <a:r>
              <a:rPr lang="ja-JP" altLang="en-US" dirty="0" smtClean="0"/>
              <a:t>ライトウェイトなアプローチ</a:t>
            </a:r>
          </a:p>
        </p:txBody>
      </p:sp>
      <p:grpSp>
        <p:nvGrpSpPr>
          <p:cNvPr id="12" name="グループ化 11"/>
          <p:cNvGrpSpPr/>
          <p:nvPr/>
        </p:nvGrpSpPr>
        <p:grpSpPr>
          <a:xfrm>
            <a:off x="3926016" y="5614789"/>
            <a:ext cx="1646116" cy="677108"/>
            <a:chOff x="3500430" y="1328509"/>
            <a:chExt cx="1646116" cy="677108"/>
          </a:xfrm>
        </p:grpSpPr>
        <p:sp>
          <p:nvSpPr>
            <p:cNvPr id="10" name="テキスト ボックス 9"/>
            <p:cNvSpPr txBox="1"/>
            <p:nvPr/>
          </p:nvSpPr>
          <p:spPr>
            <a:xfrm>
              <a:off x="3714744" y="1328509"/>
              <a:ext cx="1431802" cy="677108"/>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kumimoji="1" lang="en-US" altLang="ja-JP" sz="3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tencil" pitchFamily="82" charset="0"/>
                </a:rPr>
                <a:t>WSSA</a:t>
              </a:r>
              <a:endParaRPr kumimoji="1" lang="ja-JP" altLang="en-US" sz="3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tencil" pitchFamily="82" charset="0"/>
              </a:endParaRPr>
            </a:p>
          </p:txBody>
        </p:sp>
        <p:sp>
          <p:nvSpPr>
            <p:cNvPr id="11" name="L 字 10"/>
            <p:cNvSpPr/>
            <p:nvPr/>
          </p:nvSpPr>
          <p:spPr bwMode="auto">
            <a:xfrm>
              <a:off x="3500430" y="1500174"/>
              <a:ext cx="319094" cy="319094"/>
            </a:xfrm>
            <a:prstGeom prst="corne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grpSp>
      <p:sp>
        <p:nvSpPr>
          <p:cNvPr id="13" name="山形 12"/>
          <p:cNvSpPr/>
          <p:nvPr/>
        </p:nvSpPr>
        <p:spPr>
          <a:xfrm>
            <a:off x="4572000" y="1071546"/>
            <a:ext cx="357190" cy="35719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LWSSA 1.0 </a:t>
            </a:r>
            <a:r>
              <a:rPr kumimoji="1" lang="ja-JP" altLang="en-US" dirty="0" smtClean="0"/>
              <a:t>の限界</a:t>
            </a:r>
            <a:endParaRPr kumimoji="1" lang="ja-JP" altLang="en-US" dirty="0"/>
          </a:p>
        </p:txBody>
      </p:sp>
      <p:sp>
        <p:nvSpPr>
          <p:cNvPr id="6" name="コンテンツ プレースホルダ 5"/>
          <p:cNvSpPr>
            <a:spLocks noGrp="1"/>
          </p:cNvSpPr>
          <p:nvPr>
            <p:ph idx="1"/>
          </p:nvPr>
        </p:nvSpPr>
        <p:spPr/>
        <p:txBody>
          <a:bodyPr>
            <a:normAutofit fontScale="92500" lnSpcReduction="10000"/>
          </a:bodyPr>
          <a:lstStyle/>
          <a:p>
            <a:r>
              <a:rPr kumimoji="1" lang="ja-JP" altLang="en-US" dirty="0" smtClean="0">
                <a:solidFill>
                  <a:schemeClr val="accent4">
                    <a:lumMod val="60000"/>
                    <a:lumOff val="40000"/>
                  </a:schemeClr>
                </a:solidFill>
              </a:rPr>
              <a:t>製品数</a:t>
            </a:r>
            <a:r>
              <a:rPr kumimoji="1" lang="ja-JP" altLang="en-US" dirty="0" smtClean="0"/>
              <a:t>カバレッジの限界（量の限界）</a:t>
            </a:r>
            <a:endParaRPr kumimoji="1" lang="en-US" altLang="ja-JP" dirty="0" smtClean="0">
              <a:solidFill>
                <a:schemeClr val="accent4">
                  <a:lumMod val="60000"/>
                  <a:lumOff val="40000"/>
                </a:schemeClr>
              </a:solidFill>
            </a:endParaRPr>
          </a:p>
          <a:p>
            <a:pPr lvl="1"/>
            <a:r>
              <a:rPr lang="ja-JP" altLang="en-US" dirty="0" smtClean="0"/>
              <a:t>セキュリティ専門組織がすべての製品開発プロジェクトをレビューするのは無理がある</a:t>
            </a:r>
            <a:endParaRPr lang="en-US" altLang="ja-JP" dirty="0" smtClean="0"/>
          </a:p>
          <a:p>
            <a:pPr lvl="1"/>
            <a:r>
              <a:rPr lang="ja-JP" altLang="en-US" dirty="0" smtClean="0"/>
              <a:t>常時多数のプロジェクトが走っている</a:t>
            </a:r>
            <a:endParaRPr lang="en-US" altLang="ja-JP" dirty="0" smtClean="0"/>
          </a:p>
          <a:p>
            <a:pPr lvl="1"/>
            <a:endParaRPr kumimoji="1" lang="en-US" altLang="ja-JP" dirty="0" smtClean="0"/>
          </a:p>
          <a:p>
            <a:r>
              <a:rPr lang="ja-JP" altLang="en-US" dirty="0" smtClean="0">
                <a:solidFill>
                  <a:schemeClr val="accent4">
                    <a:lumMod val="60000"/>
                    <a:lumOff val="40000"/>
                  </a:schemeClr>
                </a:solidFill>
              </a:rPr>
              <a:t>技術分野</a:t>
            </a:r>
            <a:r>
              <a:rPr lang="ja-JP" altLang="en-US" dirty="0" smtClean="0"/>
              <a:t>カバレッジの限界（質の限界）</a:t>
            </a:r>
            <a:endParaRPr kumimoji="1" lang="en-US" altLang="ja-JP" dirty="0" smtClean="0">
              <a:solidFill>
                <a:schemeClr val="accent4">
                  <a:lumMod val="60000"/>
                  <a:lumOff val="40000"/>
                </a:schemeClr>
              </a:solidFill>
            </a:endParaRPr>
          </a:p>
          <a:p>
            <a:pPr lvl="1"/>
            <a:r>
              <a:rPr lang="ja-JP" altLang="en-US" dirty="0" smtClean="0"/>
              <a:t>セキュリティ専門組織がすべての技術分野の知識を習得するのは無理がある</a:t>
            </a:r>
            <a:endParaRPr lang="en-US" altLang="ja-JP" dirty="0" smtClean="0"/>
          </a:p>
          <a:p>
            <a:pPr lvl="1"/>
            <a:r>
              <a:rPr lang="ja-JP" altLang="en-US" dirty="0" smtClean="0"/>
              <a:t>特に、家電製品は幅広い技術領域の上に成り立っている</a:t>
            </a:r>
            <a:endParaRPr lang="en-US" altLang="ja-JP" dirty="0" smtClean="0"/>
          </a:p>
          <a:p>
            <a:pPr lvl="2"/>
            <a:r>
              <a:rPr lang="en-US" altLang="ja-JP" dirty="0" smtClean="0"/>
              <a:t>Ex) </a:t>
            </a:r>
            <a:r>
              <a:rPr lang="en-US" altLang="ja-JP" dirty="0" err="1" smtClean="0"/>
              <a:t>Blu</a:t>
            </a:r>
            <a:r>
              <a:rPr lang="en-US" altLang="ja-JP" dirty="0" smtClean="0"/>
              <a:t>-ray, DLNA, Bluetooth, HDMI, Wi-Fi, MPEG …</a:t>
            </a:r>
          </a:p>
        </p:txBody>
      </p:sp>
      <p:sp>
        <p:nvSpPr>
          <p:cNvPr id="3" name="スライド番号プレースホルダ 2"/>
          <p:cNvSpPr>
            <a:spLocks noGrp="1"/>
          </p:cNvSpPr>
          <p:nvPr>
            <p:ph type="sldNum" sz="quarter" idx="12"/>
          </p:nvPr>
        </p:nvSpPr>
        <p:spPr/>
        <p:txBody>
          <a:bodyPr/>
          <a:lstStyle/>
          <a:p>
            <a:fld id="{42D4A36F-DB00-42B8-866B-82834CB2AE26}" type="slidenum">
              <a:rPr kumimoji="1" lang="ja-JP" altLang="en-US" smtClean="0"/>
              <a:pPr/>
              <a:t>30</a:t>
            </a:fld>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LWSSA 2.0 </a:t>
            </a:r>
            <a:r>
              <a:rPr lang="ja-JP" altLang="en-US" dirty="0" smtClean="0"/>
              <a:t>方針</a:t>
            </a:r>
            <a:endParaRPr kumimoji="1" lang="ja-JP" altLang="en-US" dirty="0"/>
          </a:p>
        </p:txBody>
      </p:sp>
      <p:sp>
        <p:nvSpPr>
          <p:cNvPr id="3" name="コンテンツ プレースホルダ 2"/>
          <p:cNvSpPr>
            <a:spLocks noGrp="1"/>
          </p:cNvSpPr>
          <p:nvPr>
            <p:ph idx="1"/>
          </p:nvPr>
        </p:nvSpPr>
        <p:spPr>
          <a:xfrm>
            <a:off x="714348" y="1285860"/>
            <a:ext cx="8143932" cy="5429264"/>
          </a:xfrm>
        </p:spPr>
        <p:txBody>
          <a:bodyPr>
            <a:noAutofit/>
          </a:bodyPr>
          <a:lstStyle/>
          <a:p>
            <a:pPr lvl="1">
              <a:buNone/>
            </a:pPr>
            <a:r>
              <a:rPr lang="ja-JP" altLang="en-US" sz="2000" dirty="0" smtClean="0">
                <a:solidFill>
                  <a:schemeClr val="accent4">
                    <a:lumMod val="60000"/>
                    <a:lumOff val="40000"/>
                  </a:schemeClr>
                </a:solidFill>
              </a:rPr>
              <a:t>製品数</a:t>
            </a:r>
            <a:r>
              <a:rPr lang="ja-JP" altLang="en-US" sz="2000" dirty="0" smtClean="0"/>
              <a:t>カバレッジの限界を超えるために</a:t>
            </a:r>
            <a:endParaRPr lang="en-US" altLang="ja-JP" sz="2000" dirty="0" smtClean="0"/>
          </a:p>
          <a:p>
            <a:r>
              <a:rPr lang="ja-JP" altLang="en-US" dirty="0" smtClean="0">
                <a:solidFill>
                  <a:srgbClr val="FFFF00"/>
                </a:solidFill>
              </a:rPr>
              <a:t>開発者自身にセキュリティレビューを実施してもらう</a:t>
            </a:r>
            <a:endParaRPr lang="en-US" altLang="ja-JP" dirty="0" smtClean="0">
              <a:solidFill>
                <a:srgbClr val="FFFF00"/>
              </a:solidFill>
            </a:endParaRPr>
          </a:p>
          <a:p>
            <a:pPr lvl="3"/>
            <a:endParaRPr lang="en-US" altLang="ja-JP" dirty="0" smtClean="0">
              <a:solidFill>
                <a:srgbClr val="FFFF00"/>
              </a:solidFill>
            </a:endParaRPr>
          </a:p>
          <a:p>
            <a:pPr lvl="1">
              <a:buNone/>
            </a:pPr>
            <a:r>
              <a:rPr lang="ja-JP" altLang="en-US" sz="2000" dirty="0" smtClean="0">
                <a:solidFill>
                  <a:schemeClr val="accent4">
                    <a:lumMod val="60000"/>
                    <a:lumOff val="40000"/>
                  </a:schemeClr>
                </a:solidFill>
              </a:rPr>
              <a:t>技術分野</a:t>
            </a:r>
            <a:r>
              <a:rPr lang="ja-JP" altLang="en-US" sz="2000" dirty="0" smtClean="0"/>
              <a:t>カバレッジの限界を超えるために</a:t>
            </a:r>
            <a:endParaRPr lang="en-US" altLang="ja-JP" sz="2000" dirty="0" smtClean="0"/>
          </a:p>
          <a:p>
            <a:r>
              <a:rPr lang="ja-JP" altLang="en-US" dirty="0" smtClean="0">
                <a:solidFill>
                  <a:srgbClr val="FFFF00"/>
                </a:solidFill>
              </a:rPr>
              <a:t>各技術領域の開発者にセキュリティを教え込んでしまう</a:t>
            </a:r>
            <a:endParaRPr lang="en-US" altLang="ja-JP" dirty="0" smtClean="0">
              <a:solidFill>
                <a:srgbClr val="FFFF00"/>
              </a:solidFill>
            </a:endParaRPr>
          </a:p>
          <a:p>
            <a:pPr lvl="1"/>
            <a:r>
              <a:rPr lang="en-US" altLang="ja-JP" dirty="0" smtClean="0"/>
              <a:t>Ex) </a:t>
            </a:r>
            <a:r>
              <a:rPr lang="en-US" altLang="ja-JP" dirty="0" err="1" smtClean="0"/>
              <a:t>Blu</a:t>
            </a:r>
            <a:r>
              <a:rPr lang="en-US" altLang="ja-JP" dirty="0" smtClean="0"/>
              <a:t>-ray × Security </a:t>
            </a:r>
            <a:r>
              <a:rPr lang="ja-JP" altLang="en-US" dirty="0" smtClean="0"/>
              <a:t>の専門家を養成</a:t>
            </a:r>
            <a:endParaRPr lang="en-US" altLang="ja-JP" dirty="0" smtClean="0"/>
          </a:p>
          <a:p>
            <a:pPr lvl="3"/>
            <a:endParaRPr kumimoji="1" lang="en-US" altLang="ja-JP" dirty="0" smtClean="0"/>
          </a:p>
          <a:p>
            <a:pPr marL="174625" lvl="1" indent="0">
              <a:buNone/>
            </a:pPr>
            <a:r>
              <a:rPr lang="ja-JP" altLang="en-US" sz="2000" dirty="0" smtClean="0"/>
              <a:t>つまり</a:t>
            </a:r>
            <a:endParaRPr kumimoji="1" lang="en-US" altLang="ja-JP" sz="2000" dirty="0" smtClean="0"/>
          </a:p>
          <a:p>
            <a:pPr marL="87313" indent="0">
              <a:buNone/>
            </a:pP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製品開発におけるすべてのセキュリティ活動を開発者自身に任せてしまう</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スライド番号プレースホルダ 3"/>
          <p:cNvSpPr>
            <a:spLocks noGrp="1"/>
          </p:cNvSpPr>
          <p:nvPr>
            <p:ph type="sldNum" sz="quarter" idx="12"/>
          </p:nvPr>
        </p:nvSpPr>
        <p:spPr/>
        <p:txBody>
          <a:bodyPr/>
          <a:lstStyle/>
          <a:p>
            <a:fld id="{42D4A36F-DB00-42B8-866B-82834CB2AE26}" type="slidenum">
              <a:rPr kumimoji="1" lang="ja-JP" altLang="en-US" smtClean="0"/>
              <a:pPr/>
              <a:t>31</a:t>
            </a:fld>
            <a:endParaRPr kumimoji="1" lang="ja-JP" altLang="en-US"/>
          </a:p>
        </p:txBody>
      </p:sp>
      <p:sp>
        <p:nvSpPr>
          <p:cNvPr id="5" name="正方形/長方形 4"/>
          <p:cNvSpPr/>
          <p:nvPr/>
        </p:nvSpPr>
        <p:spPr>
          <a:xfrm>
            <a:off x="714348" y="5715016"/>
            <a:ext cx="7858180" cy="1000132"/>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グループ化 72"/>
          <p:cNvGrpSpPr/>
          <p:nvPr/>
        </p:nvGrpSpPr>
        <p:grpSpPr>
          <a:xfrm>
            <a:off x="928664" y="2071677"/>
            <a:ext cx="7000922" cy="3500463"/>
            <a:chOff x="928664" y="2071677"/>
            <a:chExt cx="7000922" cy="3500463"/>
          </a:xfrm>
        </p:grpSpPr>
        <p:sp>
          <p:nvSpPr>
            <p:cNvPr id="65" name="角丸四角形 64"/>
            <p:cNvSpPr/>
            <p:nvPr/>
          </p:nvSpPr>
          <p:spPr>
            <a:xfrm>
              <a:off x="1285852" y="2071678"/>
              <a:ext cx="6643734" cy="3500462"/>
            </a:xfrm>
            <a:prstGeom prst="roundRect">
              <a:avLst>
                <a:gd name="adj" fmla="val 7839"/>
              </a:avLst>
            </a:prstGeom>
            <a:gradFill flip="none" rotWithShape="1">
              <a:gsLst>
                <a:gs pos="0">
                  <a:srgbClr val="091103"/>
                </a:gs>
                <a:gs pos="50000">
                  <a:srgbClr val="1C320A"/>
                </a:gs>
                <a:gs pos="100000">
                  <a:srgbClr val="386711"/>
                </a:gs>
              </a:gsLst>
              <a:lin ang="13500000" scaled="1"/>
              <a:tileRect/>
            </a:gradFill>
            <a:ln w="28575">
              <a:solidFill>
                <a:schemeClr val="accent1">
                  <a:lumMod val="50000"/>
                </a:schemeClr>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rot="16200000">
              <a:off x="-601183" y="3601524"/>
              <a:ext cx="3429026" cy="369332"/>
            </a:xfrm>
            <a:prstGeom prst="rect">
              <a:avLst/>
            </a:prstGeom>
            <a:noFill/>
          </p:spPr>
          <p:txBody>
            <a:bodyPr wrap="square" rtlCol="0">
              <a:sp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ソフトウェア開発プロジェクト</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61" name="正方形/長方形 60"/>
          <p:cNvSpPr/>
          <p:nvPr/>
        </p:nvSpPr>
        <p:spPr>
          <a:xfrm>
            <a:off x="4883163" y="3000372"/>
            <a:ext cx="428628"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2740023" y="3000372"/>
            <a:ext cx="428628"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3883031" y="1928802"/>
            <a:ext cx="242889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4" name="直線矢印コネクタ 583"/>
          <p:cNvCxnSpPr>
            <a:stCxn id="59" idx="2"/>
            <a:endCxn id="61" idx="0"/>
          </p:cNvCxnSpPr>
          <p:nvPr/>
        </p:nvCxnSpPr>
        <p:spPr>
          <a:xfrm rot="5400000">
            <a:off x="4740287" y="2643182"/>
            <a:ext cx="714380" cy="1588"/>
          </a:xfrm>
          <a:prstGeom prst="straightConnector1">
            <a:avLst/>
          </a:prstGeom>
          <a:ln>
            <a:tailEnd type="triangle" w="lg" len="lg"/>
          </a:ln>
        </p:spPr>
        <p:style>
          <a:lnRef idx="3">
            <a:schemeClr val="accent2"/>
          </a:lnRef>
          <a:fillRef idx="0">
            <a:schemeClr val="accent2"/>
          </a:fillRef>
          <a:effectRef idx="2">
            <a:schemeClr val="accent2"/>
          </a:effectRef>
          <a:fontRef idx="minor">
            <a:schemeClr val="tx1"/>
          </a:fontRef>
        </p:style>
      </p:cxnSp>
      <p:cxnSp>
        <p:nvCxnSpPr>
          <p:cNvPr id="576" name="図形 575"/>
          <p:cNvCxnSpPr>
            <a:endCxn id="62" idx="2"/>
          </p:cNvCxnSpPr>
          <p:nvPr/>
        </p:nvCxnSpPr>
        <p:spPr>
          <a:xfrm rot="10800000">
            <a:off x="2954337" y="3857629"/>
            <a:ext cx="490548" cy="1566877"/>
          </a:xfrm>
          <a:prstGeom prst="bentConnector2">
            <a:avLst/>
          </a:prstGeom>
          <a:ln>
            <a:tailEnd type="triangle" w="lg" len="lg"/>
          </a:ln>
        </p:spPr>
        <p:style>
          <a:lnRef idx="3">
            <a:schemeClr val="accent1"/>
          </a:lnRef>
          <a:fillRef idx="0">
            <a:schemeClr val="accent1"/>
          </a:fillRef>
          <a:effectRef idx="2">
            <a:schemeClr val="accent1"/>
          </a:effectRef>
          <a:fontRef idx="minor">
            <a:schemeClr val="tx1"/>
          </a:fontRef>
        </p:style>
      </p:cxnSp>
      <p:cxnSp>
        <p:nvCxnSpPr>
          <p:cNvPr id="579" name="図形 578"/>
          <p:cNvCxnSpPr>
            <a:endCxn id="61" idx="2"/>
          </p:cNvCxnSpPr>
          <p:nvPr/>
        </p:nvCxnSpPr>
        <p:spPr>
          <a:xfrm flipV="1">
            <a:off x="4597411" y="3857628"/>
            <a:ext cx="500066" cy="1566877"/>
          </a:xfrm>
          <a:prstGeom prst="bentConnector2">
            <a:avLst/>
          </a:prstGeom>
          <a:ln>
            <a:tailEnd type="triangle" w="lg" len="lg"/>
          </a:ln>
        </p:spPr>
        <p:style>
          <a:lnRef idx="3">
            <a:schemeClr val="accent3"/>
          </a:lnRef>
          <a:fillRef idx="0">
            <a:schemeClr val="accent3"/>
          </a:fillRef>
          <a:effectRef idx="2">
            <a:schemeClr val="accent3"/>
          </a:effectRef>
          <a:fontRef idx="minor">
            <a:schemeClr val="tx1"/>
          </a:fontRef>
        </p:style>
      </p:cxnSp>
      <p:grpSp>
        <p:nvGrpSpPr>
          <p:cNvPr id="2" name="グループ化 593"/>
          <p:cNvGrpSpPr/>
          <p:nvPr/>
        </p:nvGrpSpPr>
        <p:grpSpPr>
          <a:xfrm>
            <a:off x="1597015" y="3075199"/>
            <a:ext cx="6072230" cy="714380"/>
            <a:chOff x="1357290" y="2725723"/>
            <a:chExt cx="6072230" cy="714380"/>
          </a:xfrm>
        </p:grpSpPr>
        <p:sp>
          <p:nvSpPr>
            <p:cNvPr id="595" name="正方形/長方形 594"/>
            <p:cNvSpPr/>
            <p:nvPr/>
          </p:nvSpPr>
          <p:spPr bwMode="auto">
            <a:xfrm>
              <a:off x="4857752" y="2725723"/>
              <a:ext cx="2571768" cy="7143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r" eaLnBrk="0" fontAlgn="base" hangingPunct="0">
                <a:spcBef>
                  <a:spcPct val="0"/>
                </a:spcBef>
                <a:spcAft>
                  <a:spcPct val="0"/>
                </a:spcAft>
              </a:pPr>
              <a:r>
                <a:rPr kumimoji="0" lang="ja-JP" altLang="en-US" sz="2000" dirty="0" smtClean="0">
                  <a:solidFill>
                    <a:schemeClr val="bg1"/>
                  </a:solidFill>
                  <a:latin typeface="Arial" charset="0"/>
                </a:rPr>
                <a:t>検証 　</a:t>
              </a:r>
              <a:endParaRPr kumimoji="0" lang="ja-JP" altLang="en-US" sz="2000" b="0" i="0" u="none" strike="noStrike" cap="none" normalizeH="0" baseline="0" dirty="0" smtClean="0">
                <a:ln>
                  <a:noFill/>
                </a:ln>
                <a:solidFill>
                  <a:schemeClr val="bg1"/>
                </a:solidFill>
                <a:effectLst/>
                <a:latin typeface="Arial" charset="0"/>
              </a:endParaRPr>
            </a:p>
          </p:txBody>
        </p:sp>
        <p:sp>
          <p:nvSpPr>
            <p:cNvPr id="597" name="正方形/長方形 596"/>
            <p:cNvSpPr/>
            <p:nvPr/>
          </p:nvSpPr>
          <p:spPr bwMode="auto">
            <a:xfrm>
              <a:off x="1357290" y="2725723"/>
              <a:ext cx="3500462" cy="71438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ja-JP" altLang="en-US" sz="2000" dirty="0" smtClean="0">
                  <a:solidFill>
                    <a:schemeClr val="bg1"/>
                  </a:solidFill>
                  <a:latin typeface="Arial" charset="0"/>
                </a:rPr>
                <a:t>　　計画～設計</a:t>
              </a:r>
            </a:p>
          </p:txBody>
        </p:sp>
        <p:sp>
          <p:nvSpPr>
            <p:cNvPr id="598" name="平行四辺形 597"/>
            <p:cNvSpPr/>
            <p:nvPr/>
          </p:nvSpPr>
          <p:spPr bwMode="auto">
            <a:xfrm flipH="1">
              <a:off x="3714744" y="2725723"/>
              <a:ext cx="2428892" cy="714380"/>
            </a:xfrm>
            <a:prstGeom prst="parallelogram">
              <a:avLst>
                <a:gd name="adj" fmla="val 7003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rPr>
                <a:t>実装</a:t>
              </a:r>
            </a:p>
          </p:txBody>
        </p:sp>
      </p:grpSp>
      <p:sp>
        <p:nvSpPr>
          <p:cNvPr id="601" name="テキスト ボックス 600"/>
          <p:cNvSpPr txBox="1"/>
          <p:nvPr/>
        </p:nvSpPr>
        <p:spPr>
          <a:xfrm>
            <a:off x="2128565" y="2285992"/>
            <a:ext cx="1800493" cy="646331"/>
          </a:xfrm>
          <a:prstGeom prst="rect">
            <a:avLst/>
          </a:prstGeom>
          <a:noFill/>
        </p:spPr>
        <p:txBody>
          <a:bodyPr wrap="none" rtlCol="0">
            <a:spAutoFit/>
          </a:bodyPr>
          <a:lstStyle/>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セキュリティを</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考慮した設計</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2" name="テキスト ボックス 601"/>
          <p:cNvSpPr txBox="1"/>
          <p:nvPr/>
        </p:nvSpPr>
        <p:spPr>
          <a:xfrm>
            <a:off x="4200267" y="2282603"/>
            <a:ext cx="1800493" cy="646331"/>
          </a:xfrm>
          <a:prstGeom prst="rect">
            <a:avLst/>
          </a:prstGeom>
          <a:noFill/>
        </p:spPr>
        <p:txBody>
          <a:bodyPr wrap="none" rtlCol="0">
            <a:spAutoFit/>
          </a:bodyPr>
          <a:lstStyle/>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セキュア</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プログラミング</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3" name="テキスト ボックス 602"/>
          <p:cNvSpPr txBox="1"/>
          <p:nvPr/>
        </p:nvSpPr>
        <p:spPr>
          <a:xfrm>
            <a:off x="1747223" y="4137311"/>
            <a:ext cx="2396150" cy="577574"/>
          </a:xfrm>
          <a:prstGeom prst="roundRect">
            <a:avLst/>
          </a:prstGeom>
          <a:blipFill>
            <a:blip r:embed="rId3"/>
            <a:tile tx="0" ty="0" sx="100000" sy="100000" flip="none" algn="tl"/>
          </a:blipFill>
          <a:ln>
            <a:solidFill>
              <a:schemeClr val="accent3">
                <a:lumMod val="50000"/>
              </a:schemeClr>
            </a:solidFill>
          </a:ln>
          <a:effectLst>
            <a:innerShdw blurRad="114300">
              <a:prstClr val="black"/>
            </a:innerShdw>
          </a:effectLst>
        </p:spPr>
        <p:txBody>
          <a:bodyPr wrap="none" rtlCol="0" anchor="ctr">
            <a:no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ドキュメントレビュー</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4" name="テキスト ボックス 603"/>
          <p:cNvSpPr txBox="1"/>
          <p:nvPr/>
        </p:nvSpPr>
        <p:spPr>
          <a:xfrm>
            <a:off x="4292827" y="4137311"/>
            <a:ext cx="1779372" cy="577574"/>
          </a:xfrm>
          <a:prstGeom prst="roundRect">
            <a:avLst/>
          </a:prstGeom>
          <a:blipFill>
            <a:blip r:embed="rId3"/>
            <a:tile tx="0" ty="0" sx="100000" sy="100000" flip="none" algn="tl"/>
          </a:blipFill>
          <a:ln>
            <a:solidFill>
              <a:schemeClr val="accent3">
                <a:lumMod val="50000"/>
              </a:schemeClr>
            </a:solidFill>
          </a:ln>
          <a:effectLst>
            <a:innerShdw blurRad="114300">
              <a:prstClr val="black"/>
            </a:innerShdw>
          </a:effectLst>
        </p:spPr>
        <p:txBody>
          <a:bodyPr wrap="none" rtlCol="0" anchor="ctr">
            <a:no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コードレビュー</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8" name="テキスト ボックス 607"/>
          <p:cNvSpPr txBox="1"/>
          <p:nvPr/>
        </p:nvSpPr>
        <p:spPr>
          <a:xfrm>
            <a:off x="6552357" y="4068553"/>
            <a:ext cx="877163" cy="646331"/>
          </a:xfrm>
          <a:prstGeom prst="rect">
            <a:avLst/>
          </a:prstGeom>
          <a:noFill/>
        </p:spPr>
        <p:txBody>
          <a:bodyPr wrap="none" rtlCol="0">
            <a:sp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脆弱性</a:t>
            </a: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検査</a:t>
            </a:r>
          </a:p>
        </p:txBody>
      </p:sp>
      <p:grpSp>
        <p:nvGrpSpPr>
          <p:cNvPr id="3" name="グループ化 318"/>
          <p:cNvGrpSpPr/>
          <p:nvPr/>
        </p:nvGrpSpPr>
        <p:grpSpPr>
          <a:xfrm>
            <a:off x="4025907" y="2000240"/>
            <a:ext cx="2162189" cy="217488"/>
            <a:chOff x="3071802" y="2214554"/>
            <a:chExt cx="2162189" cy="217488"/>
          </a:xfrm>
        </p:grpSpPr>
        <p:grpSp>
          <p:nvGrpSpPr>
            <p:cNvPr id="4" name="Group 66"/>
            <p:cNvGrpSpPr>
              <a:grpSpLocks/>
            </p:cNvGrpSpPr>
            <p:nvPr/>
          </p:nvGrpSpPr>
          <p:grpSpPr bwMode="auto">
            <a:xfrm flipH="1">
              <a:off x="3071802" y="2214554"/>
              <a:ext cx="161925" cy="217488"/>
              <a:chOff x="2336" y="3158"/>
              <a:chExt cx="90" cy="137"/>
            </a:xfrm>
          </p:grpSpPr>
          <p:sp>
            <p:nvSpPr>
              <p:cNvPr id="280"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81"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5" name="Group 66"/>
            <p:cNvGrpSpPr>
              <a:grpSpLocks/>
            </p:cNvGrpSpPr>
            <p:nvPr/>
          </p:nvGrpSpPr>
          <p:grpSpPr bwMode="auto">
            <a:xfrm flipH="1">
              <a:off x="3357554" y="2214554"/>
              <a:ext cx="161925" cy="217488"/>
              <a:chOff x="2336" y="3158"/>
              <a:chExt cx="90" cy="137"/>
            </a:xfrm>
          </p:grpSpPr>
          <p:sp>
            <p:nvSpPr>
              <p:cNvPr id="283"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84"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6" name="Group 66"/>
            <p:cNvGrpSpPr>
              <a:grpSpLocks/>
            </p:cNvGrpSpPr>
            <p:nvPr/>
          </p:nvGrpSpPr>
          <p:grpSpPr bwMode="auto">
            <a:xfrm flipH="1">
              <a:off x="3643306" y="2214554"/>
              <a:ext cx="161925" cy="217488"/>
              <a:chOff x="2336" y="3158"/>
              <a:chExt cx="90" cy="137"/>
            </a:xfrm>
          </p:grpSpPr>
          <p:sp>
            <p:nvSpPr>
              <p:cNvPr id="286"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87"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7" name="Group 66"/>
            <p:cNvGrpSpPr>
              <a:grpSpLocks/>
            </p:cNvGrpSpPr>
            <p:nvPr/>
          </p:nvGrpSpPr>
          <p:grpSpPr bwMode="auto">
            <a:xfrm flipH="1">
              <a:off x="3929058" y="2214554"/>
              <a:ext cx="161925" cy="217488"/>
              <a:chOff x="2336" y="3158"/>
              <a:chExt cx="90" cy="137"/>
            </a:xfrm>
          </p:grpSpPr>
          <p:sp>
            <p:nvSpPr>
              <p:cNvPr id="289"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90"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8" name="Group 66"/>
            <p:cNvGrpSpPr>
              <a:grpSpLocks/>
            </p:cNvGrpSpPr>
            <p:nvPr/>
          </p:nvGrpSpPr>
          <p:grpSpPr bwMode="auto">
            <a:xfrm flipH="1">
              <a:off x="4214810" y="2214554"/>
              <a:ext cx="161925" cy="217488"/>
              <a:chOff x="2336" y="3158"/>
              <a:chExt cx="90" cy="137"/>
            </a:xfrm>
          </p:grpSpPr>
          <p:sp>
            <p:nvSpPr>
              <p:cNvPr id="293"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94"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9" name="Group 66"/>
            <p:cNvGrpSpPr>
              <a:grpSpLocks/>
            </p:cNvGrpSpPr>
            <p:nvPr/>
          </p:nvGrpSpPr>
          <p:grpSpPr bwMode="auto">
            <a:xfrm flipH="1">
              <a:off x="4500562" y="2214554"/>
              <a:ext cx="161925" cy="217488"/>
              <a:chOff x="2336" y="3158"/>
              <a:chExt cx="90" cy="137"/>
            </a:xfrm>
          </p:grpSpPr>
          <p:sp>
            <p:nvSpPr>
              <p:cNvPr id="296"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97"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10" name="Group 66"/>
            <p:cNvGrpSpPr>
              <a:grpSpLocks/>
            </p:cNvGrpSpPr>
            <p:nvPr/>
          </p:nvGrpSpPr>
          <p:grpSpPr bwMode="auto">
            <a:xfrm flipH="1">
              <a:off x="4786314" y="2214554"/>
              <a:ext cx="161925" cy="217488"/>
              <a:chOff x="2336" y="3158"/>
              <a:chExt cx="90" cy="137"/>
            </a:xfrm>
          </p:grpSpPr>
          <p:sp>
            <p:nvSpPr>
              <p:cNvPr id="299"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300"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11" name="Group 66"/>
            <p:cNvGrpSpPr>
              <a:grpSpLocks/>
            </p:cNvGrpSpPr>
            <p:nvPr/>
          </p:nvGrpSpPr>
          <p:grpSpPr bwMode="auto">
            <a:xfrm flipH="1">
              <a:off x="5072066" y="2214554"/>
              <a:ext cx="161925" cy="217488"/>
              <a:chOff x="2336" y="3158"/>
              <a:chExt cx="90" cy="137"/>
            </a:xfrm>
          </p:grpSpPr>
          <p:sp>
            <p:nvSpPr>
              <p:cNvPr id="302"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303"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sp>
        <p:nvSpPr>
          <p:cNvPr id="305" name="乗算記号 304"/>
          <p:cNvSpPr/>
          <p:nvPr/>
        </p:nvSpPr>
        <p:spPr>
          <a:xfrm>
            <a:off x="6526237" y="3857628"/>
            <a:ext cx="1000132" cy="1000132"/>
          </a:xfrm>
          <a:prstGeom prst="mathMultiply">
            <a:avLst>
              <a:gd name="adj1" fmla="val 13361"/>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sp>
        <p:nvSpPr>
          <p:cNvPr id="585" name="乗算記号 584"/>
          <p:cNvSpPr/>
          <p:nvPr/>
        </p:nvSpPr>
        <p:spPr>
          <a:xfrm>
            <a:off x="2454271" y="2143116"/>
            <a:ext cx="1000132" cy="1000132"/>
          </a:xfrm>
          <a:prstGeom prst="mathMultiply">
            <a:avLst>
              <a:gd name="adj1" fmla="val 13361"/>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sp>
        <p:nvSpPr>
          <p:cNvPr id="55" name="テキスト ボックス 54"/>
          <p:cNvSpPr txBox="1"/>
          <p:nvPr/>
        </p:nvSpPr>
        <p:spPr>
          <a:xfrm>
            <a:off x="5929322" y="5994699"/>
            <a:ext cx="2786082" cy="577574"/>
          </a:xfrm>
          <a:prstGeom prst="roundRect">
            <a:avLst/>
          </a:prstGeom>
          <a:blipFill>
            <a:blip r:embed="rId3"/>
            <a:tile tx="0" ty="0" sx="100000" sy="100000" flip="none" algn="tl"/>
          </a:blipFill>
          <a:ln>
            <a:solidFill>
              <a:schemeClr val="accent3">
                <a:lumMod val="50000"/>
              </a:schemeClr>
            </a:solidFill>
          </a:ln>
          <a:effectLst>
            <a:innerShdw blurRad="114300">
              <a:prstClr val="black"/>
            </a:innerShdw>
          </a:effectLst>
        </p:spPr>
        <p:txBody>
          <a:bodyPr wrap="none" rtlCol="0" anchor="ctr">
            <a:no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セキュリティレビュアー</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トレーニングプログラム</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6" name="テキスト ボックス 55"/>
          <p:cNvSpPr txBox="1"/>
          <p:nvPr/>
        </p:nvSpPr>
        <p:spPr>
          <a:xfrm>
            <a:off x="6240486" y="1422667"/>
            <a:ext cx="2189166" cy="577574"/>
          </a:xfrm>
          <a:prstGeom prst="roundRect">
            <a:avLst/>
          </a:prstGeom>
          <a:blipFill>
            <a:blip r:embed="rId3"/>
            <a:tile tx="0" ty="0" sx="100000" sy="100000" flip="none" algn="tl"/>
          </a:blipFill>
          <a:ln>
            <a:solidFill>
              <a:schemeClr val="accent3">
                <a:lumMod val="50000"/>
              </a:schemeClr>
            </a:solidFill>
          </a:ln>
          <a:effectLst>
            <a:innerShdw blurRad="114300">
              <a:prstClr val="black"/>
            </a:innerShdw>
          </a:effectLst>
        </p:spPr>
        <p:txBody>
          <a:bodyPr wrap="none" rtlCol="0" anchor="ctr">
            <a:no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セキュアプログラ</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ミングセミナー</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67" name="図形 66"/>
          <p:cNvCxnSpPr>
            <a:endCxn id="59" idx="0"/>
          </p:cNvCxnSpPr>
          <p:nvPr/>
        </p:nvCxnSpPr>
        <p:spPr>
          <a:xfrm rot="10800000" flipV="1">
            <a:off x="5097478" y="1711454"/>
            <a:ext cx="1143009" cy="217348"/>
          </a:xfrm>
          <a:prstGeom prst="bentConnector2">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8" name="図形 67"/>
          <p:cNvCxnSpPr>
            <a:stCxn id="55" idx="1"/>
            <a:endCxn id="79" idx="2"/>
          </p:cNvCxnSpPr>
          <p:nvPr/>
        </p:nvCxnSpPr>
        <p:spPr>
          <a:xfrm rot="10800000">
            <a:off x="4000496" y="5643578"/>
            <a:ext cx="1928826" cy="639908"/>
          </a:xfrm>
          <a:prstGeom prst="bentConnector2">
            <a:avLst/>
          </a:prstGeom>
          <a:ln>
            <a:tailEnd type="arrow"/>
          </a:ln>
        </p:spPr>
        <p:style>
          <a:lnRef idx="3">
            <a:schemeClr val="accent4"/>
          </a:lnRef>
          <a:fillRef idx="0">
            <a:schemeClr val="accent4"/>
          </a:fillRef>
          <a:effectRef idx="2">
            <a:schemeClr val="accent4"/>
          </a:effectRef>
          <a:fontRef idx="minor">
            <a:schemeClr val="tx1"/>
          </a:fontRef>
        </p:style>
      </p:cxnSp>
      <p:sp>
        <p:nvSpPr>
          <p:cNvPr id="74" name="テキスト ボックス 73"/>
          <p:cNvSpPr txBox="1"/>
          <p:nvPr/>
        </p:nvSpPr>
        <p:spPr>
          <a:xfrm>
            <a:off x="4046523" y="1214422"/>
            <a:ext cx="2311427" cy="646331"/>
          </a:xfrm>
          <a:prstGeom prst="rect">
            <a:avLst/>
          </a:prstGeom>
          <a:noFill/>
        </p:spPr>
        <p:txBody>
          <a:bodyPr wrap="square" rtlCol="0">
            <a:spAutoFit/>
          </a:bodyPr>
          <a:lstStyle/>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すべてのプログラマ</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が対象</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6" name="グループ化 64"/>
          <p:cNvGrpSpPr/>
          <p:nvPr/>
        </p:nvGrpSpPr>
        <p:grpSpPr>
          <a:xfrm>
            <a:off x="1071538" y="537314"/>
            <a:ext cx="2486090" cy="677108"/>
            <a:chOff x="3500430" y="1328509"/>
            <a:chExt cx="2486090" cy="677108"/>
          </a:xfrm>
        </p:grpSpPr>
        <p:sp>
          <p:nvSpPr>
            <p:cNvPr id="66" name="テキスト ボックス 65"/>
            <p:cNvSpPr txBox="1"/>
            <p:nvPr/>
          </p:nvSpPr>
          <p:spPr>
            <a:xfrm>
              <a:off x="3714744" y="1328509"/>
              <a:ext cx="2271776" cy="677108"/>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kumimoji="1" lang="en-US" altLang="ja-JP" sz="3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tencil" pitchFamily="82" charset="0"/>
                </a:rPr>
                <a:t>WSSA</a:t>
              </a:r>
              <a:r>
                <a:rPr kumimoji="1" lang="en-US" altLang="ja-JP" sz="3800" b="1" dirty="0" smtClean="0">
                  <a:ln>
                    <a:prstDash val="solid"/>
                  </a:ln>
                  <a:effectLst>
                    <a:outerShdw blurRad="88000" dist="50800" dir="5040000" algn="tl">
                      <a:schemeClr val="accent4">
                        <a:tint val="80000"/>
                        <a:satMod val="250000"/>
                        <a:alpha val="45000"/>
                      </a:schemeClr>
                    </a:outerShdw>
                  </a:effectLst>
                  <a:latin typeface="Stencil" pitchFamily="82" charset="0"/>
                </a:rPr>
                <a:t> </a:t>
              </a:r>
              <a:r>
                <a:rPr lang="en-US" altLang="ja-JP" sz="3800" b="1" dirty="0" smtClean="0">
                  <a:ln>
                    <a:prstDash val="solid"/>
                  </a:ln>
                  <a:effectLst>
                    <a:outerShdw blurRad="88000" dist="50800" dir="5040000" algn="tl">
                      <a:schemeClr val="accent4">
                        <a:tint val="80000"/>
                        <a:satMod val="250000"/>
                        <a:alpha val="45000"/>
                      </a:schemeClr>
                    </a:outerShdw>
                  </a:effectLst>
                  <a:latin typeface="Stencil" pitchFamily="82" charset="0"/>
                </a:rPr>
                <a:t>2</a:t>
              </a:r>
              <a:r>
                <a:rPr kumimoji="1" lang="en-US" altLang="ja-JP" sz="3800" b="1" dirty="0" smtClean="0">
                  <a:ln>
                    <a:prstDash val="solid"/>
                  </a:ln>
                  <a:effectLst>
                    <a:outerShdw blurRad="88000" dist="50800" dir="5040000" algn="tl">
                      <a:schemeClr val="accent4">
                        <a:tint val="80000"/>
                        <a:satMod val="250000"/>
                        <a:alpha val="45000"/>
                      </a:schemeClr>
                    </a:outerShdw>
                  </a:effectLst>
                  <a:latin typeface="Stencil" pitchFamily="82" charset="0"/>
                </a:rPr>
                <a:t>.0</a:t>
              </a:r>
              <a:endParaRPr kumimoji="1" lang="ja-JP" altLang="en-US" sz="3800" b="1" dirty="0">
                <a:ln>
                  <a:prstDash val="solid"/>
                </a:ln>
                <a:effectLst>
                  <a:outerShdw blurRad="88000" dist="50800" dir="5040000" algn="tl">
                    <a:schemeClr val="accent4">
                      <a:tint val="80000"/>
                      <a:satMod val="250000"/>
                      <a:alpha val="45000"/>
                    </a:schemeClr>
                  </a:outerShdw>
                </a:effectLst>
                <a:latin typeface="Stencil" pitchFamily="82" charset="0"/>
              </a:endParaRPr>
            </a:p>
          </p:txBody>
        </p:sp>
        <p:sp>
          <p:nvSpPr>
            <p:cNvPr id="69" name="L 字 68"/>
            <p:cNvSpPr/>
            <p:nvPr/>
          </p:nvSpPr>
          <p:spPr bwMode="auto">
            <a:xfrm>
              <a:off x="3500430" y="1500174"/>
              <a:ext cx="319094" cy="319094"/>
            </a:xfrm>
            <a:prstGeom prst="corne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grpSp>
      <p:sp>
        <p:nvSpPr>
          <p:cNvPr id="70" name="テキスト ボックス 69"/>
          <p:cNvSpPr txBox="1"/>
          <p:nvPr/>
        </p:nvSpPr>
        <p:spPr>
          <a:xfrm>
            <a:off x="6715140" y="1071546"/>
            <a:ext cx="1143008" cy="369332"/>
          </a:xfrm>
          <a:prstGeom prst="rect">
            <a:avLst/>
          </a:prstGeom>
          <a:noFill/>
        </p:spPr>
        <p:txBody>
          <a:bodyPr wrap="square" rtlCol="0">
            <a:spAutoFit/>
          </a:bodyPr>
          <a:lstStyle/>
          <a:p>
            <a:pPr algn="ctr"/>
            <a:r>
              <a:rPr lang="ja-JP" altLang="en-US"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４時間</a:t>
            </a:r>
            <a:endParaRPr lang="en-US" altLang="ja-JP" dirty="0" smtClean="0">
              <a:ln w="18415" cmpd="sng">
                <a:solidFill>
                  <a:srgbClr val="FFFF00"/>
                </a:solidFill>
                <a:prstDash val="solid"/>
              </a:ln>
              <a:solidFill>
                <a:srgbClr val="FFFFFF"/>
              </a:solidFill>
              <a:effectLst>
                <a:outerShdw blurRad="63500" dir="3600000" algn="tl" rotWithShape="0">
                  <a:srgbClr val="000000">
                    <a:alpha val="70000"/>
                  </a:srgbClr>
                </a:outerShdw>
              </a:effectLst>
            </a:endParaRPr>
          </a:p>
        </p:txBody>
      </p:sp>
      <p:sp>
        <p:nvSpPr>
          <p:cNvPr id="71" name="テキスト ボックス 70"/>
          <p:cNvSpPr txBox="1"/>
          <p:nvPr/>
        </p:nvSpPr>
        <p:spPr>
          <a:xfrm>
            <a:off x="6786578" y="5643578"/>
            <a:ext cx="1143008" cy="369332"/>
          </a:xfrm>
          <a:prstGeom prst="rect">
            <a:avLst/>
          </a:prstGeom>
          <a:noFill/>
        </p:spPr>
        <p:txBody>
          <a:bodyPr wrap="square" rtlCol="0">
            <a:spAutoFit/>
          </a:bodyPr>
          <a:lstStyle/>
          <a:p>
            <a:pPr algn="ctr"/>
            <a:r>
              <a:rPr lang="ja-JP" altLang="en-US" dirty="0" smtClean="0">
                <a:ln w="18415" cmpd="sng">
                  <a:solidFill>
                    <a:srgbClr val="00FFFF"/>
                  </a:solidFill>
                  <a:prstDash val="solid"/>
                </a:ln>
                <a:solidFill>
                  <a:srgbClr val="FFFFFF"/>
                </a:solidFill>
                <a:effectLst>
                  <a:outerShdw blurRad="63500" dir="3600000" algn="tl" rotWithShape="0">
                    <a:srgbClr val="000000">
                      <a:alpha val="70000"/>
                    </a:srgbClr>
                  </a:outerShdw>
                </a:effectLst>
              </a:rPr>
              <a:t>４ヵ月</a:t>
            </a:r>
            <a:endParaRPr lang="en-US" altLang="ja-JP" dirty="0" smtClean="0">
              <a:ln w="18415" cmpd="sng">
                <a:solidFill>
                  <a:srgbClr val="00FFFF"/>
                </a:solidFill>
                <a:prstDash val="solid"/>
              </a:ln>
              <a:solidFill>
                <a:srgbClr val="FFFFFF"/>
              </a:solidFill>
              <a:effectLst>
                <a:outerShdw blurRad="63500" dir="3600000" algn="tl" rotWithShape="0">
                  <a:srgbClr val="000000">
                    <a:alpha val="70000"/>
                  </a:srgbClr>
                </a:outerShdw>
              </a:effectLst>
            </a:endParaRPr>
          </a:p>
        </p:txBody>
      </p:sp>
      <p:grpSp>
        <p:nvGrpSpPr>
          <p:cNvPr id="76" name="Group 66"/>
          <p:cNvGrpSpPr>
            <a:grpSpLocks/>
          </p:cNvGrpSpPr>
          <p:nvPr/>
        </p:nvGrpSpPr>
        <p:grpSpPr bwMode="auto">
          <a:xfrm flipH="1">
            <a:off x="4143372" y="5357826"/>
            <a:ext cx="161925" cy="217488"/>
            <a:chOff x="2336" y="3158"/>
            <a:chExt cx="90" cy="137"/>
          </a:xfrm>
        </p:grpSpPr>
        <p:sp>
          <p:nvSpPr>
            <p:cNvPr id="95"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96"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104" name="Group 66"/>
          <p:cNvGrpSpPr>
            <a:grpSpLocks/>
          </p:cNvGrpSpPr>
          <p:nvPr/>
        </p:nvGrpSpPr>
        <p:grpSpPr bwMode="auto">
          <a:xfrm flipH="1">
            <a:off x="3714744" y="5357826"/>
            <a:ext cx="161925" cy="217488"/>
            <a:chOff x="2336" y="3158"/>
            <a:chExt cx="90" cy="137"/>
          </a:xfrm>
        </p:grpSpPr>
        <p:sp>
          <p:nvSpPr>
            <p:cNvPr id="105"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106"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sp>
        <p:nvSpPr>
          <p:cNvPr id="108" name="テキスト ボックス 107"/>
          <p:cNvSpPr txBox="1"/>
          <p:nvPr/>
        </p:nvSpPr>
        <p:spPr>
          <a:xfrm>
            <a:off x="2928926" y="5050049"/>
            <a:ext cx="2214578" cy="307777"/>
          </a:xfrm>
          <a:prstGeom prst="rect">
            <a:avLst/>
          </a:prstGeom>
          <a:noFill/>
        </p:spPr>
        <p:txBody>
          <a:bodyPr wrap="square" rtlCol="0">
            <a:spAutoFit/>
          </a:bodyPr>
          <a:lstStyle/>
          <a:p>
            <a:pPr algn="ctr"/>
            <a:r>
              <a:rPr lang="ja-JP" alt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レビュアー候補の開発者</a:t>
            </a:r>
            <a:endParaRPr kumimoji="1" lang="en-US" altLang="ja-JP"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2" name="円/楕円 111"/>
          <p:cNvSpPr/>
          <p:nvPr/>
        </p:nvSpPr>
        <p:spPr>
          <a:xfrm>
            <a:off x="2143108" y="4857760"/>
            <a:ext cx="3786214" cy="1214446"/>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スライド番号プレースホルダ 62"/>
          <p:cNvSpPr>
            <a:spLocks noGrp="1"/>
          </p:cNvSpPr>
          <p:nvPr>
            <p:ph type="sldNum" sz="quarter" idx="12"/>
          </p:nvPr>
        </p:nvSpPr>
        <p:spPr/>
        <p:txBody>
          <a:bodyPr/>
          <a:lstStyle/>
          <a:p>
            <a:fld id="{42D4A36F-DB00-42B8-866B-82834CB2AE26}" type="slidenum">
              <a:rPr kumimoji="1" lang="ja-JP" altLang="en-US" smtClean="0"/>
              <a:pPr/>
              <a:t>32</a:t>
            </a:fld>
            <a:endParaRPr kumimoji="1" lang="ja-JP" altLang="en-US"/>
          </a:p>
        </p:txBody>
      </p:sp>
      <p:sp>
        <p:nvSpPr>
          <p:cNvPr id="79" name="正方形/長方形 78"/>
          <p:cNvSpPr/>
          <p:nvPr/>
        </p:nvSpPr>
        <p:spPr>
          <a:xfrm>
            <a:off x="3857620" y="5357826"/>
            <a:ext cx="285752"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928664" y="2000239"/>
            <a:ext cx="7000922" cy="3571902"/>
            <a:chOff x="928664" y="2000239"/>
            <a:chExt cx="7000922" cy="3571902"/>
          </a:xfrm>
        </p:grpSpPr>
        <p:sp>
          <p:nvSpPr>
            <p:cNvPr id="66" name="角丸四角形 65"/>
            <p:cNvSpPr/>
            <p:nvPr/>
          </p:nvSpPr>
          <p:spPr>
            <a:xfrm>
              <a:off x="1285852" y="2071678"/>
              <a:ext cx="6643734" cy="3500462"/>
            </a:xfrm>
            <a:prstGeom prst="roundRect">
              <a:avLst>
                <a:gd name="adj" fmla="val 7839"/>
              </a:avLst>
            </a:prstGeom>
            <a:gradFill flip="none" rotWithShape="1">
              <a:gsLst>
                <a:gs pos="0">
                  <a:srgbClr val="091103"/>
                </a:gs>
                <a:gs pos="50000">
                  <a:srgbClr val="1C320A"/>
                </a:gs>
                <a:gs pos="100000">
                  <a:srgbClr val="386711"/>
                </a:gs>
              </a:gsLst>
              <a:lin ang="13500000" scaled="1"/>
              <a:tileRect/>
            </a:gradFill>
            <a:ln w="28575">
              <a:solidFill>
                <a:schemeClr val="accent1">
                  <a:lumMod val="50000"/>
                </a:schemeClr>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rot="16200000">
              <a:off x="-672621" y="3601524"/>
              <a:ext cx="3571902" cy="369332"/>
            </a:xfrm>
            <a:prstGeom prst="rect">
              <a:avLst/>
            </a:prstGeom>
            <a:noFill/>
          </p:spPr>
          <p:txBody>
            <a:bodyPr wrap="square" rtlCol="0">
              <a:sp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ソフトウェア開発プロジェクト</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61" name="正方形/長方形 60"/>
          <p:cNvSpPr/>
          <p:nvPr/>
        </p:nvSpPr>
        <p:spPr>
          <a:xfrm>
            <a:off x="4883163" y="3000372"/>
            <a:ext cx="428628"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2740023" y="3000372"/>
            <a:ext cx="428628"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3883031" y="1928802"/>
            <a:ext cx="242889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4" name="直線矢印コネクタ 583"/>
          <p:cNvCxnSpPr>
            <a:stCxn id="59" idx="2"/>
            <a:endCxn id="61" idx="0"/>
          </p:cNvCxnSpPr>
          <p:nvPr/>
        </p:nvCxnSpPr>
        <p:spPr>
          <a:xfrm rot="5400000">
            <a:off x="4740287" y="2643182"/>
            <a:ext cx="714380" cy="1588"/>
          </a:xfrm>
          <a:prstGeom prst="straightConnector1">
            <a:avLst/>
          </a:prstGeom>
          <a:ln>
            <a:tailEnd type="triangle" w="lg" len="lg"/>
          </a:ln>
        </p:spPr>
        <p:style>
          <a:lnRef idx="3">
            <a:schemeClr val="accent2"/>
          </a:lnRef>
          <a:fillRef idx="0">
            <a:schemeClr val="accent2"/>
          </a:fillRef>
          <a:effectRef idx="2">
            <a:schemeClr val="accent2"/>
          </a:effectRef>
          <a:fontRef idx="minor">
            <a:schemeClr val="tx1"/>
          </a:fontRef>
        </p:style>
      </p:cxnSp>
      <p:cxnSp>
        <p:nvCxnSpPr>
          <p:cNvPr id="576" name="図形 575"/>
          <p:cNvCxnSpPr>
            <a:endCxn id="62" idx="2"/>
          </p:cNvCxnSpPr>
          <p:nvPr/>
        </p:nvCxnSpPr>
        <p:spPr>
          <a:xfrm rot="10800000">
            <a:off x="2954337" y="3857629"/>
            <a:ext cx="490548" cy="1566877"/>
          </a:xfrm>
          <a:prstGeom prst="bentConnector2">
            <a:avLst/>
          </a:prstGeom>
          <a:ln>
            <a:tailEnd type="triangle" w="lg" len="lg"/>
          </a:ln>
        </p:spPr>
        <p:style>
          <a:lnRef idx="3">
            <a:schemeClr val="accent1"/>
          </a:lnRef>
          <a:fillRef idx="0">
            <a:schemeClr val="accent1"/>
          </a:fillRef>
          <a:effectRef idx="2">
            <a:schemeClr val="accent1"/>
          </a:effectRef>
          <a:fontRef idx="minor">
            <a:schemeClr val="tx1"/>
          </a:fontRef>
        </p:style>
      </p:cxnSp>
      <p:cxnSp>
        <p:nvCxnSpPr>
          <p:cNvPr id="579" name="図形 578"/>
          <p:cNvCxnSpPr>
            <a:endCxn id="61" idx="2"/>
          </p:cNvCxnSpPr>
          <p:nvPr/>
        </p:nvCxnSpPr>
        <p:spPr>
          <a:xfrm flipV="1">
            <a:off x="4597411" y="3857628"/>
            <a:ext cx="500066" cy="1566877"/>
          </a:xfrm>
          <a:prstGeom prst="bentConnector2">
            <a:avLst/>
          </a:prstGeom>
          <a:ln>
            <a:tailEnd type="triangle" w="lg" len="lg"/>
          </a:ln>
        </p:spPr>
        <p:style>
          <a:lnRef idx="3">
            <a:schemeClr val="accent3"/>
          </a:lnRef>
          <a:fillRef idx="0">
            <a:schemeClr val="accent3"/>
          </a:fillRef>
          <a:effectRef idx="2">
            <a:schemeClr val="accent3"/>
          </a:effectRef>
          <a:fontRef idx="minor">
            <a:schemeClr val="tx1"/>
          </a:fontRef>
        </p:style>
      </p:cxnSp>
      <p:grpSp>
        <p:nvGrpSpPr>
          <p:cNvPr id="2" name="グループ化 593"/>
          <p:cNvGrpSpPr/>
          <p:nvPr/>
        </p:nvGrpSpPr>
        <p:grpSpPr>
          <a:xfrm>
            <a:off x="1597015" y="3075199"/>
            <a:ext cx="6072230" cy="714380"/>
            <a:chOff x="1357290" y="2725723"/>
            <a:chExt cx="6072230" cy="714380"/>
          </a:xfrm>
        </p:grpSpPr>
        <p:sp>
          <p:nvSpPr>
            <p:cNvPr id="595" name="正方形/長方形 594"/>
            <p:cNvSpPr/>
            <p:nvPr/>
          </p:nvSpPr>
          <p:spPr bwMode="auto">
            <a:xfrm>
              <a:off x="4857752" y="2725723"/>
              <a:ext cx="2571768" cy="7143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rPr>
                <a:t>検証 　</a:t>
              </a:r>
            </a:p>
          </p:txBody>
        </p:sp>
        <p:sp>
          <p:nvSpPr>
            <p:cNvPr id="597" name="正方形/長方形 596"/>
            <p:cNvSpPr/>
            <p:nvPr/>
          </p:nvSpPr>
          <p:spPr bwMode="auto">
            <a:xfrm>
              <a:off x="1357290" y="2725723"/>
              <a:ext cx="3500462" cy="71438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ja-JP" altLang="en-US" sz="2000" dirty="0" smtClean="0">
                  <a:solidFill>
                    <a:schemeClr val="bg1"/>
                  </a:solidFill>
                  <a:latin typeface="Arial" charset="0"/>
                </a:rPr>
                <a:t>　　計画～設計</a:t>
              </a:r>
            </a:p>
          </p:txBody>
        </p:sp>
        <p:sp>
          <p:nvSpPr>
            <p:cNvPr id="598" name="平行四辺形 597"/>
            <p:cNvSpPr/>
            <p:nvPr/>
          </p:nvSpPr>
          <p:spPr bwMode="auto">
            <a:xfrm flipH="1">
              <a:off x="3714744" y="2725723"/>
              <a:ext cx="2428892" cy="714380"/>
            </a:xfrm>
            <a:prstGeom prst="parallelogram">
              <a:avLst>
                <a:gd name="adj" fmla="val 7003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rPr>
                <a:t>実装</a:t>
              </a:r>
            </a:p>
          </p:txBody>
        </p:sp>
      </p:grpSp>
      <p:sp>
        <p:nvSpPr>
          <p:cNvPr id="601" name="テキスト ボックス 600"/>
          <p:cNvSpPr txBox="1"/>
          <p:nvPr/>
        </p:nvSpPr>
        <p:spPr>
          <a:xfrm>
            <a:off x="2128565" y="2285992"/>
            <a:ext cx="1800493" cy="646331"/>
          </a:xfrm>
          <a:prstGeom prst="rect">
            <a:avLst/>
          </a:prstGeom>
          <a:noFill/>
        </p:spPr>
        <p:txBody>
          <a:bodyPr wrap="none" rtlCol="0">
            <a:spAutoFit/>
          </a:bodyPr>
          <a:lstStyle/>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セキュリティを</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考慮した設計</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2" name="テキスト ボックス 601"/>
          <p:cNvSpPr txBox="1"/>
          <p:nvPr/>
        </p:nvSpPr>
        <p:spPr>
          <a:xfrm>
            <a:off x="4200267" y="2285992"/>
            <a:ext cx="1800493" cy="646331"/>
          </a:xfrm>
          <a:prstGeom prst="rect">
            <a:avLst/>
          </a:prstGeom>
          <a:noFill/>
        </p:spPr>
        <p:txBody>
          <a:bodyPr wrap="none" rtlCol="0">
            <a:spAutoFit/>
          </a:bodyPr>
          <a:lstStyle/>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セキュア</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プログラミング</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8" name="テキスト ボックス 607"/>
          <p:cNvSpPr txBox="1"/>
          <p:nvPr/>
        </p:nvSpPr>
        <p:spPr>
          <a:xfrm>
            <a:off x="6572264" y="4068553"/>
            <a:ext cx="877163" cy="646331"/>
          </a:xfrm>
          <a:prstGeom prst="rect">
            <a:avLst/>
          </a:prstGeom>
          <a:noFill/>
        </p:spPr>
        <p:txBody>
          <a:bodyPr wrap="none" rtlCol="0">
            <a:sp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脆弱性</a:t>
            </a: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検査</a:t>
            </a:r>
          </a:p>
        </p:txBody>
      </p:sp>
      <p:grpSp>
        <p:nvGrpSpPr>
          <p:cNvPr id="75" name="グループ化 74"/>
          <p:cNvGrpSpPr/>
          <p:nvPr/>
        </p:nvGrpSpPr>
        <p:grpSpPr>
          <a:xfrm>
            <a:off x="4597411" y="2000240"/>
            <a:ext cx="1590685" cy="217488"/>
            <a:chOff x="4597411" y="2000240"/>
            <a:chExt cx="1590685" cy="217488"/>
          </a:xfrm>
        </p:grpSpPr>
        <p:grpSp>
          <p:nvGrpSpPr>
            <p:cNvPr id="6" name="Group 66"/>
            <p:cNvGrpSpPr>
              <a:grpSpLocks/>
            </p:cNvGrpSpPr>
            <p:nvPr/>
          </p:nvGrpSpPr>
          <p:grpSpPr bwMode="auto">
            <a:xfrm flipH="1">
              <a:off x="4597411" y="2000240"/>
              <a:ext cx="161925" cy="217488"/>
              <a:chOff x="2336" y="3158"/>
              <a:chExt cx="90" cy="137"/>
            </a:xfrm>
          </p:grpSpPr>
          <p:sp>
            <p:nvSpPr>
              <p:cNvPr id="286"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87"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7" name="Group 66"/>
            <p:cNvGrpSpPr>
              <a:grpSpLocks/>
            </p:cNvGrpSpPr>
            <p:nvPr/>
          </p:nvGrpSpPr>
          <p:grpSpPr bwMode="auto">
            <a:xfrm flipH="1">
              <a:off x="4883163" y="2000240"/>
              <a:ext cx="161925" cy="217488"/>
              <a:chOff x="2336" y="3158"/>
              <a:chExt cx="90" cy="137"/>
            </a:xfrm>
          </p:grpSpPr>
          <p:sp>
            <p:nvSpPr>
              <p:cNvPr id="289"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90"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8" name="Group 66"/>
            <p:cNvGrpSpPr>
              <a:grpSpLocks/>
            </p:cNvGrpSpPr>
            <p:nvPr/>
          </p:nvGrpSpPr>
          <p:grpSpPr bwMode="auto">
            <a:xfrm flipH="1">
              <a:off x="5168915" y="2000240"/>
              <a:ext cx="161925" cy="217488"/>
              <a:chOff x="2336" y="3158"/>
              <a:chExt cx="90" cy="137"/>
            </a:xfrm>
          </p:grpSpPr>
          <p:sp>
            <p:nvSpPr>
              <p:cNvPr id="293"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94"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9" name="Group 66"/>
            <p:cNvGrpSpPr>
              <a:grpSpLocks/>
            </p:cNvGrpSpPr>
            <p:nvPr/>
          </p:nvGrpSpPr>
          <p:grpSpPr bwMode="auto">
            <a:xfrm flipH="1">
              <a:off x="5454667" y="2000240"/>
              <a:ext cx="161925" cy="217488"/>
              <a:chOff x="2336" y="3158"/>
              <a:chExt cx="90" cy="137"/>
            </a:xfrm>
          </p:grpSpPr>
          <p:sp>
            <p:nvSpPr>
              <p:cNvPr id="296"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97"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10" name="Group 66"/>
            <p:cNvGrpSpPr>
              <a:grpSpLocks/>
            </p:cNvGrpSpPr>
            <p:nvPr/>
          </p:nvGrpSpPr>
          <p:grpSpPr bwMode="auto">
            <a:xfrm flipH="1">
              <a:off x="5740419" y="2000240"/>
              <a:ext cx="161925" cy="217488"/>
              <a:chOff x="2336" y="3158"/>
              <a:chExt cx="90" cy="137"/>
            </a:xfrm>
          </p:grpSpPr>
          <p:sp>
            <p:nvSpPr>
              <p:cNvPr id="299"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300"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nvGrpSpPr>
            <p:cNvPr id="11" name="Group 66"/>
            <p:cNvGrpSpPr>
              <a:grpSpLocks/>
            </p:cNvGrpSpPr>
            <p:nvPr/>
          </p:nvGrpSpPr>
          <p:grpSpPr bwMode="auto">
            <a:xfrm flipH="1">
              <a:off x="6026171" y="2000240"/>
              <a:ext cx="161925" cy="217488"/>
              <a:chOff x="2336" y="3158"/>
              <a:chExt cx="90" cy="137"/>
            </a:xfrm>
          </p:grpSpPr>
          <p:sp>
            <p:nvSpPr>
              <p:cNvPr id="302"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303"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grpSp>
      <p:sp>
        <p:nvSpPr>
          <p:cNvPr id="305" name="乗算記号 304"/>
          <p:cNvSpPr/>
          <p:nvPr/>
        </p:nvSpPr>
        <p:spPr>
          <a:xfrm>
            <a:off x="6526237" y="3857628"/>
            <a:ext cx="1000132" cy="1000132"/>
          </a:xfrm>
          <a:prstGeom prst="mathMultiply">
            <a:avLst>
              <a:gd name="adj1" fmla="val 13361"/>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grpSp>
        <p:nvGrpSpPr>
          <p:cNvPr id="12" name="グループ化 359"/>
          <p:cNvGrpSpPr/>
          <p:nvPr/>
        </p:nvGrpSpPr>
        <p:grpSpPr>
          <a:xfrm>
            <a:off x="3444885" y="5562622"/>
            <a:ext cx="1152526" cy="1152526"/>
            <a:chOff x="2852708" y="4305288"/>
            <a:chExt cx="1152526" cy="1152526"/>
          </a:xfrm>
        </p:grpSpPr>
        <p:sp>
          <p:nvSpPr>
            <p:cNvPr id="428" name="Oval 79"/>
            <p:cNvSpPr>
              <a:spLocks noChangeArrowheads="1"/>
            </p:cNvSpPr>
            <p:nvPr/>
          </p:nvSpPr>
          <p:spPr bwMode="auto">
            <a:xfrm>
              <a:off x="2852708" y="4305288"/>
              <a:ext cx="1152526" cy="1152526"/>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tIns="0" anchor="t"/>
            <a:lstStyle/>
            <a:p>
              <a:pPr algn="ctr" eaLnBrk="1" hangingPunct="1"/>
              <a:r>
                <a:rPr kumimoji="1" lang="ja-JP" altLang="en-US" sz="1800" b="1" dirty="0" smtClean="0">
                  <a:ea typeface="ＭＳ Ｐゴシック" pitchFamily="50" charset="-128"/>
                </a:rPr>
                <a:t>ｾｷｭﾘﾃｨ</a:t>
              </a:r>
              <a:endParaRPr kumimoji="1" lang="en-US" altLang="ja-JP" sz="1800" b="1" dirty="0" smtClean="0">
                <a:ea typeface="ＭＳ Ｐゴシック" pitchFamily="50" charset="-128"/>
              </a:endParaRPr>
            </a:p>
            <a:p>
              <a:pPr algn="ctr" eaLnBrk="1" hangingPunct="1"/>
              <a:r>
                <a:rPr lang="ja-JP" altLang="en-US" b="1" dirty="0" smtClean="0">
                  <a:ea typeface="ＭＳ Ｐゴシック" pitchFamily="50" charset="-128"/>
                </a:rPr>
                <a:t>専門組織</a:t>
              </a:r>
              <a:endParaRPr kumimoji="1" lang="en-US" altLang="ja-JP" sz="1800" b="1" dirty="0" smtClean="0">
                <a:ea typeface="ＭＳ Ｐゴシック" pitchFamily="50" charset="-128"/>
              </a:endParaRPr>
            </a:p>
          </p:txBody>
        </p:sp>
        <p:grpSp>
          <p:nvGrpSpPr>
            <p:cNvPr id="13" name="Group 60"/>
            <p:cNvGrpSpPr>
              <a:grpSpLocks/>
            </p:cNvGrpSpPr>
            <p:nvPr/>
          </p:nvGrpSpPr>
          <p:grpSpPr bwMode="auto">
            <a:xfrm flipH="1">
              <a:off x="3338474" y="5026021"/>
              <a:ext cx="161925" cy="217488"/>
              <a:chOff x="2336" y="3313"/>
              <a:chExt cx="90" cy="137"/>
            </a:xfrm>
          </p:grpSpPr>
          <p:sp>
            <p:nvSpPr>
              <p:cNvPr id="570" name="AutoShape 61"/>
              <p:cNvSpPr>
                <a:spLocks noChangeArrowheads="1"/>
              </p:cNvSpPr>
              <p:nvPr/>
            </p:nvSpPr>
            <p:spPr bwMode="auto">
              <a:xfrm>
                <a:off x="2336" y="3377"/>
                <a:ext cx="90" cy="73"/>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sp>
            <p:nvSpPr>
              <p:cNvPr id="571" name="Oval 62"/>
              <p:cNvSpPr>
                <a:spLocks noChangeArrowheads="1"/>
              </p:cNvSpPr>
              <p:nvPr/>
            </p:nvSpPr>
            <p:spPr bwMode="auto">
              <a:xfrm>
                <a:off x="2336" y="3313"/>
                <a:ext cx="90" cy="9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grpSp>
        <p:grpSp>
          <p:nvGrpSpPr>
            <p:cNvPr id="14" name="Group 69"/>
            <p:cNvGrpSpPr>
              <a:grpSpLocks/>
            </p:cNvGrpSpPr>
            <p:nvPr/>
          </p:nvGrpSpPr>
          <p:grpSpPr bwMode="auto">
            <a:xfrm flipH="1">
              <a:off x="3122574" y="5026019"/>
              <a:ext cx="161925" cy="217488"/>
              <a:chOff x="2336" y="3313"/>
              <a:chExt cx="90" cy="137"/>
            </a:xfrm>
          </p:grpSpPr>
          <p:sp>
            <p:nvSpPr>
              <p:cNvPr id="568" name="AutoShape 70"/>
              <p:cNvSpPr>
                <a:spLocks noChangeArrowheads="1"/>
              </p:cNvSpPr>
              <p:nvPr/>
            </p:nvSpPr>
            <p:spPr bwMode="auto">
              <a:xfrm>
                <a:off x="2336" y="3377"/>
                <a:ext cx="90" cy="73"/>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sp>
            <p:nvSpPr>
              <p:cNvPr id="569" name="Oval 71"/>
              <p:cNvSpPr>
                <a:spLocks noChangeArrowheads="1"/>
              </p:cNvSpPr>
              <p:nvPr/>
            </p:nvSpPr>
            <p:spPr bwMode="auto">
              <a:xfrm>
                <a:off x="2336" y="3313"/>
                <a:ext cx="90" cy="9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grpSp>
        <p:grpSp>
          <p:nvGrpSpPr>
            <p:cNvPr id="15" name="Group 60"/>
            <p:cNvGrpSpPr>
              <a:grpSpLocks/>
            </p:cNvGrpSpPr>
            <p:nvPr/>
          </p:nvGrpSpPr>
          <p:grpSpPr bwMode="auto">
            <a:xfrm flipH="1">
              <a:off x="3552788" y="5026021"/>
              <a:ext cx="161925" cy="217488"/>
              <a:chOff x="2336" y="3313"/>
              <a:chExt cx="90" cy="137"/>
            </a:xfrm>
          </p:grpSpPr>
          <p:sp>
            <p:nvSpPr>
              <p:cNvPr id="566" name="AutoShape 61"/>
              <p:cNvSpPr>
                <a:spLocks noChangeArrowheads="1"/>
              </p:cNvSpPr>
              <p:nvPr/>
            </p:nvSpPr>
            <p:spPr bwMode="auto">
              <a:xfrm>
                <a:off x="2336" y="3377"/>
                <a:ext cx="90" cy="73"/>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sp>
            <p:nvSpPr>
              <p:cNvPr id="567" name="Oval 62"/>
              <p:cNvSpPr>
                <a:spLocks noChangeArrowheads="1"/>
              </p:cNvSpPr>
              <p:nvPr/>
            </p:nvSpPr>
            <p:spPr bwMode="auto">
              <a:xfrm>
                <a:off x="2336" y="3313"/>
                <a:ext cx="90" cy="9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ja-JP" altLang="en-US" dirty="0"/>
              </a:p>
            </p:txBody>
          </p:sp>
        </p:grpSp>
      </p:grpSp>
      <p:sp>
        <p:nvSpPr>
          <p:cNvPr id="585" name="乗算記号 584"/>
          <p:cNvSpPr/>
          <p:nvPr/>
        </p:nvSpPr>
        <p:spPr>
          <a:xfrm>
            <a:off x="2454271" y="2143116"/>
            <a:ext cx="1000132" cy="1000132"/>
          </a:xfrm>
          <a:prstGeom prst="mathMultiply">
            <a:avLst>
              <a:gd name="adj1" fmla="val 13361"/>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dirty="0"/>
          </a:p>
        </p:txBody>
      </p:sp>
      <p:sp>
        <p:nvSpPr>
          <p:cNvPr id="55" name="テキスト ボックス 54"/>
          <p:cNvSpPr txBox="1"/>
          <p:nvPr/>
        </p:nvSpPr>
        <p:spPr>
          <a:xfrm>
            <a:off x="5590369" y="6066136"/>
            <a:ext cx="2767846" cy="577574"/>
          </a:xfrm>
          <a:prstGeom prst="roundRect">
            <a:avLst/>
          </a:prstGeom>
          <a:blipFill>
            <a:blip r:embed="rId3"/>
            <a:tile tx="0" ty="0" sx="100000" sy="100000" flip="none" algn="tl"/>
          </a:blipFill>
          <a:ln>
            <a:solidFill>
              <a:schemeClr val="accent3">
                <a:lumMod val="50000"/>
              </a:schemeClr>
            </a:solidFill>
          </a:ln>
          <a:effectLst>
            <a:innerShdw blurRad="114300">
              <a:prstClr val="black"/>
            </a:innerShdw>
          </a:effectLst>
        </p:spPr>
        <p:txBody>
          <a:bodyPr wrap="none" rtlCol="0" anchor="ctr">
            <a:no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セキュリティレビュアー</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トレーニングプログラム</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6" name="テキスト ボックス 55"/>
          <p:cNvSpPr txBox="1"/>
          <p:nvPr/>
        </p:nvSpPr>
        <p:spPr>
          <a:xfrm>
            <a:off x="6240486" y="1422667"/>
            <a:ext cx="2189166" cy="577574"/>
          </a:xfrm>
          <a:prstGeom prst="roundRect">
            <a:avLst/>
          </a:prstGeom>
          <a:blipFill>
            <a:blip r:embed="rId3"/>
            <a:tile tx="0" ty="0" sx="100000" sy="100000" flip="none" algn="tl"/>
          </a:blipFill>
          <a:ln>
            <a:solidFill>
              <a:schemeClr val="accent3">
                <a:lumMod val="50000"/>
              </a:schemeClr>
            </a:solidFill>
          </a:ln>
          <a:effectLst>
            <a:innerShdw blurRad="114300">
              <a:prstClr val="black"/>
            </a:innerShdw>
          </a:effectLst>
        </p:spPr>
        <p:txBody>
          <a:bodyPr wrap="none" rtlCol="0" anchor="ctr">
            <a:no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セキュアプログラ</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ミングセミナー</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67" name="図形 66"/>
          <p:cNvCxnSpPr>
            <a:endCxn id="59" idx="0"/>
          </p:cNvCxnSpPr>
          <p:nvPr/>
        </p:nvCxnSpPr>
        <p:spPr>
          <a:xfrm rot="10800000" flipV="1">
            <a:off x="5097478" y="1711454"/>
            <a:ext cx="1143009" cy="217348"/>
          </a:xfrm>
          <a:prstGeom prst="bentConnector2">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8" name="図形 67"/>
          <p:cNvCxnSpPr>
            <a:stCxn id="55" idx="1"/>
          </p:cNvCxnSpPr>
          <p:nvPr/>
        </p:nvCxnSpPr>
        <p:spPr>
          <a:xfrm rot="10800000" flipV="1">
            <a:off x="4572005" y="6354923"/>
            <a:ext cx="1018365" cy="3034"/>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70" name="テキスト ボックス 69"/>
          <p:cNvSpPr txBox="1"/>
          <p:nvPr/>
        </p:nvSpPr>
        <p:spPr>
          <a:xfrm>
            <a:off x="6715140" y="1071546"/>
            <a:ext cx="1143008" cy="369332"/>
          </a:xfrm>
          <a:prstGeom prst="rect">
            <a:avLst/>
          </a:prstGeom>
          <a:noFill/>
        </p:spPr>
        <p:txBody>
          <a:bodyPr wrap="square" rtlCol="0">
            <a:spAutoFit/>
          </a:bodyPr>
          <a:lstStyle/>
          <a:p>
            <a:pPr algn="ctr"/>
            <a:r>
              <a:rPr lang="ja-JP" altLang="en-US"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４時間</a:t>
            </a:r>
            <a:endParaRPr lang="en-US" altLang="ja-JP" dirty="0" smtClean="0">
              <a:ln w="18415" cmpd="sng">
                <a:solidFill>
                  <a:srgbClr val="FFFF00"/>
                </a:solidFill>
                <a:prstDash val="solid"/>
              </a:ln>
              <a:solidFill>
                <a:srgbClr val="FFFFFF"/>
              </a:solidFill>
              <a:effectLst>
                <a:outerShdw blurRad="63500" dir="3600000" algn="tl" rotWithShape="0">
                  <a:srgbClr val="000000">
                    <a:alpha val="70000"/>
                  </a:srgbClr>
                </a:outerShdw>
              </a:effectLst>
            </a:endParaRPr>
          </a:p>
        </p:txBody>
      </p:sp>
      <p:sp>
        <p:nvSpPr>
          <p:cNvPr id="71" name="テキスト ボックス 70"/>
          <p:cNvSpPr txBox="1"/>
          <p:nvPr/>
        </p:nvSpPr>
        <p:spPr>
          <a:xfrm>
            <a:off x="6643702" y="5715015"/>
            <a:ext cx="1143008" cy="369332"/>
          </a:xfrm>
          <a:prstGeom prst="rect">
            <a:avLst/>
          </a:prstGeom>
          <a:noFill/>
        </p:spPr>
        <p:txBody>
          <a:bodyPr wrap="square" rtlCol="0">
            <a:spAutoFit/>
          </a:bodyPr>
          <a:lstStyle/>
          <a:p>
            <a:pPr algn="ctr"/>
            <a:r>
              <a:rPr lang="ja-JP" altLang="en-US" dirty="0" smtClean="0">
                <a:ln w="18415" cmpd="sng">
                  <a:solidFill>
                    <a:srgbClr val="00FFFF"/>
                  </a:solidFill>
                  <a:prstDash val="solid"/>
                </a:ln>
                <a:solidFill>
                  <a:srgbClr val="FFFFFF"/>
                </a:solidFill>
                <a:effectLst>
                  <a:outerShdw blurRad="63500" dir="3600000" algn="tl" rotWithShape="0">
                    <a:srgbClr val="000000">
                      <a:alpha val="70000"/>
                    </a:srgbClr>
                  </a:outerShdw>
                </a:effectLst>
              </a:rPr>
              <a:t>４ヵ月</a:t>
            </a:r>
            <a:endParaRPr lang="en-US" altLang="ja-JP" dirty="0" smtClean="0">
              <a:ln w="18415" cmpd="sng">
                <a:solidFill>
                  <a:srgbClr val="00FFFF"/>
                </a:solidFill>
                <a:prstDash val="solid"/>
              </a:ln>
              <a:solidFill>
                <a:srgbClr val="FFFFFF"/>
              </a:solidFill>
              <a:effectLst>
                <a:outerShdw blurRad="63500" dir="3600000" algn="tl" rotWithShape="0">
                  <a:srgbClr val="000000">
                    <a:alpha val="70000"/>
                  </a:srgbClr>
                </a:outerShdw>
              </a:effectLst>
            </a:endParaRPr>
          </a:p>
        </p:txBody>
      </p:sp>
      <p:sp>
        <p:nvSpPr>
          <p:cNvPr id="72" name="タイトル 71"/>
          <p:cNvSpPr>
            <a:spLocks noGrp="1"/>
          </p:cNvSpPr>
          <p:nvPr>
            <p:ph type="title"/>
          </p:nvPr>
        </p:nvSpPr>
        <p:spPr/>
        <p:txBody>
          <a:bodyPr>
            <a:normAutofit/>
          </a:bodyPr>
          <a:lstStyle/>
          <a:p>
            <a:r>
              <a:rPr kumimoji="1" lang="ja-JP" altLang="en-US" dirty="0" smtClean="0"/>
              <a:t>実際のトレーニングの段取り</a:t>
            </a:r>
            <a:endParaRPr kumimoji="1" lang="ja-JP" altLang="en-US" dirty="0"/>
          </a:p>
        </p:txBody>
      </p:sp>
      <p:grpSp>
        <p:nvGrpSpPr>
          <p:cNvPr id="5" name="Group 66"/>
          <p:cNvGrpSpPr>
            <a:grpSpLocks/>
          </p:cNvGrpSpPr>
          <p:nvPr/>
        </p:nvGrpSpPr>
        <p:grpSpPr bwMode="auto">
          <a:xfrm flipH="1">
            <a:off x="4311659" y="2000240"/>
            <a:ext cx="161925" cy="217488"/>
            <a:chOff x="2336" y="3158"/>
            <a:chExt cx="90" cy="137"/>
          </a:xfrm>
        </p:grpSpPr>
        <p:sp>
          <p:nvSpPr>
            <p:cNvPr id="283"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84"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sp>
        <p:nvSpPr>
          <p:cNvPr id="76" name="テキスト ボックス 75"/>
          <p:cNvSpPr txBox="1"/>
          <p:nvPr/>
        </p:nvSpPr>
        <p:spPr>
          <a:xfrm>
            <a:off x="3000364" y="4714884"/>
            <a:ext cx="2071702" cy="584775"/>
          </a:xfrm>
          <a:prstGeom prst="rect">
            <a:avLst/>
          </a:prstGeom>
          <a:noFill/>
        </p:spPr>
        <p:txBody>
          <a:bodyPr wrap="square" rtlCol="0">
            <a:spAutoFit/>
          </a:bodyPr>
          <a:lstStyle/>
          <a:p>
            <a:pPr algn="ctr"/>
            <a:r>
              <a:rPr lang="ja-JP" alt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トレーニング</a:t>
            </a:r>
            <a:r>
              <a:rPr kumimoji="1" lang="ja-JP" alt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を</a:t>
            </a:r>
            <a:endParaRPr kumimoji="1" lang="en-US" altLang="ja-JP"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kumimoji="1" lang="ja-JP" alt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受けた開発者</a:t>
            </a:r>
            <a:endParaRPr kumimoji="1" lang="en-US" altLang="ja-JP"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4" name="スライド番号プレースホルダ 63"/>
          <p:cNvSpPr>
            <a:spLocks noGrp="1"/>
          </p:cNvSpPr>
          <p:nvPr>
            <p:ph type="sldNum" sz="quarter" idx="12"/>
          </p:nvPr>
        </p:nvSpPr>
        <p:spPr/>
        <p:txBody>
          <a:bodyPr/>
          <a:lstStyle/>
          <a:p>
            <a:fld id="{42D4A36F-DB00-42B8-866B-82834CB2AE26}" type="slidenum">
              <a:rPr kumimoji="1" lang="ja-JP" altLang="en-US" smtClean="0"/>
              <a:pPr/>
              <a:t>33</a:t>
            </a:fld>
            <a:endParaRPr kumimoji="1" lang="ja-JP" altLang="en-US"/>
          </a:p>
        </p:txBody>
      </p:sp>
      <p:cxnSp>
        <p:nvCxnSpPr>
          <p:cNvPr id="77" name="図形 76"/>
          <p:cNvCxnSpPr>
            <a:stCxn id="428" idx="2"/>
            <a:endCxn id="62" idx="2"/>
          </p:cNvCxnSpPr>
          <p:nvPr/>
        </p:nvCxnSpPr>
        <p:spPr>
          <a:xfrm rot="10800000">
            <a:off x="2954337" y="3857629"/>
            <a:ext cx="490548" cy="2281257"/>
          </a:xfrm>
          <a:prstGeom prst="bentConnector2">
            <a:avLst/>
          </a:prstGeom>
          <a:ln>
            <a:tailEnd type="triangle" w="lg" len="lg"/>
          </a:ln>
        </p:spPr>
        <p:style>
          <a:lnRef idx="3">
            <a:schemeClr val="accent1"/>
          </a:lnRef>
          <a:fillRef idx="0">
            <a:schemeClr val="accent1"/>
          </a:fillRef>
          <a:effectRef idx="2">
            <a:schemeClr val="accent1"/>
          </a:effectRef>
          <a:fontRef idx="minor">
            <a:schemeClr val="tx1"/>
          </a:fontRef>
        </p:style>
      </p:cxnSp>
      <p:sp>
        <p:nvSpPr>
          <p:cNvPr id="603" name="テキスト ボックス 602"/>
          <p:cNvSpPr txBox="1"/>
          <p:nvPr/>
        </p:nvSpPr>
        <p:spPr>
          <a:xfrm>
            <a:off x="1747224" y="4137311"/>
            <a:ext cx="2396148" cy="577574"/>
          </a:xfrm>
          <a:prstGeom prst="roundRect">
            <a:avLst/>
          </a:prstGeom>
          <a:blipFill>
            <a:blip r:embed="rId3"/>
            <a:tile tx="0" ty="0" sx="100000" sy="100000" flip="none" algn="tl"/>
          </a:blipFill>
          <a:ln>
            <a:solidFill>
              <a:schemeClr val="accent3">
                <a:lumMod val="50000"/>
              </a:schemeClr>
            </a:solidFill>
          </a:ln>
          <a:effectLst>
            <a:innerShdw blurRad="114300">
              <a:prstClr val="black"/>
            </a:innerShdw>
          </a:effectLst>
        </p:spPr>
        <p:txBody>
          <a:bodyPr wrap="none" rtlCol="0" anchor="ctr">
            <a:no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ドキュメントレビュー</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1" name="図形 80"/>
          <p:cNvCxnSpPr>
            <a:stCxn id="428" idx="6"/>
            <a:endCxn id="61" idx="2"/>
          </p:cNvCxnSpPr>
          <p:nvPr/>
        </p:nvCxnSpPr>
        <p:spPr>
          <a:xfrm flipV="1">
            <a:off x="4597411" y="3857628"/>
            <a:ext cx="500066" cy="2281257"/>
          </a:xfrm>
          <a:prstGeom prst="bentConnector2">
            <a:avLst/>
          </a:prstGeom>
          <a:ln>
            <a:tailEnd type="triangle" w="lg" len="lg"/>
          </a:ln>
        </p:spPr>
        <p:style>
          <a:lnRef idx="3">
            <a:schemeClr val="accent3"/>
          </a:lnRef>
          <a:fillRef idx="0">
            <a:schemeClr val="accent3"/>
          </a:fillRef>
          <a:effectRef idx="2">
            <a:schemeClr val="accent3"/>
          </a:effectRef>
          <a:fontRef idx="minor">
            <a:schemeClr val="tx1"/>
          </a:fontRef>
        </p:style>
      </p:cxnSp>
      <p:sp>
        <p:nvSpPr>
          <p:cNvPr id="604" name="テキスト ボックス 603"/>
          <p:cNvSpPr txBox="1"/>
          <p:nvPr/>
        </p:nvSpPr>
        <p:spPr>
          <a:xfrm>
            <a:off x="4286248" y="4137311"/>
            <a:ext cx="1792530" cy="577574"/>
          </a:xfrm>
          <a:prstGeom prst="roundRect">
            <a:avLst/>
          </a:prstGeom>
          <a:blipFill>
            <a:blip r:embed="rId3"/>
            <a:tile tx="0" ty="0" sx="100000" sy="100000" flip="none" algn="tl"/>
          </a:blipFill>
          <a:ln>
            <a:solidFill>
              <a:schemeClr val="accent3">
                <a:lumMod val="50000"/>
              </a:schemeClr>
            </a:solidFill>
          </a:ln>
          <a:effectLst>
            <a:innerShdw blurRad="114300">
              <a:prstClr val="black"/>
            </a:innerShdw>
          </a:effectLst>
        </p:spPr>
        <p:txBody>
          <a:bodyPr wrap="none" rtlCol="0" anchor="ctr">
            <a:noAutofit/>
          </a:bodyP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コードレビュー</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9" name="テキスト ボックス 98"/>
          <p:cNvSpPr txBox="1"/>
          <p:nvPr/>
        </p:nvSpPr>
        <p:spPr>
          <a:xfrm>
            <a:off x="4071934" y="1214422"/>
            <a:ext cx="2357454" cy="646331"/>
          </a:xfrm>
          <a:prstGeom prst="rect">
            <a:avLst/>
          </a:prstGeom>
          <a:noFill/>
        </p:spPr>
        <p:txBody>
          <a:bodyPr wrap="square" rtlCol="0">
            <a:spAutoFit/>
          </a:bodyPr>
          <a:lstStyle/>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すべてのプログラマ</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が対象</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4" name="Group 66"/>
          <p:cNvGrpSpPr>
            <a:grpSpLocks/>
          </p:cNvGrpSpPr>
          <p:nvPr/>
        </p:nvGrpSpPr>
        <p:grpSpPr bwMode="auto">
          <a:xfrm flipH="1">
            <a:off x="4025907" y="2000240"/>
            <a:ext cx="161925" cy="217488"/>
            <a:chOff x="2336" y="3158"/>
            <a:chExt cx="90" cy="137"/>
          </a:xfrm>
        </p:grpSpPr>
        <p:sp>
          <p:nvSpPr>
            <p:cNvPr id="280" name="AutoShape 67"/>
            <p:cNvSpPr>
              <a:spLocks noChangeArrowheads="1"/>
            </p:cNvSpPr>
            <p:nvPr/>
          </p:nvSpPr>
          <p:spPr bwMode="auto">
            <a:xfrm>
              <a:off x="2336" y="3222"/>
              <a:ext cx="90" cy="73"/>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81" name="Oval 68"/>
            <p:cNvSpPr>
              <a:spLocks noChangeArrowheads="1"/>
            </p:cNvSpPr>
            <p:nvPr/>
          </p:nvSpPr>
          <p:spPr bwMode="auto">
            <a:xfrm>
              <a:off x="2336" y="3158"/>
              <a:ext cx="90" cy="91"/>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4.84498E-6 L -0.02795 0.61221 " pathEditMode="relative" rAng="0" ptsTypes="AA">
                                      <p:cBhvr>
                                        <p:cTn id="6" dur="1000" fill="hold"/>
                                        <p:tgtEl>
                                          <p:spTgt spid="4"/>
                                        </p:tgtEl>
                                        <p:attrNameLst>
                                          <p:attrName>ppt_x</p:attrName>
                                          <p:attrName>ppt_y</p:attrName>
                                        </p:attrNameLst>
                                      </p:cBhvr>
                                      <p:rCtr x="-14" y="306"/>
                                    </p:animMotion>
                                  </p:childTnLst>
                                </p:cTn>
                              </p:par>
                              <p:par>
                                <p:cTn id="7" presetID="42" presetClass="path" presetSubtype="0" accel="50000" decel="50000" fill="hold" nodeType="withEffect">
                                  <p:stCondLst>
                                    <p:cond delay="0"/>
                                  </p:stCondLst>
                                  <p:childTnLst>
                                    <p:animMotion origin="layout" path="M -1.94444E-6 4.84498E-6 L -0.01979 0.61221 " pathEditMode="relative" rAng="0" ptsTypes="AA">
                                      <p:cBhvr>
                                        <p:cTn id="8" dur="1000" fill="hold"/>
                                        <p:tgtEl>
                                          <p:spTgt spid="5"/>
                                        </p:tgtEl>
                                        <p:attrNameLst>
                                          <p:attrName>ppt_x</p:attrName>
                                          <p:attrName>ppt_y</p:attrName>
                                        </p:attrNameLst>
                                      </p:cBhvr>
                                      <p:rCtr x="-10" y="306"/>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par>
                                <p:cTn id="13" presetID="10"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par>
                                <p:cTn id="16" presetID="10"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55"/>
                                        </p:tgtEl>
                                      </p:cBhvr>
                                    </p:animEffect>
                                    <p:set>
                                      <p:cBhvr>
                                        <p:cTn id="23" dur="1" fill="hold">
                                          <p:stCondLst>
                                            <p:cond delay="499"/>
                                          </p:stCondLst>
                                        </p:cTn>
                                        <p:tgtEl>
                                          <p:spTgt spid="5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68"/>
                                        </p:tgtEl>
                                      </p:cBhvr>
                                    </p:animEffect>
                                    <p:set>
                                      <p:cBhvr>
                                        <p:cTn id="26" dur="1" fill="hold">
                                          <p:stCondLst>
                                            <p:cond delay="499"/>
                                          </p:stCondLst>
                                        </p:cTn>
                                        <p:tgtEl>
                                          <p:spTgt spid="68"/>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71"/>
                                        </p:tgtEl>
                                      </p:cBhvr>
                                    </p:animEffect>
                                    <p:set>
                                      <p:cBhvr>
                                        <p:cTn id="29" dur="1" fill="hold">
                                          <p:stCondLst>
                                            <p:cond delay="499"/>
                                          </p:stCondLst>
                                        </p:cTn>
                                        <p:tgtEl>
                                          <p:spTgt spid="7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77"/>
                                        </p:tgtEl>
                                      </p:cBhvr>
                                    </p:animEffect>
                                    <p:set>
                                      <p:cBhvr>
                                        <p:cTn id="35" dur="1" fill="hold">
                                          <p:stCondLst>
                                            <p:cond delay="499"/>
                                          </p:stCondLst>
                                        </p:cTn>
                                        <p:tgtEl>
                                          <p:spTgt spid="7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1"/>
                                        </p:tgtEl>
                                      </p:cBhvr>
                                    </p:animEffect>
                                    <p:set>
                                      <p:cBhvr>
                                        <p:cTn id="38" dur="1" fill="hold">
                                          <p:stCondLst>
                                            <p:cond delay="499"/>
                                          </p:stCondLst>
                                        </p:cTn>
                                        <p:tgtEl>
                                          <p:spTgt spid="81"/>
                                        </p:tgtEl>
                                        <p:attrNameLst>
                                          <p:attrName>style.visibility</p:attrName>
                                        </p:attrNameLst>
                                      </p:cBhvr>
                                      <p:to>
                                        <p:strVal val="hidden"/>
                                      </p:to>
                                    </p:set>
                                  </p:childTnLst>
                                </p:cTn>
                              </p:par>
                            </p:childTnLst>
                          </p:cTn>
                        </p:par>
                        <p:par>
                          <p:cTn id="39" fill="hold">
                            <p:stCondLst>
                              <p:cond delay="500"/>
                            </p:stCondLst>
                            <p:childTnLst>
                              <p:par>
                                <p:cTn id="40" presetID="64" presetClass="path" presetSubtype="0" accel="50000" decel="50000" fill="hold" nodeType="afterEffect">
                                  <p:stCondLst>
                                    <p:cond delay="0"/>
                                  </p:stCondLst>
                                  <p:childTnLst>
                                    <p:animMotion origin="layout" path="M -0.01979 0.61221 L -0.01979 0.47848 " pathEditMode="relative" rAng="0" ptsTypes="AA">
                                      <p:cBhvr>
                                        <p:cTn id="41" dur="1000" fill="hold"/>
                                        <p:tgtEl>
                                          <p:spTgt spid="5"/>
                                        </p:tgtEl>
                                        <p:attrNameLst>
                                          <p:attrName>ppt_x</p:attrName>
                                          <p:attrName>ppt_y</p:attrName>
                                        </p:attrNameLst>
                                      </p:cBhvr>
                                      <p:rCtr x="0" y="-67"/>
                                    </p:animMotion>
                                  </p:childTnLst>
                                </p:cTn>
                              </p:par>
                              <p:par>
                                <p:cTn id="42" presetID="64" presetClass="path" presetSubtype="0" accel="50000" decel="50000" fill="hold" nodeType="withEffect">
                                  <p:stCondLst>
                                    <p:cond delay="0"/>
                                  </p:stCondLst>
                                  <p:childTnLst>
                                    <p:animMotion origin="layout" path="M -0.02795 0.61221 L -0.02795 0.47848 " pathEditMode="relative" rAng="0" ptsTypes="AA">
                                      <p:cBhvr>
                                        <p:cTn id="43" dur="1000" fill="hold"/>
                                        <p:tgtEl>
                                          <p:spTgt spid="4"/>
                                        </p:tgtEl>
                                        <p:attrNameLst>
                                          <p:attrName>ppt_x</p:attrName>
                                          <p:attrName>ppt_y</p:attrName>
                                        </p:attrNameLst>
                                      </p:cBhvr>
                                      <p:rCtr x="0" y="-67"/>
                                    </p:animMotion>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500"/>
                                        <p:tgtEl>
                                          <p:spTgt spid="76"/>
                                        </p:tgtEl>
                                      </p:cBhvr>
                                    </p:animEffect>
                                  </p:childTnLst>
                                </p:cTn>
                              </p:par>
                              <p:par>
                                <p:cTn id="48" presetID="10" presetClass="entr" presetSubtype="0" fill="hold" nodeType="withEffect">
                                  <p:stCondLst>
                                    <p:cond delay="0"/>
                                  </p:stCondLst>
                                  <p:childTnLst>
                                    <p:set>
                                      <p:cBhvr>
                                        <p:cTn id="49" dur="1" fill="hold">
                                          <p:stCondLst>
                                            <p:cond delay="0"/>
                                          </p:stCondLst>
                                        </p:cTn>
                                        <p:tgtEl>
                                          <p:spTgt spid="576"/>
                                        </p:tgtEl>
                                        <p:attrNameLst>
                                          <p:attrName>style.visibility</p:attrName>
                                        </p:attrNameLst>
                                      </p:cBhvr>
                                      <p:to>
                                        <p:strVal val="visible"/>
                                      </p:to>
                                    </p:set>
                                    <p:animEffect transition="in" filter="fade">
                                      <p:cBhvr>
                                        <p:cTn id="50" dur="500"/>
                                        <p:tgtEl>
                                          <p:spTgt spid="576"/>
                                        </p:tgtEl>
                                      </p:cBhvr>
                                    </p:animEffect>
                                  </p:childTnLst>
                                </p:cTn>
                              </p:par>
                              <p:par>
                                <p:cTn id="51" presetID="10" presetClass="entr" presetSubtype="0" fill="hold" nodeType="withEffect">
                                  <p:stCondLst>
                                    <p:cond delay="0"/>
                                  </p:stCondLst>
                                  <p:childTnLst>
                                    <p:set>
                                      <p:cBhvr>
                                        <p:cTn id="52" dur="1" fill="hold">
                                          <p:stCondLst>
                                            <p:cond delay="0"/>
                                          </p:stCondLst>
                                        </p:cTn>
                                        <p:tgtEl>
                                          <p:spTgt spid="579"/>
                                        </p:tgtEl>
                                        <p:attrNameLst>
                                          <p:attrName>style.visibility</p:attrName>
                                        </p:attrNameLst>
                                      </p:cBhvr>
                                      <p:to>
                                        <p:strVal val="visible"/>
                                      </p:to>
                                    </p:set>
                                    <p:animEffect transition="in" filter="fade">
                                      <p:cBhvr>
                                        <p:cTn id="53"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1" grpId="0"/>
      <p:bldP spid="7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0044" y="512064"/>
            <a:ext cx="8401112" cy="914400"/>
          </a:xfrm>
        </p:spPr>
        <p:txBody>
          <a:bodyPr>
            <a:normAutofit fontScale="90000"/>
          </a:bodyPr>
          <a:lstStyle/>
          <a:p>
            <a:pPr algn="ctr"/>
            <a:r>
              <a:rPr kumimoji="1" lang="ja-JP" altLang="en-US" sz="3200" dirty="0" smtClean="0"/>
              <a:t>セキュリティレビュアートレーニングプログラム</a:t>
            </a:r>
            <a:endParaRPr kumimoji="1" lang="ja-JP" altLang="en-US" sz="3200" dirty="0"/>
          </a:p>
        </p:txBody>
      </p:sp>
      <p:graphicFrame>
        <p:nvGraphicFramePr>
          <p:cNvPr id="4" name="コンテンツ プレースホルダ 3"/>
          <p:cNvGraphicFramePr>
            <a:graphicFrameLocks noGrp="1"/>
          </p:cNvGraphicFramePr>
          <p:nvPr>
            <p:ph idx="1"/>
          </p:nvPr>
        </p:nvGraphicFramePr>
        <p:xfrm>
          <a:off x="1857357" y="1285860"/>
          <a:ext cx="6701430" cy="1524000"/>
        </p:xfrm>
        <a:graphic>
          <a:graphicData uri="http://schemas.openxmlformats.org/drawingml/2006/table">
            <a:tbl>
              <a:tblPr firstRow="1" bandRow="1">
                <a:tableStyleId>{8799B23B-EC83-4686-B30A-512413B5E67A}</a:tableStyleId>
              </a:tblPr>
              <a:tblGrid>
                <a:gridCol w="1198880"/>
                <a:gridCol w="1100510"/>
                <a:gridCol w="1100510"/>
                <a:gridCol w="1100510"/>
                <a:gridCol w="1100510"/>
                <a:gridCol w="1100510"/>
              </a:tblGrid>
              <a:tr h="142876">
                <a:tc>
                  <a:txBody>
                    <a:bodyPr/>
                    <a:lstStyle/>
                    <a:p>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Mon</a:t>
                      </a:r>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Tue</a:t>
                      </a:r>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Wed</a:t>
                      </a:r>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Thu</a:t>
                      </a:r>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Fri</a:t>
                      </a:r>
                      <a:endParaRPr kumimoji="1" lang="ja-JP" altLang="en-US" sz="1400" b="0" cap="none" spc="0" dirty="0">
                        <a:ln>
                          <a:noFill/>
                        </a:ln>
                        <a:solidFill>
                          <a:schemeClr val="tx1"/>
                        </a:solidFill>
                        <a:effectLst/>
                      </a:endParaRPr>
                    </a:p>
                  </a:txBody>
                  <a:tcPr/>
                </a:tc>
              </a:tr>
              <a:tr h="142876">
                <a:tc>
                  <a:txBody>
                    <a:bodyPr/>
                    <a:lstStyle/>
                    <a:p>
                      <a:pPr algn="ctr"/>
                      <a:r>
                        <a:rPr kumimoji="1" lang="en-US" altLang="ja-JP" sz="1400" b="0" cap="none" spc="0" dirty="0" smtClean="0">
                          <a:ln>
                            <a:noFill/>
                          </a:ln>
                          <a:solidFill>
                            <a:schemeClr val="tx1"/>
                          </a:solidFill>
                          <a:effectLst/>
                        </a:rPr>
                        <a:t>10:00 - 12:00</a:t>
                      </a:r>
                    </a:p>
                  </a:txBody>
                  <a:tcPr/>
                </a:tc>
                <a:tc gridSpan="4">
                  <a:txBody>
                    <a:bodyPr/>
                    <a:lstStyle/>
                    <a:p>
                      <a:pPr algn="ctr"/>
                      <a:r>
                        <a:rPr kumimoji="1" lang="en-US" altLang="ja-JP" sz="1400" b="0" cap="none" spc="0" dirty="0" smtClean="0">
                          <a:ln>
                            <a:noFill/>
                          </a:ln>
                          <a:solidFill>
                            <a:srgbClr val="FFFF00"/>
                          </a:solidFill>
                          <a:effectLst/>
                        </a:rPr>
                        <a:t>C/C++</a:t>
                      </a:r>
                      <a:r>
                        <a:rPr kumimoji="1" lang="ja-JP" altLang="en-US" sz="1400" b="0" cap="none" spc="0" dirty="0" smtClean="0">
                          <a:ln>
                            <a:noFill/>
                          </a:ln>
                          <a:solidFill>
                            <a:srgbClr val="FFFF00"/>
                          </a:solidFill>
                          <a:effectLst/>
                        </a:rPr>
                        <a:t>コーディング</a:t>
                      </a:r>
                      <a:r>
                        <a:rPr kumimoji="1" lang="ja-JP" altLang="en-US" sz="1400" b="0" cap="none" spc="0" dirty="0" smtClean="0">
                          <a:ln>
                            <a:noFill/>
                          </a:ln>
                          <a:solidFill>
                            <a:schemeClr val="tx1"/>
                          </a:solidFill>
                          <a:effectLst/>
                        </a:rPr>
                        <a:t>問題の学習</a:t>
                      </a:r>
                      <a:endParaRPr kumimoji="1" lang="ja-JP" altLang="en-US" sz="1400" b="0" cap="none" spc="0" dirty="0">
                        <a:ln>
                          <a:noFill/>
                        </a:ln>
                        <a:solidFill>
                          <a:schemeClr val="tx1"/>
                        </a:solidFill>
                        <a:effectLst/>
                      </a:endParaRPr>
                    </a:p>
                  </a:txBody>
                  <a:tcPr/>
                </a:tc>
                <a:tc hMerge="1">
                  <a:txBody>
                    <a:bodyPr/>
                    <a:lstStyle/>
                    <a:p>
                      <a:endParaRPr kumimoji="1" lang="ja-JP" altLang="en-US"/>
                    </a:p>
                  </a:txBody>
                  <a:tcPr/>
                </a:tc>
                <a:tc hMerge="1">
                  <a:txBody>
                    <a:bodyPr/>
                    <a:lstStyle/>
                    <a:p>
                      <a:pPr algn="ctr"/>
                      <a:endParaRPr kumimoji="1" lang="ja-JP" altLang="en-US" sz="1400" dirty="0"/>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endParaRPr kumimoji="1" lang="ja-JP" altLang="en-US" dirty="0"/>
                    </a:p>
                  </a:txBody>
                  <a:tcPr/>
                </a:tc>
                <a:tc>
                  <a:txBody>
                    <a:bodyPr/>
                    <a:lstStyle/>
                    <a:p>
                      <a:pPr algn="ctr"/>
                      <a:r>
                        <a:rPr kumimoji="1" lang="ja-JP" altLang="en-US" sz="1400" b="0" cap="none" spc="0" dirty="0" smtClean="0">
                          <a:ln>
                            <a:noFill/>
                          </a:ln>
                          <a:solidFill>
                            <a:schemeClr val="tx1"/>
                          </a:solidFill>
                          <a:effectLst/>
                        </a:rPr>
                        <a:t>→ ﾚﾋﾞｭｰ会</a:t>
                      </a:r>
                      <a:endParaRPr kumimoji="1" lang="ja-JP" altLang="en-US" sz="1400" b="0" cap="none" spc="0" dirty="0">
                        <a:ln>
                          <a:noFill/>
                        </a:ln>
                        <a:solidFill>
                          <a:schemeClr val="tx1"/>
                        </a:solidFill>
                        <a:effectLst/>
                      </a:endParaRPr>
                    </a:p>
                  </a:txBody>
                  <a:tcPr/>
                </a:tc>
              </a:tr>
              <a:tr h="142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cap="none" spc="0" dirty="0" smtClean="0">
                          <a:ln>
                            <a:noFill/>
                          </a:ln>
                          <a:solidFill>
                            <a:schemeClr val="tx1"/>
                          </a:solidFill>
                          <a:effectLst/>
                        </a:rPr>
                        <a:t>12:00</a:t>
                      </a:r>
                      <a:r>
                        <a:rPr kumimoji="1" lang="ja-JP" altLang="en-US" sz="1400" b="0" cap="none" spc="0" baseline="0" dirty="0" smtClean="0">
                          <a:ln>
                            <a:noFill/>
                          </a:ln>
                          <a:solidFill>
                            <a:schemeClr val="tx1"/>
                          </a:solidFill>
                          <a:effectLst/>
                        </a:rPr>
                        <a:t> </a:t>
                      </a:r>
                      <a:r>
                        <a:rPr kumimoji="1" lang="en-US" altLang="ja-JP" sz="1400" b="0" cap="none" spc="0" baseline="0" dirty="0" smtClean="0">
                          <a:ln>
                            <a:noFill/>
                          </a:ln>
                          <a:solidFill>
                            <a:schemeClr val="tx1"/>
                          </a:solidFill>
                          <a:effectLst/>
                        </a:rPr>
                        <a:t>- </a:t>
                      </a:r>
                      <a:r>
                        <a:rPr kumimoji="1" lang="en-US" altLang="ja-JP" sz="1400" b="0" cap="none" spc="0" dirty="0" smtClean="0">
                          <a:ln>
                            <a:noFill/>
                          </a:ln>
                          <a:solidFill>
                            <a:schemeClr val="tx1"/>
                          </a:solidFill>
                          <a:effectLst/>
                        </a:rPr>
                        <a:t>13:00</a:t>
                      </a:r>
                      <a:endParaRPr kumimoji="1" lang="ja-JP" altLang="en-US" sz="1400" b="0" cap="none" spc="0" dirty="0" smtClean="0">
                        <a:ln>
                          <a:noFill/>
                        </a:ln>
                        <a:solidFill>
                          <a:schemeClr val="tx1"/>
                        </a:solidFill>
                        <a:effectLst/>
                      </a:endParaRPr>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chemeClr val="tx1"/>
                          </a:solidFill>
                          <a:effectLst/>
                        </a:rPr>
                        <a:t>昼食</a:t>
                      </a: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142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cap="none" spc="0" dirty="0" smtClean="0">
                          <a:ln>
                            <a:noFill/>
                          </a:ln>
                          <a:solidFill>
                            <a:schemeClr val="tx1"/>
                          </a:solidFill>
                          <a:effectLst/>
                        </a:rPr>
                        <a:t>13:00</a:t>
                      </a:r>
                      <a:r>
                        <a:rPr kumimoji="1" lang="ja-JP" altLang="en-US" sz="1400" b="0" cap="none" spc="0" baseline="0" dirty="0" smtClean="0">
                          <a:ln>
                            <a:noFill/>
                          </a:ln>
                          <a:solidFill>
                            <a:schemeClr val="tx1"/>
                          </a:solidFill>
                          <a:effectLst/>
                        </a:rPr>
                        <a:t> </a:t>
                      </a:r>
                      <a:r>
                        <a:rPr kumimoji="1" lang="en-US" altLang="ja-JP" sz="1400" b="0" cap="none" spc="0" baseline="0" dirty="0" smtClean="0">
                          <a:ln>
                            <a:noFill/>
                          </a:ln>
                          <a:solidFill>
                            <a:schemeClr val="tx1"/>
                          </a:solidFill>
                          <a:effectLst/>
                        </a:rPr>
                        <a:t>- </a:t>
                      </a:r>
                      <a:r>
                        <a:rPr kumimoji="1" lang="en-US" altLang="ja-JP" sz="1400" b="0" cap="none" spc="0" dirty="0" smtClean="0">
                          <a:ln>
                            <a:noFill/>
                          </a:ln>
                          <a:solidFill>
                            <a:schemeClr val="tx1"/>
                          </a:solidFill>
                          <a:effectLst/>
                        </a:rPr>
                        <a:t>15:00</a:t>
                      </a:r>
                      <a:endParaRPr kumimoji="1" lang="ja-JP" altLang="en-US" sz="1400" b="0" cap="none" spc="0" dirty="0" smtClean="0">
                        <a:ln>
                          <a:noFill/>
                        </a:ln>
                        <a:solidFill>
                          <a:schemeClr val="tx1"/>
                        </a:solidFill>
                        <a:effectLst/>
                      </a:endParaRPr>
                    </a:p>
                  </a:txBody>
                  <a:tcPr/>
                </a:tc>
                <a:tc>
                  <a:txBody>
                    <a:bodyPr/>
                    <a:lstStyle/>
                    <a:p>
                      <a:pPr algn="ctr"/>
                      <a:r>
                        <a:rPr kumimoji="1" lang="ja-JP" altLang="en-US" sz="1400" b="0" cap="none" spc="0" dirty="0" smtClean="0">
                          <a:ln>
                            <a:noFill/>
                          </a:ln>
                          <a:solidFill>
                            <a:schemeClr val="tx1"/>
                          </a:solidFill>
                          <a:effectLst/>
                        </a:rPr>
                        <a:t>進捗会議</a:t>
                      </a:r>
                      <a:endParaRPr kumimoji="1" lang="ja-JP" altLang="en-US" sz="1400" b="0" cap="none" spc="0" dirty="0">
                        <a:ln>
                          <a:noFill/>
                        </a:ln>
                        <a:solidFill>
                          <a:schemeClr val="tx1"/>
                        </a:solidFill>
                        <a:effectLst/>
                      </a:endParaRP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chemeClr val="tx1"/>
                          </a:solidFill>
                          <a:effectLst/>
                        </a:rPr>
                        <a:t>セキュリティ</a:t>
                      </a:r>
                      <a:r>
                        <a:rPr kumimoji="1" lang="ja-JP" altLang="en-US" sz="1400" b="0" cap="none" spc="0" dirty="0" smtClean="0">
                          <a:ln>
                            <a:noFill/>
                          </a:ln>
                          <a:solidFill>
                            <a:schemeClr val="accent4">
                              <a:lumMod val="60000"/>
                              <a:lumOff val="40000"/>
                            </a:schemeClr>
                          </a:solidFill>
                          <a:effectLst/>
                        </a:rPr>
                        <a:t>レビュー</a:t>
                      </a:r>
                      <a:r>
                        <a:rPr kumimoji="1" lang="ja-JP" altLang="en-US" sz="1400" b="0" cap="none" spc="0" dirty="0" smtClean="0">
                          <a:ln>
                            <a:noFill/>
                          </a:ln>
                          <a:solidFill>
                            <a:schemeClr val="tx1"/>
                          </a:solidFill>
                          <a:effectLst/>
                        </a:rPr>
                        <a:t>トレーニング</a:t>
                      </a:r>
                      <a:r>
                        <a:rPr kumimoji="1" lang="en-US" altLang="ja-JP" sz="1400" b="0" cap="none" spc="0" dirty="0" smtClean="0">
                          <a:ln>
                            <a:noFill/>
                          </a:ln>
                          <a:solidFill>
                            <a:schemeClr val="tx1"/>
                          </a:solidFill>
                          <a:effectLst/>
                        </a:rPr>
                        <a:t> (OJT)</a:t>
                      </a:r>
                      <a:endParaRPr kumimoji="1" lang="ja-JP" altLang="en-US" sz="1400" b="0" cap="none" spc="0" dirty="0" smtClean="0">
                        <a:ln>
                          <a:noFill/>
                        </a:ln>
                        <a:solidFill>
                          <a:schemeClr val="tx1"/>
                        </a:solidFill>
                        <a:effectLst/>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142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cap="none" spc="0" dirty="0" smtClean="0">
                          <a:ln>
                            <a:noFill/>
                          </a:ln>
                          <a:solidFill>
                            <a:schemeClr val="tx1"/>
                          </a:solidFill>
                          <a:effectLst/>
                        </a:rPr>
                        <a:t>15:00</a:t>
                      </a:r>
                      <a:r>
                        <a:rPr kumimoji="1" lang="ja-JP" altLang="en-US" sz="1400" b="0" cap="none" spc="0" baseline="0" dirty="0" smtClean="0">
                          <a:ln>
                            <a:noFill/>
                          </a:ln>
                          <a:solidFill>
                            <a:schemeClr val="tx1"/>
                          </a:solidFill>
                          <a:effectLst/>
                        </a:rPr>
                        <a:t> </a:t>
                      </a:r>
                      <a:r>
                        <a:rPr kumimoji="1" lang="en-US" altLang="ja-JP" sz="1400" b="0" cap="none" spc="0" baseline="0" dirty="0" smtClean="0">
                          <a:ln>
                            <a:noFill/>
                          </a:ln>
                          <a:solidFill>
                            <a:schemeClr val="tx1"/>
                          </a:solidFill>
                          <a:effectLst/>
                        </a:rPr>
                        <a:t>- </a:t>
                      </a:r>
                      <a:r>
                        <a:rPr kumimoji="1" lang="en-US" altLang="ja-JP" sz="1400" b="0" cap="none" spc="0" dirty="0" smtClean="0">
                          <a:ln>
                            <a:noFill/>
                          </a:ln>
                          <a:solidFill>
                            <a:schemeClr val="tx1"/>
                          </a:solidFill>
                          <a:effectLst/>
                        </a:rPr>
                        <a:t>17:00</a:t>
                      </a: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rgbClr val="00FF00"/>
                          </a:solidFill>
                          <a:effectLst/>
                        </a:rPr>
                        <a:t>設計</a:t>
                      </a:r>
                      <a:r>
                        <a:rPr kumimoji="1" lang="ja-JP" altLang="en-US" sz="1400" b="0" cap="none" spc="0" dirty="0" smtClean="0">
                          <a:ln>
                            <a:noFill/>
                          </a:ln>
                          <a:solidFill>
                            <a:schemeClr val="tx1"/>
                          </a:solidFill>
                          <a:effectLst/>
                        </a:rPr>
                        <a:t>問題の学習</a:t>
                      </a: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chemeClr val="tx1"/>
                          </a:solidFill>
                          <a:effectLst/>
                        </a:rPr>
                        <a:t>→ ﾚﾋﾞｭｰ会</a:t>
                      </a:r>
                    </a:p>
                  </a:txBody>
                  <a:tcPr/>
                </a:tc>
              </a:tr>
            </a:tbl>
          </a:graphicData>
        </a:graphic>
      </p:graphicFrame>
      <p:graphicFrame>
        <p:nvGraphicFramePr>
          <p:cNvPr id="7" name="コンテンツ プレースホルダ 3"/>
          <p:cNvGraphicFramePr>
            <a:graphicFrameLocks noGrp="1"/>
          </p:cNvGraphicFramePr>
          <p:nvPr>
            <p:ph idx="1"/>
          </p:nvPr>
        </p:nvGraphicFramePr>
        <p:xfrm>
          <a:off x="1857357" y="3048008"/>
          <a:ext cx="6701430" cy="1524000"/>
        </p:xfrm>
        <a:graphic>
          <a:graphicData uri="http://schemas.openxmlformats.org/drawingml/2006/table">
            <a:tbl>
              <a:tblPr firstRow="1" bandRow="1">
                <a:tableStyleId>{BC89EF96-8CEA-46FF-86C4-4CE0E7609802}</a:tableStyleId>
              </a:tblPr>
              <a:tblGrid>
                <a:gridCol w="1198880"/>
                <a:gridCol w="1100510"/>
                <a:gridCol w="1100510"/>
                <a:gridCol w="1100510"/>
                <a:gridCol w="1100510"/>
                <a:gridCol w="1100510"/>
              </a:tblGrid>
              <a:tr h="185739">
                <a:tc>
                  <a:txBody>
                    <a:bodyPr/>
                    <a:lstStyle/>
                    <a:p>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Mon</a:t>
                      </a:r>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Tue</a:t>
                      </a:r>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Wed</a:t>
                      </a:r>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Thu</a:t>
                      </a:r>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Fri</a:t>
                      </a:r>
                      <a:endParaRPr kumimoji="1" lang="ja-JP" altLang="en-US" sz="1400" b="0" cap="none" spc="0" dirty="0">
                        <a:ln>
                          <a:noFill/>
                        </a:ln>
                        <a:solidFill>
                          <a:schemeClr val="tx1"/>
                        </a:solidFill>
                        <a:effectLst/>
                      </a:endParaRPr>
                    </a:p>
                  </a:txBody>
                  <a:tcPr/>
                </a:tc>
              </a:tr>
              <a:tr h="185739">
                <a:tc>
                  <a:txBody>
                    <a:bodyPr/>
                    <a:lstStyle/>
                    <a:p>
                      <a:pPr algn="ctr"/>
                      <a:r>
                        <a:rPr kumimoji="1" lang="en-US" altLang="ja-JP" sz="1400" b="0" cap="none" spc="0" dirty="0" smtClean="0">
                          <a:ln>
                            <a:noFill/>
                          </a:ln>
                          <a:solidFill>
                            <a:schemeClr val="tx1"/>
                          </a:solidFill>
                          <a:effectLst/>
                        </a:rPr>
                        <a:t>10:00 - 12:00</a:t>
                      </a:r>
                    </a:p>
                  </a:txBody>
                  <a:tcPr/>
                </a:tc>
                <a:tc gridSpan="2">
                  <a:txBody>
                    <a:bodyPr/>
                    <a:lstStyle/>
                    <a:p>
                      <a:pPr algn="ctr"/>
                      <a:r>
                        <a:rPr kumimoji="1" lang="en-US" altLang="ja-JP" sz="1400" b="0" cap="none" spc="0" dirty="0" smtClean="0">
                          <a:ln>
                            <a:noFill/>
                          </a:ln>
                          <a:solidFill>
                            <a:srgbClr val="FFFF00"/>
                          </a:solidFill>
                          <a:effectLst/>
                        </a:rPr>
                        <a:t>C/C++</a:t>
                      </a:r>
                      <a:r>
                        <a:rPr kumimoji="1" lang="ja-JP" altLang="en-US" sz="1400" b="0" cap="none" spc="0" dirty="0" smtClean="0">
                          <a:ln>
                            <a:noFill/>
                          </a:ln>
                          <a:solidFill>
                            <a:srgbClr val="FFFF00"/>
                          </a:solidFill>
                          <a:effectLst/>
                        </a:rPr>
                        <a:t>ｺｰﾃﾞｨﾝｸﾞ</a:t>
                      </a:r>
                      <a:r>
                        <a:rPr kumimoji="1" lang="ja-JP" altLang="en-US" sz="1400" b="0" cap="none" spc="0" dirty="0" smtClean="0">
                          <a:ln>
                            <a:noFill/>
                          </a:ln>
                          <a:solidFill>
                            <a:schemeClr val="tx1"/>
                          </a:solidFill>
                          <a:effectLst/>
                        </a:rPr>
                        <a:t>問題学習</a:t>
                      </a:r>
                      <a:endParaRPr kumimoji="1" lang="ja-JP" altLang="en-US" sz="1400" b="0" cap="none" spc="0" dirty="0">
                        <a:ln>
                          <a:noFill/>
                        </a:ln>
                        <a:solidFill>
                          <a:schemeClr val="tx1"/>
                        </a:solidFill>
                        <a:effectLst/>
                      </a:endParaRPr>
                    </a:p>
                  </a:txBody>
                  <a:tcPr/>
                </a:tc>
                <a:tc hMerge="1">
                  <a:txBody>
                    <a:bodyPr/>
                    <a:lstStyle/>
                    <a:p>
                      <a:endParaRPr kumimoji="1" lang="ja-JP" altLang="en-US"/>
                    </a:p>
                  </a:txBody>
                  <a:tcPr/>
                </a:tc>
                <a:tc gridSpan="2">
                  <a:txBody>
                    <a:bodyPr/>
                    <a:lstStyle/>
                    <a:p>
                      <a:pPr algn="ctr"/>
                      <a:r>
                        <a:rPr kumimoji="1" lang="en-US" altLang="ja-JP" sz="1400" b="0" cap="none" spc="0" dirty="0" smtClean="0">
                          <a:ln>
                            <a:noFill/>
                          </a:ln>
                          <a:solidFill>
                            <a:srgbClr val="FFFF00"/>
                          </a:solidFill>
                          <a:effectLst/>
                        </a:rPr>
                        <a:t>C/C++</a:t>
                      </a:r>
                      <a:r>
                        <a:rPr kumimoji="1" lang="ja-JP" altLang="en-US" sz="1400" b="0" cap="none" spc="0" dirty="0" smtClean="0">
                          <a:ln>
                            <a:noFill/>
                          </a:ln>
                          <a:solidFill>
                            <a:srgbClr val="FFFF00"/>
                          </a:solidFill>
                          <a:effectLst/>
                        </a:rPr>
                        <a:t>ｺｰﾃﾞｨﾝｸﾞ</a:t>
                      </a:r>
                      <a:r>
                        <a:rPr kumimoji="1" lang="ja-JP" altLang="en-US" sz="1400" b="0" cap="none" spc="0" dirty="0" smtClean="0">
                          <a:ln>
                            <a:noFill/>
                          </a:ln>
                          <a:solidFill>
                            <a:schemeClr val="tx1"/>
                          </a:solidFill>
                          <a:effectLst/>
                        </a:rPr>
                        <a:t>問題学習</a:t>
                      </a:r>
                      <a:endParaRPr kumimoji="1" lang="ja-JP" altLang="en-US" sz="1400" b="0" cap="none" spc="0" dirty="0">
                        <a:ln>
                          <a:noFill/>
                        </a:ln>
                        <a:solidFill>
                          <a:schemeClr val="tx1"/>
                        </a:solidFill>
                        <a:effectLst/>
                      </a:endParaRPr>
                    </a:p>
                  </a:txBody>
                  <a:tcPr/>
                </a:tc>
                <a:tc hMerge="1">
                  <a:txBody>
                    <a:bodyPr/>
                    <a:lstStyle/>
                    <a:p>
                      <a:endParaRPr kumimoji="1" lang="ja-JP" altLang="en-US" dirty="0"/>
                    </a:p>
                  </a:txBody>
                  <a:tcPr/>
                </a:tc>
                <a:tc>
                  <a:txBody>
                    <a:bodyPr/>
                    <a:lstStyle/>
                    <a:p>
                      <a:pPr algn="ctr"/>
                      <a:r>
                        <a:rPr kumimoji="1" lang="ja-JP" altLang="en-US" sz="1400" b="0" cap="none" spc="0" dirty="0" smtClean="0">
                          <a:ln>
                            <a:noFill/>
                          </a:ln>
                          <a:solidFill>
                            <a:schemeClr val="tx1"/>
                          </a:solidFill>
                          <a:effectLst/>
                        </a:rPr>
                        <a:t>→ ﾚﾋﾞｭｰ会</a:t>
                      </a:r>
                      <a:endParaRPr kumimoji="1" lang="ja-JP" altLang="en-US" sz="1400" b="0" cap="none" spc="0" dirty="0">
                        <a:ln>
                          <a:noFill/>
                        </a:ln>
                        <a:solidFill>
                          <a:schemeClr val="tx1"/>
                        </a:solidFill>
                        <a:effectLst/>
                      </a:endParaRPr>
                    </a:p>
                  </a:txBody>
                  <a:tcPr/>
                </a:tc>
              </a:tr>
              <a:tr h="1857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cap="none" spc="0" dirty="0" smtClean="0">
                          <a:ln>
                            <a:noFill/>
                          </a:ln>
                          <a:solidFill>
                            <a:schemeClr val="tx1"/>
                          </a:solidFill>
                          <a:effectLst/>
                        </a:rPr>
                        <a:t>12:00</a:t>
                      </a:r>
                      <a:r>
                        <a:rPr kumimoji="1" lang="ja-JP" altLang="en-US" sz="1400" b="0" cap="none" spc="0" baseline="0" dirty="0" smtClean="0">
                          <a:ln>
                            <a:noFill/>
                          </a:ln>
                          <a:solidFill>
                            <a:schemeClr val="tx1"/>
                          </a:solidFill>
                          <a:effectLst/>
                        </a:rPr>
                        <a:t> </a:t>
                      </a:r>
                      <a:r>
                        <a:rPr kumimoji="1" lang="en-US" altLang="ja-JP" sz="1400" b="0" cap="none" spc="0" baseline="0" dirty="0" smtClean="0">
                          <a:ln>
                            <a:noFill/>
                          </a:ln>
                          <a:solidFill>
                            <a:schemeClr val="tx1"/>
                          </a:solidFill>
                          <a:effectLst/>
                        </a:rPr>
                        <a:t>- </a:t>
                      </a:r>
                      <a:r>
                        <a:rPr kumimoji="1" lang="en-US" altLang="ja-JP" sz="1400" b="0" cap="none" spc="0" dirty="0" smtClean="0">
                          <a:ln>
                            <a:noFill/>
                          </a:ln>
                          <a:solidFill>
                            <a:schemeClr val="tx1"/>
                          </a:solidFill>
                          <a:effectLst/>
                        </a:rPr>
                        <a:t>13:00</a:t>
                      </a:r>
                      <a:endParaRPr kumimoji="1" lang="ja-JP" altLang="en-US" sz="1400" b="0" cap="none" spc="0" dirty="0" smtClean="0">
                        <a:ln>
                          <a:noFill/>
                        </a:ln>
                        <a:solidFill>
                          <a:schemeClr val="tx1"/>
                        </a:solidFill>
                        <a:effectLst/>
                      </a:endParaRPr>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chemeClr val="tx1"/>
                          </a:solidFill>
                          <a:effectLst/>
                        </a:rPr>
                        <a:t>昼食</a:t>
                      </a: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1857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cap="none" spc="0" dirty="0" smtClean="0">
                          <a:ln>
                            <a:noFill/>
                          </a:ln>
                          <a:solidFill>
                            <a:schemeClr val="tx1"/>
                          </a:solidFill>
                          <a:effectLst/>
                        </a:rPr>
                        <a:t>13:00</a:t>
                      </a:r>
                      <a:r>
                        <a:rPr kumimoji="1" lang="ja-JP" altLang="en-US" sz="1400" b="0" cap="none" spc="0" baseline="0" dirty="0" smtClean="0">
                          <a:ln>
                            <a:noFill/>
                          </a:ln>
                          <a:solidFill>
                            <a:schemeClr val="tx1"/>
                          </a:solidFill>
                          <a:effectLst/>
                        </a:rPr>
                        <a:t> </a:t>
                      </a:r>
                      <a:r>
                        <a:rPr kumimoji="1" lang="en-US" altLang="ja-JP" sz="1400" b="0" cap="none" spc="0" baseline="0" dirty="0" smtClean="0">
                          <a:ln>
                            <a:noFill/>
                          </a:ln>
                          <a:solidFill>
                            <a:schemeClr val="tx1"/>
                          </a:solidFill>
                          <a:effectLst/>
                        </a:rPr>
                        <a:t>- </a:t>
                      </a:r>
                      <a:r>
                        <a:rPr kumimoji="1" lang="en-US" altLang="ja-JP" sz="1400" b="0" cap="none" spc="0" dirty="0" smtClean="0">
                          <a:ln>
                            <a:noFill/>
                          </a:ln>
                          <a:solidFill>
                            <a:schemeClr val="tx1"/>
                          </a:solidFill>
                          <a:effectLst/>
                        </a:rPr>
                        <a:t>15:00</a:t>
                      </a:r>
                      <a:endParaRPr kumimoji="1" lang="ja-JP" altLang="en-US" sz="1400" b="0" cap="none" spc="0" dirty="0" smtClean="0">
                        <a:ln>
                          <a:noFill/>
                        </a:ln>
                        <a:solidFill>
                          <a:schemeClr val="tx1"/>
                        </a:solidFill>
                        <a:effectLst/>
                      </a:endParaRPr>
                    </a:p>
                  </a:txBody>
                  <a:tcPr/>
                </a:tc>
                <a:tc>
                  <a:txBody>
                    <a:bodyPr/>
                    <a:lstStyle/>
                    <a:p>
                      <a:pPr algn="ctr"/>
                      <a:r>
                        <a:rPr kumimoji="1" lang="ja-JP" altLang="en-US" sz="1400" b="0" cap="none" spc="0" dirty="0" smtClean="0">
                          <a:ln>
                            <a:noFill/>
                          </a:ln>
                          <a:solidFill>
                            <a:schemeClr val="tx1"/>
                          </a:solidFill>
                          <a:effectLst/>
                        </a:rPr>
                        <a:t>進捗会議</a:t>
                      </a:r>
                      <a:endParaRPr kumimoji="1" lang="ja-JP" altLang="en-US" sz="1400" b="0" cap="none" spc="0" dirty="0">
                        <a:ln>
                          <a:noFill/>
                        </a:ln>
                        <a:solidFill>
                          <a:schemeClr val="tx1"/>
                        </a:solidFill>
                        <a:effectLst/>
                      </a:endParaRP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chemeClr val="tx1"/>
                          </a:solidFill>
                          <a:effectLst/>
                        </a:rPr>
                        <a:t>セキュリティ</a:t>
                      </a:r>
                      <a:r>
                        <a:rPr kumimoji="1" lang="ja-JP" altLang="en-US" sz="1400" b="0" cap="none" spc="0" dirty="0" smtClean="0">
                          <a:ln>
                            <a:noFill/>
                          </a:ln>
                          <a:solidFill>
                            <a:schemeClr val="accent4">
                              <a:lumMod val="60000"/>
                              <a:lumOff val="40000"/>
                            </a:schemeClr>
                          </a:solidFill>
                          <a:effectLst/>
                        </a:rPr>
                        <a:t>レビュー</a:t>
                      </a:r>
                      <a:r>
                        <a:rPr kumimoji="1" lang="ja-JP" altLang="en-US" sz="1400" b="0" cap="none" spc="0" dirty="0" smtClean="0">
                          <a:ln>
                            <a:noFill/>
                          </a:ln>
                          <a:solidFill>
                            <a:schemeClr val="tx1"/>
                          </a:solidFill>
                          <a:effectLst/>
                        </a:rPr>
                        <a:t>トレーニング</a:t>
                      </a:r>
                      <a:r>
                        <a:rPr kumimoji="1" lang="en-US" altLang="ja-JP" sz="1400" b="0" cap="none" spc="0" dirty="0" smtClean="0">
                          <a:ln>
                            <a:noFill/>
                          </a:ln>
                          <a:solidFill>
                            <a:schemeClr val="tx1"/>
                          </a:solidFill>
                          <a:effectLst/>
                        </a:rPr>
                        <a:t> (OJT)</a:t>
                      </a:r>
                      <a:endParaRPr kumimoji="1" lang="ja-JP" altLang="en-US" sz="1400" b="0" cap="none" spc="0" dirty="0" smtClean="0">
                        <a:ln>
                          <a:noFill/>
                        </a:ln>
                        <a:solidFill>
                          <a:schemeClr val="tx1"/>
                        </a:solidFill>
                        <a:effectLst/>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1857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cap="none" spc="0" dirty="0" smtClean="0">
                          <a:ln>
                            <a:noFill/>
                          </a:ln>
                          <a:solidFill>
                            <a:schemeClr val="tx1"/>
                          </a:solidFill>
                          <a:effectLst/>
                        </a:rPr>
                        <a:t>15:00</a:t>
                      </a:r>
                      <a:r>
                        <a:rPr kumimoji="1" lang="ja-JP" altLang="en-US" sz="1400" b="0" cap="none" spc="0" baseline="0" dirty="0" smtClean="0">
                          <a:ln>
                            <a:noFill/>
                          </a:ln>
                          <a:solidFill>
                            <a:schemeClr val="tx1"/>
                          </a:solidFill>
                          <a:effectLst/>
                        </a:rPr>
                        <a:t> </a:t>
                      </a:r>
                      <a:r>
                        <a:rPr kumimoji="1" lang="en-US" altLang="ja-JP" sz="1400" b="0" cap="none" spc="0" baseline="0" dirty="0" smtClean="0">
                          <a:ln>
                            <a:noFill/>
                          </a:ln>
                          <a:solidFill>
                            <a:schemeClr val="tx1"/>
                          </a:solidFill>
                          <a:effectLst/>
                        </a:rPr>
                        <a:t>- </a:t>
                      </a:r>
                      <a:r>
                        <a:rPr kumimoji="1" lang="en-US" altLang="ja-JP" sz="1400" b="0" cap="none" spc="0" dirty="0" smtClean="0">
                          <a:ln>
                            <a:noFill/>
                          </a:ln>
                          <a:solidFill>
                            <a:schemeClr val="tx1"/>
                          </a:solidFill>
                          <a:effectLst/>
                        </a:rPr>
                        <a:t>17:00</a:t>
                      </a: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rgbClr val="00FF00"/>
                          </a:solidFill>
                          <a:effectLst/>
                        </a:rPr>
                        <a:t>設計</a:t>
                      </a:r>
                      <a:r>
                        <a:rPr kumimoji="1" lang="ja-JP" altLang="en-US" sz="1400" b="0" cap="none" spc="0" dirty="0" smtClean="0">
                          <a:ln>
                            <a:noFill/>
                          </a:ln>
                          <a:solidFill>
                            <a:schemeClr val="tx1"/>
                          </a:solidFill>
                          <a:effectLst/>
                        </a:rPr>
                        <a:t>問題の学習</a:t>
                      </a: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chemeClr val="tx1"/>
                          </a:solidFill>
                          <a:effectLst/>
                        </a:rPr>
                        <a:t>→ ﾚﾋﾞｭｰ会</a:t>
                      </a:r>
                    </a:p>
                  </a:txBody>
                  <a:tcPr/>
                </a:tc>
              </a:tr>
            </a:tbl>
          </a:graphicData>
        </a:graphic>
      </p:graphicFrame>
      <p:graphicFrame>
        <p:nvGraphicFramePr>
          <p:cNvPr id="8" name="コンテンツ プレースホルダ 3"/>
          <p:cNvGraphicFramePr>
            <a:graphicFrameLocks noGrp="1"/>
          </p:cNvGraphicFramePr>
          <p:nvPr>
            <p:ph idx="1"/>
          </p:nvPr>
        </p:nvGraphicFramePr>
        <p:xfrm>
          <a:off x="1857357" y="4833958"/>
          <a:ext cx="6701430" cy="1524000"/>
        </p:xfrm>
        <a:graphic>
          <a:graphicData uri="http://schemas.openxmlformats.org/drawingml/2006/table">
            <a:tbl>
              <a:tblPr firstRow="1" bandRow="1">
                <a:tableStyleId>{ED083AE6-46FA-4A59-8FB0-9F97EB10719F}</a:tableStyleId>
              </a:tblPr>
              <a:tblGrid>
                <a:gridCol w="1198880"/>
                <a:gridCol w="1100510"/>
                <a:gridCol w="1100510"/>
                <a:gridCol w="1100510"/>
                <a:gridCol w="1100510"/>
                <a:gridCol w="1100510"/>
              </a:tblGrid>
              <a:tr h="204787">
                <a:tc>
                  <a:txBody>
                    <a:bodyPr/>
                    <a:lstStyle/>
                    <a:p>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Mon</a:t>
                      </a:r>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Tue</a:t>
                      </a:r>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Wed</a:t>
                      </a:r>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Thu</a:t>
                      </a:r>
                      <a:endParaRPr kumimoji="1" lang="ja-JP" altLang="en-US" sz="1400" b="0" cap="none" spc="0" dirty="0">
                        <a:ln>
                          <a:noFill/>
                        </a:ln>
                        <a:solidFill>
                          <a:schemeClr val="tx1"/>
                        </a:solidFill>
                        <a:effectLst/>
                      </a:endParaRPr>
                    </a:p>
                  </a:txBody>
                  <a:tcPr/>
                </a:tc>
                <a:tc>
                  <a:txBody>
                    <a:bodyPr/>
                    <a:lstStyle/>
                    <a:p>
                      <a:pPr algn="ctr"/>
                      <a:r>
                        <a:rPr kumimoji="1" lang="en-US" altLang="ja-JP" sz="1400" b="0" cap="none" spc="0" dirty="0" smtClean="0">
                          <a:ln>
                            <a:noFill/>
                          </a:ln>
                          <a:solidFill>
                            <a:schemeClr val="tx1"/>
                          </a:solidFill>
                          <a:effectLst/>
                        </a:rPr>
                        <a:t>Fri</a:t>
                      </a:r>
                      <a:endParaRPr kumimoji="1" lang="ja-JP" altLang="en-US" sz="1400" b="0" cap="none" spc="0" dirty="0">
                        <a:ln>
                          <a:noFill/>
                        </a:ln>
                        <a:solidFill>
                          <a:schemeClr val="tx1"/>
                        </a:solidFill>
                        <a:effectLst/>
                      </a:endParaRPr>
                    </a:p>
                  </a:txBody>
                  <a:tcPr/>
                </a:tc>
              </a:tr>
              <a:tr h="204787">
                <a:tc>
                  <a:txBody>
                    <a:bodyPr/>
                    <a:lstStyle/>
                    <a:p>
                      <a:pPr algn="ctr"/>
                      <a:r>
                        <a:rPr kumimoji="1" lang="en-US" altLang="ja-JP" sz="1400" b="0" cap="none" spc="0" dirty="0" smtClean="0">
                          <a:ln>
                            <a:noFill/>
                          </a:ln>
                          <a:solidFill>
                            <a:schemeClr val="tx1"/>
                          </a:solidFill>
                          <a:effectLst/>
                        </a:rPr>
                        <a:t>10:00 - 12:00</a:t>
                      </a: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rgbClr val="00FF00"/>
                          </a:solidFill>
                          <a:effectLst/>
                        </a:rPr>
                        <a:t>設計</a:t>
                      </a:r>
                      <a:r>
                        <a:rPr kumimoji="1" lang="ja-JP" altLang="en-US" sz="1400" b="0" cap="none" spc="0" dirty="0" smtClean="0">
                          <a:ln>
                            <a:noFill/>
                          </a:ln>
                          <a:solidFill>
                            <a:schemeClr val="tx1"/>
                          </a:solidFill>
                          <a:effectLst/>
                        </a:rPr>
                        <a:t>問題の学習</a:t>
                      </a:r>
                    </a:p>
                  </a:txBody>
                  <a:tcPr/>
                </a:tc>
                <a:tc hMerge="1">
                  <a:txBody>
                    <a:bodyPr/>
                    <a:lstStyle/>
                    <a:p>
                      <a:endParaRPr kumimoji="1" lang="ja-JP"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rgbClr val="00FF00"/>
                          </a:solidFill>
                          <a:effectLst/>
                        </a:rPr>
                        <a:t>設計</a:t>
                      </a:r>
                      <a:r>
                        <a:rPr kumimoji="1" lang="ja-JP" altLang="en-US" sz="1400" b="0" cap="none" spc="0" dirty="0" smtClean="0">
                          <a:ln>
                            <a:noFill/>
                          </a:ln>
                          <a:solidFill>
                            <a:schemeClr val="tx1"/>
                          </a:solidFill>
                          <a:effectLst/>
                        </a:rPr>
                        <a:t>問題の学習</a:t>
                      </a:r>
                    </a:p>
                  </a:txBody>
                  <a:tcPr/>
                </a:tc>
                <a:tc hMerge="1">
                  <a:txBody>
                    <a:bodyPr/>
                    <a:lstStyle/>
                    <a:p>
                      <a:endParaRPr kumimoji="1" lang="ja-JP" altLang="en-US" dirty="0"/>
                    </a:p>
                  </a:txBody>
                  <a:tcPr/>
                </a:tc>
                <a:tc>
                  <a:txBody>
                    <a:bodyPr/>
                    <a:lstStyle/>
                    <a:p>
                      <a:pPr algn="ctr"/>
                      <a:r>
                        <a:rPr kumimoji="1" lang="ja-JP" altLang="en-US" sz="1400" b="0" cap="none" spc="0" dirty="0" smtClean="0">
                          <a:ln>
                            <a:noFill/>
                          </a:ln>
                          <a:solidFill>
                            <a:schemeClr val="tx1"/>
                          </a:solidFill>
                          <a:effectLst/>
                        </a:rPr>
                        <a:t>→ ﾚﾋﾞｭｰ会</a:t>
                      </a:r>
                      <a:endParaRPr kumimoji="1" lang="ja-JP" altLang="en-US" sz="1400" b="0" cap="none" spc="0" dirty="0">
                        <a:ln>
                          <a:noFill/>
                        </a:ln>
                        <a:solidFill>
                          <a:schemeClr val="tx1"/>
                        </a:solidFill>
                        <a:effectLst/>
                      </a:endParaRPr>
                    </a:p>
                  </a:txBody>
                  <a:tcPr/>
                </a:tc>
              </a:tr>
              <a:tr h="2047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cap="none" spc="0" dirty="0" smtClean="0">
                          <a:ln>
                            <a:noFill/>
                          </a:ln>
                          <a:solidFill>
                            <a:schemeClr val="tx1"/>
                          </a:solidFill>
                          <a:effectLst/>
                        </a:rPr>
                        <a:t>12:00</a:t>
                      </a:r>
                      <a:r>
                        <a:rPr kumimoji="1" lang="ja-JP" altLang="en-US" sz="1400" b="0" cap="none" spc="0" baseline="0" dirty="0" smtClean="0">
                          <a:ln>
                            <a:noFill/>
                          </a:ln>
                          <a:solidFill>
                            <a:schemeClr val="tx1"/>
                          </a:solidFill>
                          <a:effectLst/>
                        </a:rPr>
                        <a:t> </a:t>
                      </a:r>
                      <a:r>
                        <a:rPr kumimoji="1" lang="en-US" altLang="ja-JP" sz="1400" b="0" cap="none" spc="0" baseline="0" dirty="0" smtClean="0">
                          <a:ln>
                            <a:noFill/>
                          </a:ln>
                          <a:solidFill>
                            <a:schemeClr val="tx1"/>
                          </a:solidFill>
                          <a:effectLst/>
                        </a:rPr>
                        <a:t>- </a:t>
                      </a:r>
                      <a:r>
                        <a:rPr kumimoji="1" lang="en-US" altLang="ja-JP" sz="1400" b="0" cap="none" spc="0" dirty="0" smtClean="0">
                          <a:ln>
                            <a:noFill/>
                          </a:ln>
                          <a:solidFill>
                            <a:schemeClr val="tx1"/>
                          </a:solidFill>
                          <a:effectLst/>
                        </a:rPr>
                        <a:t>13:00</a:t>
                      </a:r>
                      <a:endParaRPr kumimoji="1" lang="ja-JP" altLang="en-US" sz="1400" b="0" cap="none" spc="0" dirty="0" smtClean="0">
                        <a:ln>
                          <a:noFill/>
                        </a:ln>
                        <a:solidFill>
                          <a:schemeClr val="tx1"/>
                        </a:solidFill>
                        <a:effectLst/>
                      </a:endParaRPr>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chemeClr val="tx1"/>
                          </a:solidFill>
                          <a:effectLst/>
                        </a:rPr>
                        <a:t>昼食</a:t>
                      </a: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2047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cap="none" spc="0" dirty="0" smtClean="0">
                          <a:ln>
                            <a:noFill/>
                          </a:ln>
                          <a:solidFill>
                            <a:schemeClr val="tx1"/>
                          </a:solidFill>
                          <a:effectLst/>
                        </a:rPr>
                        <a:t>13:00</a:t>
                      </a:r>
                      <a:r>
                        <a:rPr kumimoji="1" lang="ja-JP" altLang="en-US" sz="1400" b="0" cap="none" spc="0" baseline="0" dirty="0" smtClean="0">
                          <a:ln>
                            <a:noFill/>
                          </a:ln>
                          <a:solidFill>
                            <a:schemeClr val="tx1"/>
                          </a:solidFill>
                          <a:effectLst/>
                        </a:rPr>
                        <a:t> </a:t>
                      </a:r>
                      <a:r>
                        <a:rPr kumimoji="1" lang="en-US" altLang="ja-JP" sz="1400" b="0" cap="none" spc="0" baseline="0" dirty="0" smtClean="0">
                          <a:ln>
                            <a:noFill/>
                          </a:ln>
                          <a:solidFill>
                            <a:schemeClr val="tx1"/>
                          </a:solidFill>
                          <a:effectLst/>
                        </a:rPr>
                        <a:t>- </a:t>
                      </a:r>
                      <a:r>
                        <a:rPr kumimoji="1" lang="en-US" altLang="ja-JP" sz="1400" b="0" cap="none" spc="0" dirty="0" smtClean="0">
                          <a:ln>
                            <a:noFill/>
                          </a:ln>
                          <a:solidFill>
                            <a:schemeClr val="tx1"/>
                          </a:solidFill>
                          <a:effectLst/>
                        </a:rPr>
                        <a:t>15:00</a:t>
                      </a:r>
                      <a:endParaRPr kumimoji="1" lang="ja-JP" altLang="en-US" sz="1400" b="0" cap="none" spc="0" dirty="0" smtClean="0">
                        <a:ln>
                          <a:noFill/>
                        </a:ln>
                        <a:solidFill>
                          <a:schemeClr val="tx1"/>
                        </a:solidFill>
                        <a:effectLst/>
                      </a:endParaRPr>
                    </a:p>
                  </a:txBody>
                  <a:tcPr/>
                </a:tc>
                <a:tc>
                  <a:txBody>
                    <a:bodyPr/>
                    <a:lstStyle/>
                    <a:p>
                      <a:pPr algn="ctr"/>
                      <a:r>
                        <a:rPr kumimoji="1" lang="ja-JP" altLang="en-US" sz="1400" b="0" cap="none" spc="0" dirty="0" smtClean="0">
                          <a:ln>
                            <a:noFill/>
                          </a:ln>
                          <a:solidFill>
                            <a:schemeClr val="tx1"/>
                          </a:solidFill>
                          <a:effectLst/>
                        </a:rPr>
                        <a:t>進捗会議</a:t>
                      </a:r>
                      <a:endParaRPr kumimoji="1" lang="ja-JP" altLang="en-US" sz="1400" b="0" cap="none" spc="0" dirty="0">
                        <a:ln>
                          <a:noFill/>
                        </a:ln>
                        <a:solidFill>
                          <a:schemeClr val="tx1"/>
                        </a:solidFill>
                        <a:effectLst/>
                      </a:endParaRP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chemeClr val="tx1"/>
                          </a:solidFill>
                          <a:effectLst/>
                        </a:rPr>
                        <a:t>セキュリティ</a:t>
                      </a:r>
                      <a:r>
                        <a:rPr kumimoji="1" lang="ja-JP" altLang="en-US" sz="1400" b="0" cap="none" spc="0" dirty="0" smtClean="0">
                          <a:ln>
                            <a:noFill/>
                          </a:ln>
                          <a:solidFill>
                            <a:schemeClr val="accent4">
                              <a:lumMod val="60000"/>
                              <a:lumOff val="40000"/>
                            </a:schemeClr>
                          </a:solidFill>
                          <a:effectLst/>
                        </a:rPr>
                        <a:t>レビュー</a:t>
                      </a:r>
                      <a:r>
                        <a:rPr kumimoji="1" lang="ja-JP" altLang="en-US" sz="1400" b="0" cap="none" spc="0" dirty="0" smtClean="0">
                          <a:ln>
                            <a:noFill/>
                          </a:ln>
                          <a:solidFill>
                            <a:schemeClr val="tx1"/>
                          </a:solidFill>
                          <a:effectLst/>
                        </a:rPr>
                        <a:t>トレーニング</a:t>
                      </a:r>
                      <a:r>
                        <a:rPr kumimoji="1" lang="en-US" altLang="ja-JP" sz="1400" b="0" cap="none" spc="0" dirty="0" smtClean="0">
                          <a:ln>
                            <a:noFill/>
                          </a:ln>
                          <a:solidFill>
                            <a:schemeClr val="tx1"/>
                          </a:solidFill>
                          <a:effectLst/>
                        </a:rPr>
                        <a:t> (OJT)</a:t>
                      </a:r>
                      <a:endParaRPr kumimoji="1" lang="ja-JP" altLang="en-US" sz="1400" b="0" cap="none" spc="0" dirty="0" smtClean="0">
                        <a:ln>
                          <a:noFill/>
                        </a:ln>
                        <a:solidFill>
                          <a:schemeClr val="tx1"/>
                        </a:solidFill>
                        <a:effectLst/>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2047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cap="none" spc="0" dirty="0" smtClean="0">
                          <a:ln>
                            <a:noFill/>
                          </a:ln>
                          <a:solidFill>
                            <a:schemeClr val="tx1"/>
                          </a:solidFill>
                          <a:effectLst/>
                        </a:rPr>
                        <a:t>15:00</a:t>
                      </a:r>
                      <a:r>
                        <a:rPr kumimoji="1" lang="ja-JP" altLang="en-US" sz="1400" b="0" cap="none" spc="0" baseline="0" dirty="0" smtClean="0">
                          <a:ln>
                            <a:noFill/>
                          </a:ln>
                          <a:solidFill>
                            <a:schemeClr val="tx1"/>
                          </a:solidFill>
                          <a:effectLst/>
                        </a:rPr>
                        <a:t> </a:t>
                      </a:r>
                      <a:r>
                        <a:rPr kumimoji="1" lang="en-US" altLang="ja-JP" sz="1400" b="0" cap="none" spc="0" baseline="0" dirty="0" smtClean="0">
                          <a:ln>
                            <a:noFill/>
                          </a:ln>
                          <a:solidFill>
                            <a:schemeClr val="tx1"/>
                          </a:solidFill>
                          <a:effectLst/>
                        </a:rPr>
                        <a:t>- </a:t>
                      </a:r>
                      <a:r>
                        <a:rPr kumimoji="1" lang="en-US" altLang="ja-JP" sz="1400" b="0" cap="none" spc="0" dirty="0" smtClean="0">
                          <a:ln>
                            <a:noFill/>
                          </a:ln>
                          <a:solidFill>
                            <a:schemeClr val="tx1"/>
                          </a:solidFill>
                          <a:effectLst/>
                        </a:rPr>
                        <a:t>17:00</a:t>
                      </a: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cap="none" spc="0" dirty="0" smtClean="0">
                          <a:ln>
                            <a:noFill/>
                          </a:ln>
                          <a:solidFill>
                            <a:schemeClr val="tx1"/>
                          </a:solidFill>
                          <a:effectLst/>
                        </a:rPr>
                        <a:t>調査研究</a:t>
                      </a: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pPr algn="ctr"/>
                      <a:r>
                        <a:rPr kumimoji="1" lang="ja-JP" altLang="en-US" sz="1400" b="0" cap="none" spc="0" dirty="0" smtClean="0">
                          <a:ln>
                            <a:noFill/>
                          </a:ln>
                          <a:solidFill>
                            <a:schemeClr val="tx1"/>
                          </a:solidFill>
                          <a:effectLst/>
                        </a:rPr>
                        <a:t>→ ﾚﾋﾞｭｰ会</a:t>
                      </a:r>
                      <a:endParaRPr kumimoji="1" lang="ja-JP" altLang="en-US" sz="1400" b="0" cap="none" spc="0" dirty="0">
                        <a:ln>
                          <a:noFill/>
                        </a:ln>
                        <a:solidFill>
                          <a:schemeClr val="tx1"/>
                        </a:solidFill>
                        <a:effectLst/>
                      </a:endParaRPr>
                    </a:p>
                  </a:txBody>
                  <a:tcPr/>
                </a:tc>
              </a:tr>
            </a:tbl>
          </a:graphicData>
        </a:graphic>
      </p:graphicFrame>
      <p:sp>
        <p:nvSpPr>
          <p:cNvPr id="13" name="下矢印 12"/>
          <p:cNvSpPr/>
          <p:nvPr/>
        </p:nvSpPr>
        <p:spPr bwMode="auto">
          <a:xfrm>
            <a:off x="1071539" y="1285860"/>
            <a:ext cx="285752" cy="5072098"/>
          </a:xfrm>
          <a:prstGeom prst="downArrow">
            <a:avLst>
              <a:gd name="adj1" fmla="val 38149"/>
              <a:gd name="adj2" fmla="val 100370"/>
            </a:avLst>
          </a:prstGeom>
          <a:gradFill>
            <a:gsLst>
              <a:gs pos="0">
                <a:schemeClr val="accent3">
                  <a:lumMod val="60000"/>
                  <a:lumOff val="40000"/>
                </a:schemeClr>
              </a:gs>
              <a:gs pos="65000">
                <a:schemeClr val="accent6">
                  <a:lumMod val="75000"/>
                </a:schemeClr>
              </a:gs>
              <a:gs pos="100000">
                <a:schemeClr val="tx2">
                  <a:lumMod val="50000"/>
                </a:schemeClr>
              </a:gs>
            </a:gsLst>
          </a:gradFill>
          <a:ln>
            <a:headEnd type="none" w="sm" len="sm"/>
            <a:tailEnd type="none" w="sm" len="sm"/>
          </a:ln>
          <a:effectLst/>
        </p:spPr>
        <p:style>
          <a:lnRef idx="0">
            <a:schemeClr val="accent6"/>
          </a:lnRef>
          <a:fillRef idx="1002">
            <a:schemeClr val="dk2"/>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Verdana" pitchFamily="34" charset="0"/>
            </a:endParaRPr>
          </a:p>
        </p:txBody>
      </p:sp>
      <p:sp>
        <p:nvSpPr>
          <p:cNvPr id="16" name="テキスト ボックス 15"/>
          <p:cNvSpPr txBox="1"/>
          <p:nvPr/>
        </p:nvSpPr>
        <p:spPr>
          <a:xfrm rot="16200000">
            <a:off x="531870" y="3488978"/>
            <a:ext cx="877163" cy="369332"/>
          </a:xfrm>
          <a:prstGeom prst="rect">
            <a:avLst/>
          </a:prstGeom>
          <a:noFill/>
        </p:spPr>
        <p:txBody>
          <a:bodyPr wrap="none" rtlCol="0">
            <a:spAutoFit/>
          </a:bodyPr>
          <a:lstStyle/>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４ヵ月</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テキスト ボックス 16"/>
          <p:cNvSpPr txBox="1"/>
          <p:nvPr/>
        </p:nvSpPr>
        <p:spPr>
          <a:xfrm rot="16200000">
            <a:off x="887860" y="1891101"/>
            <a:ext cx="1569661" cy="369332"/>
          </a:xfrm>
          <a:prstGeom prst="rect">
            <a:avLst/>
          </a:prstGeom>
          <a:noFill/>
        </p:spPr>
        <p:txBody>
          <a:bodyPr wrap="none" rtlCol="0">
            <a:spAutoFit/>
          </a:bodyPr>
          <a:lstStyle/>
          <a:p>
            <a:pPr algn="ctr"/>
            <a:r>
              <a:rPr kumimoji="1" lang="ja-JP" altLang="en-US" dirty="0" smtClean="0"/>
              <a:t>最初の６週間</a:t>
            </a:r>
            <a:endParaRPr kumimoji="1" lang="ja-JP" altLang="en-US" dirty="0"/>
          </a:p>
        </p:txBody>
      </p:sp>
      <p:sp>
        <p:nvSpPr>
          <p:cNvPr id="19" name="テキスト ボックス 18"/>
          <p:cNvSpPr txBox="1"/>
          <p:nvPr/>
        </p:nvSpPr>
        <p:spPr>
          <a:xfrm rot="16200000">
            <a:off x="1003277" y="3677051"/>
            <a:ext cx="1338828" cy="369332"/>
          </a:xfrm>
          <a:prstGeom prst="rect">
            <a:avLst/>
          </a:prstGeom>
          <a:noFill/>
        </p:spPr>
        <p:txBody>
          <a:bodyPr wrap="none" rtlCol="0">
            <a:spAutoFit/>
          </a:bodyPr>
          <a:lstStyle/>
          <a:p>
            <a:pPr algn="ctr"/>
            <a:r>
              <a:rPr kumimoji="1" lang="ja-JP" altLang="en-US" dirty="0" smtClean="0"/>
              <a:t>次の４週間</a:t>
            </a:r>
            <a:endParaRPr kumimoji="1" lang="ja-JP" altLang="en-US" dirty="0"/>
          </a:p>
        </p:txBody>
      </p:sp>
      <p:sp>
        <p:nvSpPr>
          <p:cNvPr id="20" name="テキスト ボックス 19"/>
          <p:cNvSpPr txBox="1"/>
          <p:nvPr/>
        </p:nvSpPr>
        <p:spPr>
          <a:xfrm rot="16200000">
            <a:off x="887860" y="5383385"/>
            <a:ext cx="1569661" cy="369332"/>
          </a:xfrm>
          <a:prstGeom prst="rect">
            <a:avLst/>
          </a:prstGeom>
          <a:noFill/>
        </p:spPr>
        <p:txBody>
          <a:bodyPr wrap="none" rtlCol="0">
            <a:spAutoFit/>
          </a:bodyPr>
          <a:lstStyle/>
          <a:p>
            <a:pPr algn="ctr"/>
            <a:r>
              <a:rPr kumimoji="1" lang="ja-JP" altLang="en-US" dirty="0" smtClean="0"/>
              <a:t>最後の６週間</a:t>
            </a:r>
            <a:endParaRPr kumimoji="1" lang="ja-JP" altLang="en-US" dirty="0"/>
          </a:p>
        </p:txBody>
      </p:sp>
      <p:sp>
        <p:nvSpPr>
          <p:cNvPr id="11" name="スライド番号プレースホルダ 10"/>
          <p:cNvSpPr>
            <a:spLocks noGrp="1"/>
          </p:cNvSpPr>
          <p:nvPr>
            <p:ph type="sldNum" sz="quarter" idx="12"/>
          </p:nvPr>
        </p:nvSpPr>
        <p:spPr/>
        <p:txBody>
          <a:bodyPr/>
          <a:lstStyle/>
          <a:p>
            <a:fld id="{42D4A36F-DB00-42B8-866B-82834CB2AE26}" type="slidenum">
              <a:rPr kumimoji="1" lang="ja-JP" altLang="en-US" smtClean="0"/>
              <a:pPr/>
              <a:t>34</a:t>
            </a:fld>
            <a:endParaRPr kumimoji="1" lang="ja-JP" altLang="en-US"/>
          </a:p>
        </p:txBody>
      </p:sp>
      <p:grpSp>
        <p:nvGrpSpPr>
          <p:cNvPr id="18" name="グループ化 17"/>
          <p:cNvGrpSpPr/>
          <p:nvPr/>
        </p:nvGrpSpPr>
        <p:grpSpPr>
          <a:xfrm>
            <a:off x="4143372" y="2214554"/>
            <a:ext cx="4429156" cy="3830356"/>
            <a:chOff x="4143372" y="2214554"/>
            <a:chExt cx="4429156" cy="3830356"/>
          </a:xfrm>
        </p:grpSpPr>
        <p:sp>
          <p:nvSpPr>
            <p:cNvPr id="12" name="正方形/長方形 11"/>
            <p:cNvSpPr/>
            <p:nvPr/>
          </p:nvSpPr>
          <p:spPr>
            <a:xfrm>
              <a:off x="4143372" y="2214554"/>
              <a:ext cx="4429156" cy="285752"/>
            </a:xfrm>
            <a:prstGeom prst="rect">
              <a:avLst/>
            </a:prstGeom>
            <a:noFill/>
            <a:ln w="38100">
              <a:solidFill>
                <a:srgbClr val="FF66CC"/>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143372" y="3973208"/>
              <a:ext cx="4429156" cy="285752"/>
            </a:xfrm>
            <a:prstGeom prst="rect">
              <a:avLst/>
            </a:prstGeom>
            <a:noFill/>
            <a:ln w="38100">
              <a:solidFill>
                <a:srgbClr val="FF66CC"/>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143372" y="5759158"/>
              <a:ext cx="4429156" cy="285752"/>
            </a:xfrm>
            <a:prstGeom prst="rect">
              <a:avLst/>
            </a:prstGeom>
            <a:noFill/>
            <a:ln w="38100">
              <a:solidFill>
                <a:srgbClr val="FF66CC"/>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338" y="512064"/>
            <a:ext cx="8172504" cy="914400"/>
          </a:xfrm>
        </p:spPr>
        <p:txBody>
          <a:bodyPr>
            <a:normAutofit fontScale="90000"/>
          </a:bodyPr>
          <a:lstStyle/>
          <a:p>
            <a:r>
              <a:rPr kumimoji="1" lang="ja-JP" altLang="en-US" sz="3200" dirty="0" smtClean="0"/>
              <a:t>セキュリティレビュー</a:t>
            </a:r>
            <a:r>
              <a:rPr kumimoji="1" lang="en-US" altLang="ja-JP" sz="3200" dirty="0" smtClean="0"/>
              <a:t> </a:t>
            </a:r>
            <a:r>
              <a:rPr kumimoji="1" lang="en-US" altLang="ja-JP" sz="3200" dirty="0" smtClean="0">
                <a:ln w="18415" cmpd="sng">
                  <a:solidFill>
                    <a:schemeClr val="accent4">
                      <a:lumMod val="40000"/>
                      <a:lumOff val="60000"/>
                    </a:schemeClr>
                  </a:solidFill>
                  <a:prstDash val="solid"/>
                </a:ln>
                <a:solidFill>
                  <a:schemeClr val="accent4">
                    <a:lumMod val="40000"/>
                    <a:lumOff val="60000"/>
                  </a:schemeClr>
                </a:solidFill>
              </a:rPr>
              <a:t>O</a:t>
            </a:r>
            <a:r>
              <a:rPr kumimoji="1" lang="en-US" altLang="ja-JP" sz="3200" dirty="0" smtClean="0"/>
              <a:t>n the </a:t>
            </a:r>
            <a:r>
              <a:rPr kumimoji="1" lang="en-US" altLang="ja-JP" sz="3200" dirty="0" smtClean="0">
                <a:ln w="18415" cmpd="sng">
                  <a:solidFill>
                    <a:schemeClr val="accent4">
                      <a:lumMod val="40000"/>
                      <a:lumOff val="60000"/>
                    </a:schemeClr>
                  </a:solidFill>
                  <a:prstDash val="solid"/>
                </a:ln>
                <a:solidFill>
                  <a:schemeClr val="accent4">
                    <a:lumMod val="40000"/>
                    <a:lumOff val="60000"/>
                  </a:schemeClr>
                </a:solidFill>
              </a:rPr>
              <a:t>J</a:t>
            </a:r>
            <a:r>
              <a:rPr kumimoji="1" lang="en-US" altLang="ja-JP" sz="3200" dirty="0" smtClean="0"/>
              <a:t>ob </a:t>
            </a:r>
            <a:r>
              <a:rPr kumimoji="1" lang="en-US" altLang="ja-JP" sz="3200" dirty="0" smtClean="0">
                <a:ln w="18415" cmpd="sng">
                  <a:solidFill>
                    <a:schemeClr val="accent4">
                      <a:lumMod val="40000"/>
                      <a:lumOff val="60000"/>
                    </a:schemeClr>
                  </a:solidFill>
                  <a:prstDash val="solid"/>
                </a:ln>
                <a:solidFill>
                  <a:schemeClr val="accent4">
                    <a:lumMod val="40000"/>
                    <a:lumOff val="60000"/>
                  </a:schemeClr>
                </a:solidFill>
              </a:rPr>
              <a:t>T</a:t>
            </a:r>
            <a:r>
              <a:rPr kumimoji="1" lang="en-US" altLang="ja-JP" sz="3200" dirty="0" smtClean="0"/>
              <a:t>raining</a:t>
            </a:r>
            <a:endParaRPr kumimoji="1" lang="ja-JP" altLang="en-US" sz="3200" dirty="0"/>
          </a:p>
        </p:txBody>
      </p:sp>
      <p:sp>
        <p:nvSpPr>
          <p:cNvPr id="3" name="スライド番号プレースホルダ 2"/>
          <p:cNvSpPr>
            <a:spLocks noGrp="1"/>
          </p:cNvSpPr>
          <p:nvPr>
            <p:ph type="sldNum" sz="quarter" idx="12"/>
          </p:nvPr>
        </p:nvSpPr>
        <p:spPr/>
        <p:txBody>
          <a:bodyPr/>
          <a:lstStyle/>
          <a:p>
            <a:fld id="{42D4A36F-DB00-42B8-866B-82834CB2AE26}" type="slidenum">
              <a:rPr kumimoji="1" lang="ja-JP" altLang="en-US" smtClean="0"/>
              <a:pPr/>
              <a:t>35</a:t>
            </a:fld>
            <a:endParaRPr kumimoji="1" lang="ja-JP" altLang="en-US"/>
          </a:p>
        </p:txBody>
      </p:sp>
      <p:grpSp>
        <p:nvGrpSpPr>
          <p:cNvPr id="398" name="グループ化 397"/>
          <p:cNvGrpSpPr/>
          <p:nvPr/>
        </p:nvGrpSpPr>
        <p:grpSpPr>
          <a:xfrm>
            <a:off x="4814918" y="1285860"/>
            <a:ext cx="4114800" cy="4316956"/>
            <a:chOff x="4743480" y="1285860"/>
            <a:chExt cx="4114800" cy="4316956"/>
          </a:xfrm>
        </p:grpSpPr>
        <p:pic>
          <p:nvPicPr>
            <p:cNvPr id="3075" name="Picture 3"/>
            <p:cNvPicPr>
              <a:picLocks noChangeAspect="1" noChangeArrowheads="1"/>
            </p:cNvPicPr>
            <p:nvPr/>
          </p:nvPicPr>
          <p:blipFill>
            <a:blip r:embed="rId3"/>
            <a:srcRect/>
            <a:stretch>
              <a:fillRect/>
            </a:stretch>
          </p:blipFill>
          <p:spPr bwMode="auto">
            <a:xfrm>
              <a:off x="4743480" y="1512316"/>
              <a:ext cx="4114800" cy="4090500"/>
            </a:xfrm>
            <a:prstGeom prst="rect">
              <a:avLst/>
            </a:prstGeom>
            <a:noFill/>
            <a:ln w="9525">
              <a:noFill/>
              <a:miter lim="800000"/>
              <a:headEnd/>
              <a:tailEnd/>
            </a:ln>
            <a:effectLst/>
          </p:spPr>
        </p:pic>
        <p:grpSp>
          <p:nvGrpSpPr>
            <p:cNvPr id="386" name="グループ化 385"/>
            <p:cNvGrpSpPr/>
            <p:nvPr/>
          </p:nvGrpSpPr>
          <p:grpSpPr>
            <a:xfrm>
              <a:off x="6500826" y="3083952"/>
              <a:ext cx="1785950" cy="1571636"/>
              <a:chOff x="5572132" y="1785926"/>
              <a:chExt cx="1785950" cy="1571636"/>
            </a:xfrm>
          </p:grpSpPr>
          <p:grpSp>
            <p:nvGrpSpPr>
              <p:cNvPr id="387" name="グループ化 15"/>
              <p:cNvGrpSpPr/>
              <p:nvPr/>
            </p:nvGrpSpPr>
            <p:grpSpPr>
              <a:xfrm>
                <a:off x="5715008" y="2214554"/>
                <a:ext cx="1285876" cy="1143008"/>
                <a:chOff x="5072066" y="2071678"/>
                <a:chExt cx="1928814" cy="1714512"/>
              </a:xfrm>
            </p:grpSpPr>
            <p:pic>
              <p:nvPicPr>
                <p:cNvPr id="390" name="Picture 10" descr="C:\Documents and Settings\masaru\Local Settings\Temporary Internet Files\Content.IE5\Q1Y0ZRF8\MCj04339530000[1].png"/>
                <p:cNvPicPr>
                  <a:picLocks noChangeAspect="1" noChangeArrowheads="1"/>
                </p:cNvPicPr>
                <p:nvPr/>
              </p:nvPicPr>
              <p:blipFill>
                <a:blip r:embed="rId4"/>
                <a:srcRect/>
                <a:stretch>
                  <a:fillRect/>
                </a:stretch>
              </p:blipFill>
              <p:spPr bwMode="auto">
                <a:xfrm>
                  <a:off x="5072066" y="2071678"/>
                  <a:ext cx="1357310" cy="1357310"/>
                </a:xfrm>
                <a:prstGeom prst="rect">
                  <a:avLst/>
                </a:prstGeom>
                <a:noFill/>
              </p:spPr>
            </p:pic>
            <p:pic>
              <p:nvPicPr>
                <p:cNvPr id="391" name="Picture 9" descr="C:\Documents and Settings\masaru\Local Settings\Temporary Internet Files\Content.IE5\K783A57F\MCj04339420000[1].png"/>
                <p:cNvPicPr>
                  <a:picLocks noChangeAspect="1" noChangeArrowheads="1"/>
                </p:cNvPicPr>
                <p:nvPr/>
              </p:nvPicPr>
              <p:blipFill>
                <a:blip r:embed="rId5"/>
                <a:srcRect/>
                <a:stretch>
                  <a:fillRect/>
                </a:stretch>
              </p:blipFill>
              <p:spPr bwMode="auto">
                <a:xfrm>
                  <a:off x="5286380" y="2071690"/>
                  <a:ext cx="1714500" cy="1714500"/>
                </a:xfrm>
                <a:prstGeom prst="rect">
                  <a:avLst/>
                </a:prstGeom>
                <a:noFill/>
              </p:spPr>
            </p:pic>
          </p:grpSp>
          <p:sp>
            <p:nvSpPr>
              <p:cNvPr id="388" name="正方形/長方形 387"/>
              <p:cNvSpPr/>
              <p:nvPr/>
            </p:nvSpPr>
            <p:spPr>
              <a:xfrm>
                <a:off x="5572132" y="1785926"/>
                <a:ext cx="928694" cy="500066"/>
              </a:xfrm>
              <a:prstGeom prst="rect">
                <a:avLst/>
              </a:prstGeom>
              <a:gradFill flip="none" rotWithShape="1">
                <a:gsLst>
                  <a:gs pos="0">
                    <a:srgbClr val="33092C"/>
                  </a:gs>
                  <a:gs pos="50000">
                    <a:srgbClr val="531148"/>
                  </a:gs>
                  <a:gs pos="100000">
                    <a:srgbClr val="891776"/>
                  </a:gs>
                </a:gsLst>
                <a:lin ang="135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smtClean="0"/>
                  <a:t>ﾚﾋﾞｭｱｰ候補</a:t>
                </a:r>
                <a:endParaRPr lang="en-US" altLang="ja-JP" sz="1200" dirty="0" smtClean="0"/>
              </a:p>
              <a:p>
                <a:pPr algn="ctr"/>
                <a:r>
                  <a:rPr lang="ja-JP" altLang="en-US" sz="1200" dirty="0" smtClean="0"/>
                  <a:t>の開発者</a:t>
                </a:r>
                <a:endParaRPr lang="ja-JP" altLang="en-US" sz="1200" dirty="0"/>
              </a:p>
            </p:txBody>
          </p:sp>
          <p:sp>
            <p:nvSpPr>
              <p:cNvPr id="389" name="正方形/長方形 388"/>
              <p:cNvSpPr/>
              <p:nvPr/>
            </p:nvSpPr>
            <p:spPr>
              <a:xfrm>
                <a:off x="6429388" y="1928802"/>
                <a:ext cx="928694" cy="630800"/>
              </a:xfrm>
              <a:prstGeom prst="rect">
                <a:avLst/>
              </a:prstGeom>
              <a:gradFill flip="none" rotWithShape="1">
                <a:gsLst>
                  <a:gs pos="0">
                    <a:srgbClr val="091D33"/>
                  </a:gs>
                  <a:gs pos="50000">
                    <a:srgbClr val="113053"/>
                  </a:gs>
                  <a:gs pos="100000">
                    <a:srgbClr val="174D89"/>
                  </a:gs>
                </a:gsLst>
                <a:lin ang="135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smtClean="0"/>
                  <a:t>ｾｷｭﾘﾃｨ</a:t>
                </a:r>
                <a:endParaRPr lang="en-US" altLang="ja-JP" sz="1200" dirty="0" smtClean="0"/>
              </a:p>
              <a:p>
                <a:pPr algn="ctr"/>
                <a:r>
                  <a:rPr lang="ja-JP" altLang="en-US" sz="1200" dirty="0" smtClean="0"/>
                  <a:t>専門組織</a:t>
                </a:r>
                <a:endParaRPr lang="en-US" altLang="ja-JP" sz="1200" dirty="0" smtClean="0"/>
              </a:p>
              <a:p>
                <a:pPr algn="ctr"/>
                <a:r>
                  <a:rPr lang="ja-JP" altLang="en-US" sz="1200" dirty="0" smtClean="0"/>
                  <a:t>のﾒﾝﾊﾞｰ</a:t>
                </a:r>
                <a:endParaRPr lang="en-US" altLang="ja-JP" sz="1200" dirty="0" smtClean="0"/>
              </a:p>
            </p:txBody>
          </p:sp>
        </p:grpSp>
        <p:sp>
          <p:nvSpPr>
            <p:cNvPr id="393" name="テキスト ボックス 392"/>
            <p:cNvSpPr txBox="1"/>
            <p:nvPr/>
          </p:nvSpPr>
          <p:spPr>
            <a:xfrm>
              <a:off x="5429256" y="1285860"/>
              <a:ext cx="2652201" cy="369332"/>
            </a:xfrm>
            <a:prstGeom prst="rect">
              <a:avLst/>
            </a:prstGeom>
            <a:noFill/>
          </p:spPr>
          <p:txBody>
            <a:bodyPr wrap="none" rtlCol="0">
              <a:spAutoFit/>
            </a:bodyPr>
            <a:lstStyle/>
            <a:p>
              <a:r>
                <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Security Code Review </a:t>
              </a:r>
              <a:r>
                <a:rPr kumimoji="1" lang="en-US" altLang="ja-JP" dirty="0" smtClean="0">
                  <a:ln w="18415" cmpd="sng">
                    <a:solidFill>
                      <a:schemeClr val="accent4">
                        <a:lumMod val="40000"/>
                        <a:lumOff val="60000"/>
                      </a:schemeClr>
                    </a:solidFill>
                    <a:prstDash val="solid"/>
                  </a:ln>
                  <a:solidFill>
                    <a:srgbClr val="FFFFFF"/>
                  </a:solidFill>
                  <a:effectLst>
                    <a:outerShdw blurRad="63500" dir="3600000" algn="tl" rotWithShape="0">
                      <a:srgbClr val="000000">
                        <a:alpha val="70000"/>
                      </a:srgbClr>
                    </a:outerShdw>
                  </a:effectLst>
                </a:rPr>
                <a:t>OJT</a:t>
              </a:r>
              <a:endParaRPr kumimoji="1" lang="ja-JP" altLang="en-US" dirty="0">
                <a:ln w="18415" cmpd="sng">
                  <a:solidFill>
                    <a:schemeClr val="accent4">
                      <a:lumMod val="40000"/>
                      <a:lumOff val="60000"/>
                    </a:schemeClr>
                  </a:solidFill>
                  <a:prstDash val="solid"/>
                </a:ln>
                <a:solidFill>
                  <a:srgbClr val="FFFFFF"/>
                </a:solidFill>
                <a:effectLst>
                  <a:outerShdw blurRad="63500" dir="3600000" algn="tl" rotWithShape="0">
                    <a:srgbClr val="000000">
                      <a:alpha val="70000"/>
                    </a:srgbClr>
                  </a:outerShdw>
                </a:effectLst>
              </a:endParaRPr>
            </a:p>
          </p:txBody>
        </p:sp>
        <p:sp>
          <p:nvSpPr>
            <p:cNvPr id="396" name="角丸四角形 395"/>
            <p:cNvSpPr/>
            <p:nvPr/>
          </p:nvSpPr>
          <p:spPr>
            <a:xfrm>
              <a:off x="6429388" y="3012514"/>
              <a:ext cx="1928826" cy="1571636"/>
            </a:xfrm>
            <a:prstGeom prst="roundRect">
              <a:avLst>
                <a:gd name="adj" fmla="val 14785"/>
              </a:avLst>
            </a:prstGeom>
            <a:noFill/>
            <a:ln w="38100">
              <a:solidFill>
                <a:srgbClr val="FF0000"/>
              </a:solidFill>
              <a:prstDash val="sysDash"/>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7" name="グループ化 396"/>
          <p:cNvGrpSpPr/>
          <p:nvPr/>
        </p:nvGrpSpPr>
        <p:grpSpPr>
          <a:xfrm>
            <a:off x="600076" y="1285860"/>
            <a:ext cx="4114800" cy="3911956"/>
            <a:chOff x="528638" y="1285860"/>
            <a:chExt cx="4114800" cy="3911956"/>
          </a:xfrm>
        </p:grpSpPr>
        <p:pic>
          <p:nvPicPr>
            <p:cNvPr id="3074" name="Picture 2"/>
            <p:cNvPicPr>
              <a:picLocks noChangeAspect="1" noChangeArrowheads="1"/>
            </p:cNvPicPr>
            <p:nvPr/>
          </p:nvPicPr>
          <p:blipFill>
            <a:blip r:embed="rId6"/>
            <a:srcRect/>
            <a:stretch>
              <a:fillRect/>
            </a:stretch>
          </p:blipFill>
          <p:spPr bwMode="auto">
            <a:xfrm>
              <a:off x="528638" y="1512316"/>
              <a:ext cx="4114800" cy="3685500"/>
            </a:xfrm>
            <a:prstGeom prst="rect">
              <a:avLst/>
            </a:prstGeom>
            <a:noFill/>
            <a:ln w="9525">
              <a:noFill/>
              <a:miter lim="800000"/>
              <a:headEnd/>
              <a:tailEnd/>
            </a:ln>
            <a:effectLst/>
          </p:spPr>
        </p:pic>
        <p:sp>
          <p:nvSpPr>
            <p:cNvPr id="392" name="テキスト ボックス 391"/>
            <p:cNvSpPr txBox="1"/>
            <p:nvPr/>
          </p:nvSpPr>
          <p:spPr>
            <a:xfrm>
              <a:off x="1043814" y="1285860"/>
              <a:ext cx="3170996" cy="369332"/>
            </a:xfrm>
            <a:prstGeom prst="rect">
              <a:avLst/>
            </a:prstGeom>
            <a:noFill/>
          </p:spPr>
          <p:txBody>
            <a:bodyPr wrap="none" rtlCol="0">
              <a:spAutoFit/>
            </a:bodyPr>
            <a:lstStyle/>
            <a:p>
              <a:r>
                <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Security Document Review </a:t>
              </a:r>
              <a:r>
                <a:rPr kumimoji="1" lang="en-US" altLang="ja-JP" dirty="0" smtClean="0">
                  <a:ln w="18415" cmpd="sng">
                    <a:solidFill>
                      <a:schemeClr val="accent4">
                        <a:lumMod val="40000"/>
                        <a:lumOff val="60000"/>
                      </a:schemeClr>
                    </a:solidFill>
                    <a:prstDash val="solid"/>
                  </a:ln>
                  <a:solidFill>
                    <a:srgbClr val="FFFFFF"/>
                  </a:solidFill>
                  <a:effectLst>
                    <a:outerShdw blurRad="63500" dir="3600000" algn="tl" rotWithShape="0">
                      <a:srgbClr val="000000">
                        <a:alpha val="70000"/>
                      </a:srgbClr>
                    </a:outerShdw>
                  </a:effectLst>
                </a:rPr>
                <a:t>OJT</a:t>
              </a:r>
              <a:endParaRPr kumimoji="1" lang="ja-JP" altLang="en-US" dirty="0">
                <a:ln w="18415" cmpd="sng">
                  <a:solidFill>
                    <a:schemeClr val="accent4">
                      <a:lumMod val="40000"/>
                      <a:lumOff val="60000"/>
                    </a:schemeClr>
                  </a:solidFill>
                  <a:prstDash val="solid"/>
                </a:ln>
                <a:solidFill>
                  <a:srgbClr val="FFFFFF"/>
                </a:solidFill>
                <a:effectLst>
                  <a:outerShdw blurRad="63500" dir="3600000" algn="tl" rotWithShape="0">
                    <a:srgbClr val="000000">
                      <a:alpha val="70000"/>
                    </a:srgbClr>
                  </a:outerShdw>
                </a:effectLst>
              </a:endParaRPr>
            </a:p>
          </p:txBody>
        </p:sp>
        <p:grpSp>
          <p:nvGrpSpPr>
            <p:cNvPr id="380" name="グループ化 379"/>
            <p:cNvGrpSpPr/>
            <p:nvPr/>
          </p:nvGrpSpPr>
          <p:grpSpPr>
            <a:xfrm>
              <a:off x="2285984" y="3083952"/>
              <a:ext cx="1785950" cy="1571636"/>
              <a:chOff x="5572132" y="1785926"/>
              <a:chExt cx="1785950" cy="1571636"/>
            </a:xfrm>
          </p:grpSpPr>
          <p:grpSp>
            <p:nvGrpSpPr>
              <p:cNvPr id="381" name="グループ化 15"/>
              <p:cNvGrpSpPr/>
              <p:nvPr/>
            </p:nvGrpSpPr>
            <p:grpSpPr>
              <a:xfrm>
                <a:off x="5715008" y="2214554"/>
                <a:ext cx="1285876" cy="1143008"/>
                <a:chOff x="5072066" y="2071678"/>
                <a:chExt cx="1928814" cy="1714512"/>
              </a:xfrm>
            </p:grpSpPr>
            <p:pic>
              <p:nvPicPr>
                <p:cNvPr id="384" name="Picture 10" descr="C:\Documents and Settings\masaru\Local Settings\Temporary Internet Files\Content.IE5\Q1Y0ZRF8\MCj04339530000[1].png"/>
                <p:cNvPicPr>
                  <a:picLocks noChangeAspect="1" noChangeArrowheads="1"/>
                </p:cNvPicPr>
                <p:nvPr/>
              </p:nvPicPr>
              <p:blipFill>
                <a:blip r:embed="rId4"/>
                <a:srcRect/>
                <a:stretch>
                  <a:fillRect/>
                </a:stretch>
              </p:blipFill>
              <p:spPr bwMode="auto">
                <a:xfrm>
                  <a:off x="5072066" y="2071678"/>
                  <a:ext cx="1357310" cy="1357310"/>
                </a:xfrm>
                <a:prstGeom prst="rect">
                  <a:avLst/>
                </a:prstGeom>
                <a:noFill/>
              </p:spPr>
            </p:pic>
            <p:pic>
              <p:nvPicPr>
                <p:cNvPr id="385" name="Picture 9" descr="C:\Documents and Settings\masaru\Local Settings\Temporary Internet Files\Content.IE5\K783A57F\MCj04339420000[1].png"/>
                <p:cNvPicPr>
                  <a:picLocks noChangeAspect="1" noChangeArrowheads="1"/>
                </p:cNvPicPr>
                <p:nvPr/>
              </p:nvPicPr>
              <p:blipFill>
                <a:blip r:embed="rId5"/>
                <a:srcRect/>
                <a:stretch>
                  <a:fillRect/>
                </a:stretch>
              </p:blipFill>
              <p:spPr bwMode="auto">
                <a:xfrm>
                  <a:off x="5286380" y="2071690"/>
                  <a:ext cx="1714500" cy="1714500"/>
                </a:xfrm>
                <a:prstGeom prst="rect">
                  <a:avLst/>
                </a:prstGeom>
                <a:noFill/>
              </p:spPr>
            </p:pic>
          </p:grpSp>
          <p:sp>
            <p:nvSpPr>
              <p:cNvPr id="382" name="正方形/長方形 381"/>
              <p:cNvSpPr/>
              <p:nvPr/>
            </p:nvSpPr>
            <p:spPr>
              <a:xfrm>
                <a:off x="5572132" y="1785926"/>
                <a:ext cx="928694" cy="500066"/>
              </a:xfrm>
              <a:prstGeom prst="rect">
                <a:avLst/>
              </a:prstGeom>
              <a:gradFill flip="none" rotWithShape="1">
                <a:gsLst>
                  <a:gs pos="0">
                    <a:srgbClr val="33092C"/>
                  </a:gs>
                  <a:gs pos="50000">
                    <a:srgbClr val="531148"/>
                  </a:gs>
                  <a:gs pos="100000">
                    <a:srgbClr val="891776"/>
                  </a:gs>
                </a:gsLst>
                <a:lin ang="135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smtClean="0"/>
                  <a:t>ﾚﾋﾞｭｱｰ候補</a:t>
                </a:r>
                <a:endParaRPr kumimoji="1" lang="en-US" altLang="ja-JP" sz="1200" dirty="0" smtClean="0"/>
              </a:p>
              <a:p>
                <a:pPr algn="ctr"/>
                <a:r>
                  <a:rPr kumimoji="1" lang="ja-JP" altLang="en-US" sz="1200" dirty="0" smtClean="0"/>
                  <a:t>の開発者</a:t>
                </a:r>
                <a:endParaRPr kumimoji="1" lang="ja-JP" altLang="en-US" sz="1200" dirty="0"/>
              </a:p>
            </p:txBody>
          </p:sp>
          <p:sp>
            <p:nvSpPr>
              <p:cNvPr id="383" name="正方形/長方形 382"/>
              <p:cNvSpPr/>
              <p:nvPr/>
            </p:nvSpPr>
            <p:spPr>
              <a:xfrm>
                <a:off x="6429388" y="1975956"/>
                <a:ext cx="928694" cy="583646"/>
              </a:xfrm>
              <a:prstGeom prst="rect">
                <a:avLst/>
              </a:prstGeom>
              <a:gradFill flip="none" rotWithShape="1">
                <a:gsLst>
                  <a:gs pos="0">
                    <a:srgbClr val="091D33"/>
                  </a:gs>
                  <a:gs pos="50000">
                    <a:srgbClr val="113053"/>
                  </a:gs>
                  <a:gs pos="100000">
                    <a:srgbClr val="174D89"/>
                  </a:gs>
                </a:gsLst>
                <a:lin ang="135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smtClean="0"/>
                  <a:t>ｾｷｭﾘﾃｨ</a:t>
                </a:r>
                <a:endParaRPr kumimoji="1" lang="en-US" altLang="ja-JP" sz="1200" dirty="0" smtClean="0"/>
              </a:p>
              <a:p>
                <a:pPr algn="ctr"/>
                <a:r>
                  <a:rPr lang="ja-JP" altLang="en-US" sz="1200" dirty="0" smtClean="0"/>
                  <a:t>専門組織</a:t>
                </a:r>
                <a:endParaRPr lang="en-US" altLang="ja-JP" sz="1200" dirty="0" smtClean="0"/>
              </a:p>
              <a:p>
                <a:pPr algn="ctr"/>
                <a:r>
                  <a:rPr lang="ja-JP" altLang="en-US" sz="1200" dirty="0" smtClean="0"/>
                  <a:t>のﾒﾝﾊﾞｰ</a:t>
                </a:r>
                <a:endParaRPr kumimoji="1" lang="en-US" altLang="ja-JP" sz="1200" dirty="0" smtClean="0"/>
              </a:p>
            </p:txBody>
          </p:sp>
        </p:grpSp>
        <p:sp>
          <p:nvSpPr>
            <p:cNvPr id="395" name="角丸四角形 394"/>
            <p:cNvSpPr/>
            <p:nvPr/>
          </p:nvSpPr>
          <p:spPr>
            <a:xfrm>
              <a:off x="2214546" y="3012514"/>
              <a:ext cx="1928826" cy="1571636"/>
            </a:xfrm>
            <a:prstGeom prst="roundRect">
              <a:avLst>
                <a:gd name="adj" fmla="val 14785"/>
              </a:avLst>
            </a:prstGeom>
            <a:noFill/>
            <a:ln w="38100">
              <a:solidFill>
                <a:srgbClr val="FF0000"/>
              </a:solidFill>
              <a:prstDash val="sysDash"/>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9" name="円/楕円 398"/>
          <p:cNvSpPr/>
          <p:nvPr/>
        </p:nvSpPr>
        <p:spPr>
          <a:xfrm>
            <a:off x="642910" y="5357826"/>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400" name="テキスト ボックス 399"/>
          <p:cNvSpPr txBox="1"/>
          <p:nvPr/>
        </p:nvSpPr>
        <p:spPr>
          <a:xfrm>
            <a:off x="1000100" y="5214950"/>
            <a:ext cx="4278735" cy="523220"/>
          </a:xfrm>
          <a:prstGeom prst="rect">
            <a:avLst/>
          </a:prstGeom>
          <a:noFill/>
        </p:spPr>
        <p:txBody>
          <a:bodyPr wrap="none" rtlCol="0">
            <a:spAutoFit/>
          </a:bodyPr>
          <a:lstStyle/>
          <a:p>
            <a:r>
              <a:rPr kumimoji="1" lang="ja-JP" altLang="en-US" sz="2800" dirty="0" smtClean="0"/>
              <a:t>教育</a:t>
            </a:r>
            <a:r>
              <a:rPr kumimoji="1" lang="en-US" altLang="ja-JP" sz="2800" dirty="0" smtClean="0"/>
              <a:t> × </a:t>
            </a:r>
            <a:r>
              <a:rPr kumimoji="1" lang="ja-JP" altLang="en-US" sz="2800" dirty="0" smtClean="0"/>
              <a:t>セキュリティ品質</a:t>
            </a:r>
            <a:endParaRPr kumimoji="1" lang="en-US" altLang="ja-JP" sz="2800" dirty="0" smtClean="0"/>
          </a:p>
        </p:txBody>
      </p:sp>
      <p:sp>
        <p:nvSpPr>
          <p:cNvPr id="401" name="円/楕円 400"/>
          <p:cNvSpPr/>
          <p:nvPr/>
        </p:nvSpPr>
        <p:spPr>
          <a:xfrm>
            <a:off x="642910" y="5929330"/>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402" name="テキスト ボックス 401"/>
          <p:cNvSpPr txBox="1"/>
          <p:nvPr/>
        </p:nvSpPr>
        <p:spPr>
          <a:xfrm>
            <a:off x="1000100" y="5786454"/>
            <a:ext cx="6433171" cy="523220"/>
          </a:xfrm>
          <a:prstGeom prst="rect">
            <a:avLst/>
          </a:prstGeom>
          <a:noFill/>
        </p:spPr>
        <p:txBody>
          <a:bodyPr wrap="none" rtlCol="0">
            <a:spAutoFit/>
          </a:bodyPr>
          <a:lstStyle/>
          <a:p>
            <a:r>
              <a:rPr kumimoji="1" lang="ja-JP" altLang="en-US" sz="2800" dirty="0" smtClean="0"/>
              <a:t>実在する製品</a:t>
            </a:r>
            <a:r>
              <a:rPr kumimoji="1" lang="en-US" altLang="ja-JP" sz="2800" dirty="0" smtClean="0"/>
              <a:t> </a:t>
            </a:r>
            <a:r>
              <a:rPr kumimoji="1" lang="ja-JP" altLang="en-US" sz="2800" dirty="0" smtClean="0"/>
              <a:t>→ トレーニングが実戦的</a:t>
            </a:r>
            <a:endParaRPr kumimoji="1" lang="en-US" altLang="ja-JP" sz="2800" dirty="0" smtClean="0"/>
          </a:p>
        </p:txBody>
      </p:sp>
      <p:sp>
        <p:nvSpPr>
          <p:cNvPr id="28" name="正方形/長方形 27"/>
          <p:cNvSpPr/>
          <p:nvPr/>
        </p:nvSpPr>
        <p:spPr>
          <a:xfrm>
            <a:off x="6143636" y="5143512"/>
            <a:ext cx="2357454" cy="428628"/>
          </a:xfrm>
          <a:prstGeom prst="rect">
            <a:avLst/>
          </a:prstGeom>
          <a:ln>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kumimoji="1" lang="ja-JP" alt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コードレビューツール</a:t>
            </a:r>
            <a:endParaRPr kumimoji="1" lang="ja-JP"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さいごに</a:t>
            </a:r>
            <a:endParaRPr kumimoji="1" lang="ja-JP" altLang="en-US" dirty="0"/>
          </a:p>
        </p:txBody>
      </p:sp>
      <p:sp>
        <p:nvSpPr>
          <p:cNvPr id="4" name="コンテンツ プレースホルダ 3"/>
          <p:cNvSpPr>
            <a:spLocks noGrp="1"/>
          </p:cNvSpPr>
          <p:nvPr>
            <p:ph idx="1"/>
          </p:nvPr>
        </p:nvSpPr>
        <p:spPr/>
        <p:txBody>
          <a:bodyPr>
            <a:normAutofit fontScale="92500" lnSpcReduction="20000"/>
          </a:bodyPr>
          <a:lstStyle/>
          <a:p>
            <a:r>
              <a:rPr kumimoji="1" lang="ja-JP" altLang="en-US" dirty="0" smtClean="0"/>
              <a:t>我々が行っているセキュリティに対しての取り組みもまだまだ発展途上です</a:t>
            </a:r>
            <a:endParaRPr kumimoji="1" lang="en-US" altLang="ja-JP" dirty="0" smtClean="0"/>
          </a:p>
          <a:p>
            <a:r>
              <a:rPr kumimoji="1" lang="ja-JP" altLang="en-US" dirty="0" smtClean="0"/>
              <a:t>また、セキュリティはソフトウェア業界全体として取り組んで</a:t>
            </a:r>
            <a:r>
              <a:rPr lang="ja-JP" altLang="en-US" dirty="0" smtClean="0"/>
              <a:t>いかないといけないと考えております</a:t>
            </a:r>
            <a:endParaRPr lang="en-US" altLang="ja-JP" dirty="0" smtClean="0"/>
          </a:p>
          <a:p>
            <a:r>
              <a:rPr lang="ja-JP" altLang="en-US" dirty="0" smtClean="0"/>
              <a:t>今後も皆様と情報交換していき、安全な製品開発について一緒に取り組めればと思います</a:t>
            </a:r>
            <a:endParaRPr kumimoji="1" lang="en-US" altLang="ja-JP" dirty="0" smtClean="0"/>
          </a:p>
          <a:p>
            <a:endParaRPr lang="en-US" altLang="ja-JP" dirty="0" smtClean="0"/>
          </a:p>
          <a:p>
            <a:r>
              <a:rPr kumimoji="1" lang="ja-JP" altLang="en-US" dirty="0" smtClean="0"/>
              <a:t>今回このような場を提供してくださいましてありがとうございました</a:t>
            </a:r>
            <a:endParaRPr kumimoji="1" lang="en-US" altLang="ja-JP" dirty="0" smtClean="0"/>
          </a:p>
          <a:p>
            <a:r>
              <a:rPr lang="ja-JP" altLang="en-US" dirty="0" smtClean="0"/>
              <a:t>今後も情報交換等、宜しくお願い致します</a:t>
            </a:r>
            <a:endParaRPr lang="en-US" altLang="ja-JP" dirty="0" smtClean="0"/>
          </a:p>
        </p:txBody>
      </p:sp>
      <p:sp>
        <p:nvSpPr>
          <p:cNvPr id="3" name="スライド番号プレースホルダ 2"/>
          <p:cNvSpPr>
            <a:spLocks noGrp="1"/>
          </p:cNvSpPr>
          <p:nvPr>
            <p:ph type="sldNum" sz="quarter" idx="12"/>
          </p:nvPr>
        </p:nvSpPr>
        <p:spPr/>
        <p:txBody>
          <a:bodyPr/>
          <a:lstStyle/>
          <a:p>
            <a:fld id="{42D4A36F-DB00-42B8-866B-82834CB2AE26}" type="slidenum">
              <a:rPr kumimoji="1" lang="ja-JP" altLang="en-US" smtClean="0"/>
              <a:pPr/>
              <a:t>36</a:t>
            </a:fld>
            <a:endParaRPr kumimoji="1"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42D4A36F-DB00-42B8-866B-82834CB2AE26}" type="slidenum">
              <a:rPr kumimoji="1" lang="ja-JP" altLang="en-US" smtClean="0"/>
              <a:pPr/>
              <a:t>37</a:t>
            </a:fld>
            <a:endParaRPr kumimoji="1" lang="ja-JP" altLang="en-US"/>
          </a:p>
        </p:txBody>
      </p:sp>
      <p:sp>
        <p:nvSpPr>
          <p:cNvPr id="9" name="テキスト ボックス 8"/>
          <p:cNvSpPr txBox="1"/>
          <p:nvPr/>
        </p:nvSpPr>
        <p:spPr>
          <a:xfrm>
            <a:off x="928662" y="2357430"/>
            <a:ext cx="7858180" cy="369332"/>
          </a:xfrm>
          <a:prstGeom prst="rect">
            <a:avLst/>
          </a:prstGeom>
          <a:noFill/>
        </p:spPr>
        <p:txBody>
          <a:bodyPr wrap="square" rtlCol="0">
            <a:spAutoFit/>
          </a:bodyPr>
          <a:lstStyle/>
          <a:p>
            <a:endParaRPr kumimoji="1" lang="ja-JP" altLang="en-US" dirty="0"/>
          </a:p>
        </p:txBody>
      </p:sp>
      <p:sp>
        <p:nvSpPr>
          <p:cNvPr id="10" name="テキスト ボックス 9"/>
          <p:cNvSpPr txBox="1"/>
          <p:nvPr/>
        </p:nvSpPr>
        <p:spPr>
          <a:xfrm>
            <a:off x="1000100" y="2578238"/>
            <a:ext cx="7358114" cy="646331"/>
          </a:xfrm>
          <a:prstGeom prst="rect">
            <a:avLst/>
          </a:prstGeom>
          <a:noFill/>
        </p:spPr>
        <p:txBody>
          <a:bodyPr wrap="square" rtlCol="0">
            <a:spAutoFit/>
          </a:bodyPr>
          <a:lstStyle/>
          <a:p>
            <a:pPr algn="ctr"/>
            <a:r>
              <a:rPr kumimoji="1" lang="ja-JP" altLang="en-US" sz="3600" dirty="0" smtClean="0"/>
              <a:t>ご清聴、</a:t>
            </a:r>
            <a:r>
              <a:rPr lang="ja-JP" altLang="en-US" sz="3600" dirty="0" smtClean="0"/>
              <a:t>誠に</a:t>
            </a:r>
            <a:r>
              <a:rPr kumimoji="1" lang="ja-JP" altLang="en-US" sz="3600" dirty="0" smtClean="0"/>
              <a:t>有難う御座いました</a:t>
            </a:r>
            <a:endParaRPr kumimoji="1" lang="en-US" altLang="ja-JP" sz="36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不景気の今こそ、無二の好機</a:t>
            </a:r>
            <a:endParaRPr kumimoji="1" lang="ja-JP" altLang="en-US" dirty="0"/>
          </a:p>
        </p:txBody>
      </p:sp>
      <p:sp>
        <p:nvSpPr>
          <p:cNvPr id="5" name="コンテンツ プレースホルダ 4"/>
          <p:cNvSpPr>
            <a:spLocks noGrp="1"/>
          </p:cNvSpPr>
          <p:nvPr>
            <p:ph idx="1"/>
          </p:nvPr>
        </p:nvSpPr>
        <p:spPr/>
        <p:txBody>
          <a:bodyPr>
            <a:normAutofit fontScale="70000" lnSpcReduction="20000"/>
          </a:bodyPr>
          <a:lstStyle/>
          <a:p>
            <a:r>
              <a:rPr lang="ja-JP" altLang="en-US" dirty="0" smtClean="0"/>
              <a:t>好景気でソフトウェア開発の需要が大きかったときの反省</a:t>
            </a:r>
            <a:endParaRPr lang="en-US" altLang="ja-JP" dirty="0" smtClean="0"/>
          </a:p>
          <a:p>
            <a:pPr lvl="1"/>
            <a:r>
              <a:rPr lang="ja-JP" altLang="en-US" dirty="0" smtClean="0"/>
              <a:t>一度つくられたソフトウェアの脆弱性を見つけてコード修正していくことは極めて効率が悪かった</a:t>
            </a:r>
            <a:endParaRPr lang="en-US" altLang="ja-JP" dirty="0" smtClean="0"/>
          </a:p>
          <a:p>
            <a:pPr lvl="1"/>
            <a:r>
              <a:rPr lang="ja-JP" altLang="en-US" dirty="0" smtClean="0"/>
              <a:t>最初からセキュアにつくられていればどんなに楽だったか・・・</a:t>
            </a:r>
            <a:endParaRPr lang="en-US" altLang="ja-JP" dirty="0" smtClean="0"/>
          </a:p>
          <a:p>
            <a:pPr lvl="1"/>
            <a:endParaRPr lang="en-US" altLang="ja-JP" dirty="0" smtClean="0"/>
          </a:p>
          <a:p>
            <a:r>
              <a:rPr lang="ja-JP" altLang="en-US" dirty="0" smtClean="0"/>
              <a:t>景気回復したとき、ソフトウェア開発の需要が爆発する</a:t>
            </a:r>
            <a:endParaRPr lang="en-US" altLang="ja-JP" dirty="0" smtClean="0"/>
          </a:p>
          <a:p>
            <a:pPr lvl="1"/>
            <a:r>
              <a:rPr lang="ja-JP" altLang="en-US" dirty="0" smtClean="0"/>
              <a:t>そのときは絶対、最初からセキュアにソフトウェアをつくりたい</a:t>
            </a:r>
            <a:endParaRPr lang="en-US" altLang="ja-JP" dirty="0" smtClean="0"/>
          </a:p>
          <a:p>
            <a:pPr lvl="1"/>
            <a:endParaRPr lang="en-US" altLang="ja-JP" dirty="0" smtClean="0"/>
          </a:p>
          <a:p>
            <a:r>
              <a:rPr lang="ja-JP" altLang="en-US" dirty="0" smtClean="0"/>
              <a:t>ソフトウェア生産が減速した今こそ、次に重点を置く</a:t>
            </a:r>
            <a:endParaRPr lang="en-US" altLang="ja-JP" dirty="0" smtClean="0"/>
          </a:p>
          <a:p>
            <a:pPr marL="714375" lvl="1" indent="-260350">
              <a:buFont typeface="+mj-lt"/>
              <a:buAutoNum type="arabicPeriod"/>
            </a:pPr>
            <a:r>
              <a:rPr lang="ja-JP" altLang="en-US" dirty="0" smtClean="0"/>
              <a:t>ツールを使った地道な既存ソフトウェアの脆弱性除去</a:t>
            </a:r>
            <a:endParaRPr lang="en-US" altLang="ja-JP" dirty="0" smtClean="0"/>
          </a:p>
          <a:p>
            <a:pPr marL="714375" lvl="1" indent="-260350">
              <a:buFont typeface="+mj-lt"/>
              <a:buAutoNum type="arabicPeriod"/>
            </a:pPr>
            <a:r>
              <a:rPr lang="ja-JP" altLang="en-US" dirty="0" smtClean="0"/>
              <a:t>セキュアプログラミング教育によるセキュアプログラマの育成</a:t>
            </a:r>
            <a:endParaRPr lang="en-US" altLang="ja-JP" dirty="0" smtClean="0"/>
          </a:p>
          <a:p>
            <a:pPr marL="714375" lvl="1" indent="-260350">
              <a:buFont typeface="+mj-lt"/>
              <a:buAutoNum type="arabicPeriod"/>
            </a:pPr>
            <a:r>
              <a:rPr lang="ja-JP" altLang="en-US" dirty="0" smtClean="0"/>
              <a:t>セキュリティレビューによる新規開発ソフトウェアの脆弱性除去</a:t>
            </a:r>
            <a:endParaRPr lang="en-US" altLang="ja-JP" dirty="0" smtClean="0"/>
          </a:p>
          <a:p>
            <a:pPr marL="714375" lvl="1" indent="-260350">
              <a:buFont typeface="+mj-lt"/>
              <a:buAutoNum type="arabicPeriod"/>
            </a:pPr>
            <a:r>
              <a:rPr lang="ja-JP" altLang="en-US" dirty="0" smtClean="0"/>
              <a:t>セキュリティレビュアーの育成</a:t>
            </a:r>
            <a:endParaRPr lang="en-US" altLang="ja-JP" dirty="0" smtClean="0"/>
          </a:p>
        </p:txBody>
      </p:sp>
      <p:sp>
        <p:nvSpPr>
          <p:cNvPr id="3" name="スライド番号プレースホルダ 2"/>
          <p:cNvSpPr>
            <a:spLocks noGrp="1"/>
          </p:cNvSpPr>
          <p:nvPr>
            <p:ph type="sldNum" sz="quarter" idx="12"/>
          </p:nvPr>
        </p:nvSpPr>
        <p:spPr/>
        <p:txBody>
          <a:bodyPr/>
          <a:lstStyle/>
          <a:p>
            <a:fld id="{42D4A36F-DB00-42B8-866B-82834CB2AE26}" type="slidenum">
              <a:rPr kumimoji="1" lang="ja-JP" altLang="en-US" smtClean="0"/>
              <a:pPr/>
              <a:t>38</a:t>
            </a:fld>
            <a:endParaRPr kumimoji="1" lang="ja-JP" altLang="en-US"/>
          </a:p>
        </p:txBody>
      </p:sp>
      <p:sp>
        <p:nvSpPr>
          <p:cNvPr id="6" name="山形 5"/>
          <p:cNvSpPr/>
          <p:nvPr/>
        </p:nvSpPr>
        <p:spPr>
          <a:xfrm>
            <a:off x="928662" y="1754829"/>
            <a:ext cx="357190" cy="35719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sp>
        <p:nvSpPr>
          <p:cNvPr id="7" name="山形 6"/>
          <p:cNvSpPr/>
          <p:nvPr/>
        </p:nvSpPr>
        <p:spPr>
          <a:xfrm>
            <a:off x="928662" y="3143248"/>
            <a:ext cx="357190" cy="35719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sp>
        <p:nvSpPr>
          <p:cNvPr id="8" name="山形 7"/>
          <p:cNvSpPr/>
          <p:nvPr/>
        </p:nvSpPr>
        <p:spPr>
          <a:xfrm>
            <a:off x="928662" y="4050426"/>
            <a:ext cx="357190" cy="35719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bwMode="auto">
          <a:xfrm>
            <a:off x="642910" y="3143248"/>
            <a:ext cx="4643470" cy="3071834"/>
          </a:xfrm>
          <a:prstGeom prst="rect">
            <a:avLst/>
          </a:prstGeom>
          <a:ln>
            <a:headEnd type="none" w="med" len="med"/>
            <a:tailEnd type="none" w="med" len="med"/>
          </a:ln>
          <a:effectLst>
            <a:glow rad="63500">
              <a:schemeClr val="accent6">
                <a:alpha val="45000"/>
                <a:satMod val="120000"/>
              </a:schemeClr>
            </a:glow>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sp>
        <p:nvSpPr>
          <p:cNvPr id="30" name="正方形/長方形 29"/>
          <p:cNvSpPr/>
          <p:nvPr/>
        </p:nvSpPr>
        <p:spPr bwMode="auto">
          <a:xfrm>
            <a:off x="4643438" y="1785926"/>
            <a:ext cx="4143404" cy="3071834"/>
          </a:xfrm>
          <a:prstGeom prst="rect">
            <a:avLst/>
          </a:prstGeom>
          <a:ln>
            <a:headEnd type="none" w="med" len="med"/>
            <a:tailEnd type="none" w="med" len="med"/>
          </a:ln>
          <a:effectLst>
            <a:glow rad="63500">
              <a:schemeClr val="accent4">
                <a:alpha val="45000"/>
                <a:satMod val="120000"/>
              </a:schemeClr>
            </a:glow>
            <a:outerShdw blurRad="63500" sx="102000" sy="102000" algn="c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pic>
        <p:nvPicPr>
          <p:cNvPr id="1030" name="Picture 6" descr="C:\Documents and Settings\mat\Local Settings\Temporary Internet Files\Content.IE5\IJONO58V\MCj03969200000[1].wmf"/>
          <p:cNvPicPr>
            <a:picLocks noChangeAspect="1" noChangeArrowheads="1"/>
          </p:cNvPicPr>
          <p:nvPr/>
        </p:nvPicPr>
        <p:blipFill>
          <a:blip r:embed="rId3"/>
          <a:srcRect/>
          <a:stretch>
            <a:fillRect/>
          </a:stretch>
        </p:blipFill>
        <p:spPr bwMode="auto">
          <a:xfrm>
            <a:off x="6572264" y="2857496"/>
            <a:ext cx="576529" cy="903885"/>
          </a:xfrm>
          <a:prstGeom prst="rect">
            <a:avLst/>
          </a:prstGeom>
          <a:noFill/>
        </p:spPr>
      </p:pic>
      <p:sp>
        <p:nvSpPr>
          <p:cNvPr id="2" name="タイトル 1"/>
          <p:cNvSpPr>
            <a:spLocks noGrp="1"/>
          </p:cNvSpPr>
          <p:nvPr>
            <p:ph type="title"/>
          </p:nvPr>
        </p:nvSpPr>
        <p:spPr/>
        <p:txBody>
          <a:bodyPr>
            <a:normAutofit fontScale="90000"/>
          </a:bodyPr>
          <a:lstStyle/>
          <a:p>
            <a:r>
              <a:rPr lang="ja-JP" altLang="en-US" dirty="0" smtClean="0"/>
              <a:t>家電製品のセキュリティリスクが高まってきた</a:t>
            </a:r>
            <a:endParaRPr kumimoji="1" lang="ja-JP" altLang="en-US" dirty="0"/>
          </a:p>
        </p:txBody>
      </p:sp>
      <p:sp>
        <p:nvSpPr>
          <p:cNvPr id="6" name="スライド番号プレースホルダ 5"/>
          <p:cNvSpPr>
            <a:spLocks noGrp="1"/>
          </p:cNvSpPr>
          <p:nvPr>
            <p:ph type="sldNum" sz="quarter" idx="12"/>
          </p:nvPr>
        </p:nvSpPr>
        <p:spPr/>
        <p:txBody>
          <a:bodyPr/>
          <a:lstStyle/>
          <a:p>
            <a:fld id="{7C9DC480-1C51-4504-B079-3665D1C1C6E7}" type="slidenum">
              <a:rPr kumimoji="1" lang="ja-JP" altLang="en-US" smtClean="0"/>
              <a:pPr/>
              <a:t>4</a:t>
            </a:fld>
            <a:endParaRPr kumimoji="1" lang="ja-JP" altLang="en-US"/>
          </a:p>
        </p:txBody>
      </p:sp>
      <p:pic>
        <p:nvPicPr>
          <p:cNvPr id="1026" name="Picture 2" descr="C:\Documents and Settings\mat\Local Settings\Temporary Internet Files\Content.IE5\1CSF598L\MCj03984730000[1].wmf"/>
          <p:cNvPicPr>
            <a:picLocks noChangeAspect="1" noChangeArrowheads="1"/>
          </p:cNvPicPr>
          <p:nvPr/>
        </p:nvPicPr>
        <p:blipFill>
          <a:blip r:embed="rId4"/>
          <a:srcRect/>
          <a:stretch>
            <a:fillRect/>
          </a:stretch>
        </p:blipFill>
        <p:spPr bwMode="auto">
          <a:xfrm>
            <a:off x="5291941" y="3500438"/>
            <a:ext cx="1827886" cy="1207008"/>
          </a:xfrm>
          <a:prstGeom prst="rect">
            <a:avLst/>
          </a:prstGeom>
          <a:noFill/>
        </p:spPr>
      </p:pic>
      <p:pic>
        <p:nvPicPr>
          <p:cNvPr id="1027" name="Picture 3" descr="C:\Documents and Settings\mat\Local Settings\Temporary Internet Files\Content.IE5\G94NOJ8B\MCj03968720000[1].wmf"/>
          <p:cNvPicPr>
            <a:picLocks noChangeAspect="1" noChangeArrowheads="1"/>
          </p:cNvPicPr>
          <p:nvPr/>
        </p:nvPicPr>
        <p:blipFill>
          <a:blip r:embed="rId5"/>
          <a:srcRect/>
          <a:stretch>
            <a:fillRect/>
          </a:stretch>
        </p:blipFill>
        <p:spPr bwMode="auto">
          <a:xfrm>
            <a:off x="6736214" y="2285992"/>
            <a:ext cx="1812341" cy="1653235"/>
          </a:xfrm>
          <a:prstGeom prst="rect">
            <a:avLst/>
          </a:prstGeom>
          <a:noFill/>
        </p:spPr>
      </p:pic>
      <p:sp>
        <p:nvSpPr>
          <p:cNvPr id="10" name="円弧 9"/>
          <p:cNvSpPr/>
          <p:nvPr/>
        </p:nvSpPr>
        <p:spPr bwMode="auto">
          <a:xfrm>
            <a:off x="6691199" y="3286124"/>
            <a:ext cx="428628" cy="428628"/>
          </a:xfrm>
          <a:prstGeom prst="arc">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sp>
        <p:nvSpPr>
          <p:cNvPr id="11" name="円弧 10"/>
          <p:cNvSpPr/>
          <p:nvPr/>
        </p:nvSpPr>
        <p:spPr bwMode="auto">
          <a:xfrm>
            <a:off x="6548323" y="3429000"/>
            <a:ext cx="428628" cy="428628"/>
          </a:xfrm>
          <a:prstGeom prst="arc">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sp>
        <p:nvSpPr>
          <p:cNvPr id="12" name="円弧 11"/>
          <p:cNvSpPr/>
          <p:nvPr/>
        </p:nvSpPr>
        <p:spPr bwMode="auto">
          <a:xfrm>
            <a:off x="6405447" y="3571876"/>
            <a:ext cx="428628" cy="428628"/>
          </a:xfrm>
          <a:prstGeom prst="arc">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sp>
        <p:nvSpPr>
          <p:cNvPr id="13" name="テキスト ボックス 12"/>
          <p:cNvSpPr txBox="1"/>
          <p:nvPr/>
        </p:nvSpPr>
        <p:spPr>
          <a:xfrm rot="20700000">
            <a:off x="4913828" y="2500306"/>
            <a:ext cx="1620957" cy="830997"/>
          </a:xfrm>
          <a:prstGeom prst="rect">
            <a:avLst/>
          </a:prstGeom>
          <a:noFill/>
        </p:spPr>
        <p:txBody>
          <a:bodyPr wrap="none" rtlCol="0">
            <a:spAutoFit/>
          </a:bodyPr>
          <a:lstStyle/>
          <a:p>
            <a:r>
              <a:rPr lang="ja-JP" altLang="en-US" sz="1600" dirty="0" smtClean="0">
                <a:solidFill>
                  <a:schemeClr val="bg1"/>
                </a:solidFill>
                <a:latin typeface="Corbel" pitchFamily="34" charset="0"/>
                <a:ea typeface="HGｺﾞｼｯｸM" pitchFamily="49" charset="-128"/>
              </a:rPr>
              <a:t>ハイビジョンで</a:t>
            </a:r>
          </a:p>
          <a:p>
            <a:r>
              <a:rPr lang="ja-JP" altLang="en-US" sz="1600" dirty="0" smtClean="0">
                <a:solidFill>
                  <a:schemeClr val="bg1"/>
                </a:solidFill>
                <a:latin typeface="Corbel" pitchFamily="34" charset="0"/>
                <a:ea typeface="HGｺﾞｼｯｸM" pitchFamily="49" charset="-128"/>
              </a:rPr>
              <a:t>写真をたのしむ</a:t>
            </a:r>
          </a:p>
          <a:p>
            <a:r>
              <a:rPr lang="en-US" altLang="ja-JP" sz="1600" dirty="0" smtClean="0">
                <a:solidFill>
                  <a:schemeClr val="bg1"/>
                </a:solidFill>
                <a:latin typeface="Corbel" pitchFamily="34" charset="0"/>
                <a:ea typeface="HGｺﾞｼｯｸM" pitchFamily="49" charset="-128"/>
              </a:rPr>
              <a:t>DLNA/Wi-Fi</a:t>
            </a:r>
            <a:r>
              <a:rPr lang="ja-JP" altLang="en-US" sz="1600" dirty="0" smtClean="0">
                <a:solidFill>
                  <a:schemeClr val="bg1"/>
                </a:solidFill>
                <a:latin typeface="Corbel" pitchFamily="34" charset="0"/>
                <a:ea typeface="HGｺﾞｼｯｸM" pitchFamily="49" charset="-128"/>
              </a:rPr>
              <a:t>対応</a:t>
            </a:r>
          </a:p>
        </p:txBody>
      </p:sp>
      <p:pic>
        <p:nvPicPr>
          <p:cNvPr id="1029" name="Picture 5" descr="C:\Documents and Settings\mat\Local Settings\Temporary Internet Files\Content.IE5\G94NOJ8B\MCj03968980000[1].wmf"/>
          <p:cNvPicPr>
            <a:picLocks noChangeAspect="1" noChangeArrowheads="1"/>
          </p:cNvPicPr>
          <p:nvPr/>
        </p:nvPicPr>
        <p:blipFill>
          <a:blip r:embed="rId6"/>
          <a:srcRect/>
          <a:stretch>
            <a:fillRect/>
          </a:stretch>
        </p:blipFill>
        <p:spPr bwMode="auto">
          <a:xfrm>
            <a:off x="1785918" y="3286124"/>
            <a:ext cx="1836115" cy="1186891"/>
          </a:xfrm>
          <a:prstGeom prst="rect">
            <a:avLst/>
          </a:prstGeom>
          <a:noFill/>
        </p:spPr>
      </p:pic>
      <p:pic>
        <p:nvPicPr>
          <p:cNvPr id="1031" name="Picture 7" descr="C:\Documents and Settings\mat\Local Settings\Temporary Internet Files\Content.IE5\Q5NO9CJE\MCj03985070000[1].wmf"/>
          <p:cNvPicPr>
            <a:picLocks noChangeAspect="1" noChangeArrowheads="1"/>
          </p:cNvPicPr>
          <p:nvPr/>
        </p:nvPicPr>
        <p:blipFill>
          <a:blip r:embed="rId7"/>
          <a:srcRect/>
          <a:stretch>
            <a:fillRect/>
          </a:stretch>
        </p:blipFill>
        <p:spPr bwMode="auto">
          <a:xfrm>
            <a:off x="3286116" y="4857760"/>
            <a:ext cx="1813255" cy="1222553"/>
          </a:xfrm>
          <a:prstGeom prst="rect">
            <a:avLst/>
          </a:prstGeom>
          <a:noFill/>
        </p:spPr>
      </p:pic>
      <p:grpSp>
        <p:nvGrpSpPr>
          <p:cNvPr id="4" name="グループ化 27"/>
          <p:cNvGrpSpPr/>
          <p:nvPr/>
        </p:nvGrpSpPr>
        <p:grpSpPr>
          <a:xfrm flipH="1">
            <a:off x="3214678" y="4429132"/>
            <a:ext cx="714380" cy="714380"/>
            <a:chOff x="3357554" y="4143380"/>
            <a:chExt cx="714380" cy="714380"/>
          </a:xfrm>
        </p:grpSpPr>
        <p:sp>
          <p:nvSpPr>
            <p:cNvPr id="25" name="円弧 24"/>
            <p:cNvSpPr/>
            <p:nvPr/>
          </p:nvSpPr>
          <p:spPr bwMode="auto">
            <a:xfrm>
              <a:off x="3643306" y="4143380"/>
              <a:ext cx="428628" cy="428628"/>
            </a:xfrm>
            <a:prstGeom prst="arc">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sp>
          <p:nvSpPr>
            <p:cNvPr id="26" name="円弧 25"/>
            <p:cNvSpPr/>
            <p:nvPr/>
          </p:nvSpPr>
          <p:spPr bwMode="auto">
            <a:xfrm>
              <a:off x="3500430" y="4286256"/>
              <a:ext cx="428628" cy="428628"/>
            </a:xfrm>
            <a:prstGeom prst="arc">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sp>
          <p:nvSpPr>
            <p:cNvPr id="27" name="円弧 26"/>
            <p:cNvSpPr/>
            <p:nvPr/>
          </p:nvSpPr>
          <p:spPr bwMode="auto">
            <a:xfrm>
              <a:off x="3357554" y="4429132"/>
              <a:ext cx="428628" cy="428628"/>
            </a:xfrm>
            <a:prstGeom prst="arc">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grpSp>
      <p:sp>
        <p:nvSpPr>
          <p:cNvPr id="29" name="テキスト ボックス 28"/>
          <p:cNvSpPr txBox="1"/>
          <p:nvPr/>
        </p:nvSpPr>
        <p:spPr>
          <a:xfrm rot="20700000">
            <a:off x="926114" y="4818916"/>
            <a:ext cx="2268570" cy="830997"/>
          </a:xfrm>
          <a:prstGeom prst="rect">
            <a:avLst/>
          </a:prstGeom>
          <a:noFill/>
        </p:spPr>
        <p:txBody>
          <a:bodyPr wrap="none" rtlCol="0">
            <a:spAutoFit/>
          </a:bodyPr>
          <a:lstStyle/>
          <a:p>
            <a:r>
              <a:rPr lang="en-US" altLang="ja-JP" sz="1600" dirty="0" smtClean="0">
                <a:solidFill>
                  <a:schemeClr val="bg1"/>
                </a:solidFill>
                <a:latin typeface="Corbel" pitchFamily="34" charset="0"/>
                <a:ea typeface="HGｺﾞｼｯｸM" pitchFamily="49" charset="-128"/>
              </a:rPr>
              <a:t>PC</a:t>
            </a:r>
            <a:r>
              <a:rPr lang="ja-JP" altLang="en-US" sz="1600" dirty="0" smtClean="0">
                <a:solidFill>
                  <a:schemeClr val="bg1"/>
                </a:solidFill>
                <a:latin typeface="Corbel" pitchFamily="34" charset="0"/>
                <a:ea typeface="HGｺﾞｼｯｸM" pitchFamily="49" charset="-128"/>
              </a:rPr>
              <a:t>に溜め込んだ音楽を</a:t>
            </a:r>
          </a:p>
          <a:p>
            <a:r>
              <a:rPr lang="ja-JP" altLang="en-US" sz="1600" dirty="0" smtClean="0">
                <a:solidFill>
                  <a:schemeClr val="bg1"/>
                </a:solidFill>
                <a:latin typeface="Corbel" pitchFamily="34" charset="0"/>
                <a:ea typeface="HGｺﾞｼｯｸM" pitchFamily="49" charset="-128"/>
              </a:rPr>
              <a:t>いい音でたのしむ</a:t>
            </a:r>
          </a:p>
          <a:p>
            <a:r>
              <a:rPr lang="en-US" altLang="ja-JP" sz="1600" dirty="0" smtClean="0">
                <a:solidFill>
                  <a:schemeClr val="bg1"/>
                </a:solidFill>
                <a:latin typeface="Corbel" pitchFamily="34" charset="0"/>
                <a:ea typeface="HGｺﾞｼｯｸM" pitchFamily="49" charset="-128"/>
              </a:rPr>
              <a:t>Wi-Fi Audio</a:t>
            </a:r>
          </a:p>
        </p:txBody>
      </p:sp>
      <p:sp>
        <p:nvSpPr>
          <p:cNvPr id="20" name="テキスト ボックス 19"/>
          <p:cNvSpPr txBox="1"/>
          <p:nvPr/>
        </p:nvSpPr>
        <p:spPr>
          <a:xfrm>
            <a:off x="857224" y="1928802"/>
            <a:ext cx="3185487" cy="646331"/>
          </a:xfrm>
          <a:prstGeom prst="rect">
            <a:avLst/>
          </a:prstGeom>
          <a:noFill/>
        </p:spPr>
        <p:txBody>
          <a:bodyPr wrap="none" rtlCol="0">
            <a:spAutoFit/>
          </a:bodyPr>
          <a:lstStyle/>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近年、これらの家電製品の</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ネットワーク化が進んできた</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テキスト ボックス 20"/>
          <p:cNvSpPr txBox="1"/>
          <p:nvPr/>
        </p:nvSpPr>
        <p:spPr>
          <a:xfrm>
            <a:off x="5936662" y="5429264"/>
            <a:ext cx="2492990" cy="646331"/>
          </a:xfrm>
          <a:prstGeom prst="rect">
            <a:avLst/>
          </a:prstGeom>
          <a:noFill/>
        </p:spPr>
        <p:txBody>
          <a:bodyPr wrap="none" rtlCol="0">
            <a:spAutoFit/>
          </a:bodyPr>
          <a:lstStyle/>
          <a:p>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セキュリティリスクが</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高まってきた</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加速する家電のネットワーク化</a:t>
            </a:r>
            <a:endParaRPr kumimoji="1" lang="ja-JP" altLang="en-US" dirty="0"/>
          </a:p>
        </p:txBody>
      </p:sp>
      <p:sp>
        <p:nvSpPr>
          <p:cNvPr id="3" name="スライド番号プレースホルダ 2"/>
          <p:cNvSpPr>
            <a:spLocks noGrp="1"/>
          </p:cNvSpPr>
          <p:nvPr>
            <p:ph type="sldNum" sz="quarter" idx="12"/>
          </p:nvPr>
        </p:nvSpPr>
        <p:spPr/>
        <p:txBody>
          <a:bodyPr/>
          <a:lstStyle/>
          <a:p>
            <a:fld id="{42D4A36F-DB00-42B8-866B-82834CB2AE26}" type="slidenum">
              <a:rPr kumimoji="1" lang="ja-JP" altLang="en-US" smtClean="0"/>
              <a:pPr/>
              <a:t>5</a:t>
            </a:fld>
            <a:endParaRPr kumimoji="1" lang="ja-JP" altLang="en-US"/>
          </a:p>
        </p:txBody>
      </p:sp>
      <p:pic>
        <p:nvPicPr>
          <p:cNvPr id="1026" name="Picture 2"/>
          <p:cNvPicPr>
            <a:picLocks noChangeAspect="1" noChangeArrowheads="1"/>
          </p:cNvPicPr>
          <p:nvPr/>
        </p:nvPicPr>
        <p:blipFill>
          <a:blip r:embed="rId3"/>
          <a:srcRect/>
          <a:stretch>
            <a:fillRect/>
          </a:stretch>
        </p:blipFill>
        <p:spPr bwMode="auto">
          <a:xfrm>
            <a:off x="809625" y="1362098"/>
            <a:ext cx="7524750" cy="5353050"/>
          </a:xfrm>
          <a:prstGeom prst="rect">
            <a:avLst/>
          </a:prstGeom>
          <a:noFill/>
          <a:ln w="9525">
            <a:noFill/>
            <a:miter lim="800000"/>
            <a:headEnd/>
            <a:tailEnd/>
          </a:ln>
          <a:effectLst/>
        </p:spPr>
      </p:pic>
      <p:sp>
        <p:nvSpPr>
          <p:cNvPr id="5" name="角丸四角形 4"/>
          <p:cNvSpPr/>
          <p:nvPr/>
        </p:nvSpPr>
        <p:spPr>
          <a:xfrm>
            <a:off x="2500298" y="5000636"/>
            <a:ext cx="5500726" cy="285752"/>
          </a:xfrm>
          <a:prstGeom prst="round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914400" y="512064"/>
            <a:ext cx="8229600" cy="914400"/>
          </a:xfrm>
        </p:spPr>
        <p:txBody>
          <a:bodyPr>
            <a:normAutofit fontScale="90000"/>
          </a:bodyPr>
          <a:lstStyle/>
          <a:p>
            <a:r>
              <a:rPr kumimoji="1" lang="ja-JP" altLang="en-US" dirty="0" smtClean="0"/>
              <a:t>家電製品のセキュリティ状況（私見）</a:t>
            </a:r>
            <a:endParaRPr kumimoji="1" lang="ja-JP" altLang="en-US" dirty="0"/>
          </a:p>
        </p:txBody>
      </p:sp>
      <p:sp>
        <p:nvSpPr>
          <p:cNvPr id="5" name="コンテンツ プレースホルダ 4"/>
          <p:cNvSpPr>
            <a:spLocks noGrp="1"/>
          </p:cNvSpPr>
          <p:nvPr>
            <p:ph idx="1"/>
          </p:nvPr>
        </p:nvSpPr>
        <p:spPr>
          <a:xfrm>
            <a:off x="914400" y="1643050"/>
            <a:ext cx="7772400" cy="3286148"/>
          </a:xfrm>
        </p:spPr>
        <p:txBody>
          <a:bodyPr>
            <a:normAutofit/>
          </a:bodyPr>
          <a:lstStyle/>
          <a:p>
            <a:pPr>
              <a:lnSpc>
                <a:spcPct val="80000"/>
              </a:lnSpc>
            </a:pPr>
            <a:r>
              <a:rPr lang="ja-JP" altLang="en-US" sz="2100" dirty="0" smtClean="0"/>
              <a:t>実際のところ被害は多発していない</a:t>
            </a:r>
            <a:endParaRPr lang="en-US" altLang="ja-JP" sz="2100" dirty="0" smtClean="0"/>
          </a:p>
          <a:p>
            <a:pPr lvl="1">
              <a:lnSpc>
                <a:spcPct val="80000"/>
              </a:lnSpc>
            </a:pPr>
            <a:r>
              <a:rPr lang="ja-JP" altLang="en-US" sz="1900" dirty="0" smtClean="0"/>
              <a:t>セキュリティ対策の価値がエンドユーザーにあまり認知されていない</a:t>
            </a:r>
            <a:endParaRPr lang="en-US" altLang="ja-JP" sz="1900" dirty="0" smtClean="0"/>
          </a:p>
          <a:p>
            <a:pPr lvl="1">
              <a:lnSpc>
                <a:spcPct val="80000"/>
              </a:lnSpc>
            </a:pPr>
            <a:endParaRPr lang="en-US" altLang="ja-JP" sz="1800" dirty="0" smtClean="0"/>
          </a:p>
          <a:p>
            <a:pPr>
              <a:lnSpc>
                <a:spcPct val="80000"/>
              </a:lnSpc>
            </a:pPr>
            <a:r>
              <a:rPr lang="ja-JP" altLang="en-US" sz="2100" dirty="0" smtClean="0"/>
              <a:t>とはいっても、無防備であるわけにはいかない</a:t>
            </a:r>
            <a:endParaRPr lang="en-US" altLang="ja-JP" sz="2100" dirty="0" smtClean="0"/>
          </a:p>
          <a:p>
            <a:pPr lvl="1">
              <a:lnSpc>
                <a:spcPct val="80000"/>
              </a:lnSpc>
            </a:pPr>
            <a:r>
              <a:rPr lang="ja-JP" altLang="en-US" sz="1900" dirty="0" smtClean="0"/>
              <a:t>被害はゼロではない</a:t>
            </a:r>
            <a:endParaRPr lang="en-US" altLang="ja-JP" sz="1900" dirty="0" smtClean="0"/>
          </a:p>
          <a:p>
            <a:pPr lvl="1">
              <a:lnSpc>
                <a:spcPct val="80000"/>
              </a:lnSpc>
            </a:pPr>
            <a:r>
              <a:rPr lang="ja-JP" altLang="en-US" sz="1800" dirty="0" smtClean="0"/>
              <a:t>被害があると企業イメージの低下にもつながる</a:t>
            </a:r>
            <a:endParaRPr lang="en-US" altLang="ja-JP" sz="1800" dirty="0" smtClean="0"/>
          </a:p>
          <a:p>
            <a:pPr lvl="1">
              <a:lnSpc>
                <a:spcPct val="80000"/>
              </a:lnSpc>
            </a:pPr>
            <a:r>
              <a:rPr lang="ja-JP" altLang="en-US" sz="1800" dirty="0" smtClean="0"/>
              <a:t>何よりエンドユーザーが被害に遭うのは避けたい</a:t>
            </a:r>
            <a:endParaRPr lang="en-US" altLang="ja-JP" sz="1800" dirty="0" smtClean="0"/>
          </a:p>
          <a:p>
            <a:pPr lvl="1">
              <a:lnSpc>
                <a:spcPct val="80000"/>
              </a:lnSpc>
            </a:pPr>
            <a:endParaRPr lang="en-US" altLang="ja-JP" sz="1800" dirty="0" smtClean="0"/>
          </a:p>
          <a:p>
            <a:pPr>
              <a:lnSpc>
                <a:spcPct val="80000"/>
              </a:lnSpc>
            </a:pPr>
            <a:r>
              <a:rPr lang="ja-JP" altLang="en-US" sz="2000" dirty="0" smtClean="0"/>
              <a:t>セキュリティ対策のために製品価格が上がることは許されない</a:t>
            </a:r>
            <a:endParaRPr lang="en-US" altLang="ja-JP" sz="2000" dirty="0" smtClean="0"/>
          </a:p>
          <a:p>
            <a:pPr lvl="1">
              <a:lnSpc>
                <a:spcPct val="80000"/>
              </a:lnSpc>
            </a:pPr>
            <a:r>
              <a:rPr lang="ja-JP" altLang="en-US" sz="1600" dirty="0" smtClean="0"/>
              <a:t>「価格」は製品の売れ行きに大きく影響する</a:t>
            </a:r>
            <a:endParaRPr lang="en-US" altLang="ja-JP" sz="1600" dirty="0" smtClean="0"/>
          </a:p>
        </p:txBody>
      </p:sp>
      <p:sp>
        <p:nvSpPr>
          <p:cNvPr id="3" name="スライド番号プレースホルダ 2"/>
          <p:cNvSpPr>
            <a:spLocks noGrp="1"/>
          </p:cNvSpPr>
          <p:nvPr>
            <p:ph type="sldNum" sz="quarter" idx="12"/>
          </p:nvPr>
        </p:nvSpPr>
        <p:spPr/>
        <p:txBody>
          <a:bodyPr/>
          <a:lstStyle/>
          <a:p>
            <a:fld id="{42D4A36F-DB00-42B8-866B-82834CB2AE26}" type="slidenum">
              <a:rPr kumimoji="1" lang="ja-JP" altLang="en-US" smtClean="0"/>
              <a:pPr/>
              <a:t>6</a:t>
            </a:fld>
            <a:endParaRPr kumimoji="1" lang="ja-JP" altLang="en-US"/>
          </a:p>
        </p:txBody>
      </p:sp>
      <p:sp>
        <p:nvSpPr>
          <p:cNvPr id="6" name="角丸四角形 5"/>
          <p:cNvSpPr/>
          <p:nvPr/>
        </p:nvSpPr>
        <p:spPr>
          <a:xfrm>
            <a:off x="1071538" y="5214950"/>
            <a:ext cx="7715304" cy="1214446"/>
          </a:xfrm>
          <a:prstGeom prst="roundRect">
            <a:avLst/>
          </a:prstGeom>
          <a:gradFill flip="none" rotWithShape="1">
            <a:gsLst>
              <a:gs pos="0">
                <a:schemeClr val="bg1">
                  <a:lumMod val="85000"/>
                  <a:lumOff val="15000"/>
                </a:schemeClr>
              </a:gs>
              <a:gs pos="50000">
                <a:schemeClr val="bg1">
                  <a:lumMod val="75000"/>
                  <a:lumOff val="25000"/>
                </a:schemeClr>
              </a:gs>
              <a:gs pos="100000">
                <a:schemeClr val="bg1">
                  <a:lumMod val="65000"/>
                  <a:lumOff val="35000"/>
                </a:schemeClr>
              </a:gs>
            </a:gsLst>
            <a:lin ang="16200000" scaled="1"/>
            <a:tileRect/>
          </a:gradFill>
        </p:spPr>
        <p:style>
          <a:lnRef idx="3">
            <a:schemeClr val="lt1"/>
          </a:lnRef>
          <a:fillRef idx="1">
            <a:schemeClr val="dk1"/>
          </a:fillRef>
          <a:effectRef idx="1">
            <a:schemeClr val="dk1"/>
          </a:effectRef>
          <a:fontRef idx="minor">
            <a:schemeClr val="lt1"/>
          </a:fontRef>
        </p:style>
        <p:txBody>
          <a:bodyPr rtlCol="0" anchor="ctr"/>
          <a:lstStyle/>
          <a:p>
            <a:pPr algn="ctr"/>
            <a:r>
              <a:rPr lang="ja-JP" altLang="en-US" sz="2400" dirty="0" smtClean="0">
                <a:solidFill>
                  <a:srgbClr val="FFFFFF"/>
                </a:solidFill>
              </a:rPr>
              <a:t>セキュリティを高めたくても、セキュリティのために</a:t>
            </a:r>
            <a:endParaRPr lang="en-US" altLang="ja-JP" sz="2400" dirty="0" smtClean="0">
              <a:solidFill>
                <a:srgbClr val="FFFFFF"/>
              </a:solidFill>
            </a:endParaRPr>
          </a:p>
          <a:p>
            <a:pPr algn="ctr"/>
            <a:r>
              <a:rPr lang="ja-JP" altLang="en-US" sz="2400" dirty="0" smtClean="0">
                <a:solidFill>
                  <a:srgbClr val="FFFFFF"/>
                </a:solidFill>
              </a:rPr>
              <a:t>十分な予算を確保するのは難しい状況</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ライトウェイトアプローチ</a:t>
            </a:r>
            <a:endParaRPr kumimoji="1" lang="ja-JP" altLang="en-US" dirty="0"/>
          </a:p>
        </p:txBody>
      </p:sp>
      <p:sp>
        <p:nvSpPr>
          <p:cNvPr id="3" name="コンテンツ プレースホルダ 2"/>
          <p:cNvSpPr>
            <a:spLocks noGrp="1"/>
          </p:cNvSpPr>
          <p:nvPr>
            <p:ph idx="1"/>
          </p:nvPr>
        </p:nvSpPr>
        <p:spPr>
          <a:xfrm>
            <a:off x="914400" y="1500174"/>
            <a:ext cx="7772400" cy="4788712"/>
          </a:xfrm>
        </p:spPr>
        <p:txBody>
          <a:bodyPr/>
          <a:lstStyle/>
          <a:p>
            <a:pPr marL="0" indent="0">
              <a:buFont typeface="Wingdings" pitchFamily="2" charset="2"/>
              <a:buNone/>
            </a:pPr>
            <a:r>
              <a:rPr lang="ja-JP" altLang="en-US" sz="2800" dirty="0" smtClean="0"/>
              <a:t>各セキュリティ対策の費用対効果を高める工夫を重ねる</a:t>
            </a:r>
            <a:endParaRPr lang="en-US" altLang="ja-JP" sz="2800" dirty="0" smtClean="0"/>
          </a:p>
          <a:p>
            <a:pPr marL="0" indent="0">
              <a:buFont typeface="Wingdings" pitchFamily="2" charset="2"/>
              <a:buNone/>
            </a:pPr>
            <a:endParaRPr lang="en-US" altLang="ja-JP" sz="2800" dirty="0" smtClean="0"/>
          </a:p>
          <a:p>
            <a:pPr marL="0" indent="0">
              <a:buFont typeface="Wingdings" pitchFamily="2" charset="2"/>
              <a:buNone/>
            </a:pPr>
            <a:r>
              <a:rPr lang="ja-JP" altLang="en-US" sz="2800" dirty="0" smtClean="0"/>
              <a:t>費用対効果が大きいセキュリティ対策から始めて、与えられた時間、費用内でできるところまで実施する</a:t>
            </a:r>
            <a:r>
              <a:rPr lang="ja-JP" altLang="en-US" sz="2400" dirty="0" smtClean="0"/>
              <a:t>（できないところはリスク受容する）</a:t>
            </a:r>
            <a:endParaRPr lang="en-US" altLang="ja-JP" sz="2800" dirty="0" smtClean="0"/>
          </a:p>
          <a:p>
            <a:pPr marL="0" indent="0">
              <a:buNone/>
            </a:pPr>
            <a:endParaRPr lang="en-US" altLang="ja-JP" dirty="0" smtClean="0"/>
          </a:p>
          <a:p>
            <a:pPr marL="0" indent="0">
              <a:buNone/>
            </a:pPr>
            <a:endParaRPr lang="en-US" altLang="ja-JP" dirty="0" smtClean="0"/>
          </a:p>
          <a:p>
            <a:pPr marL="0" indent="0" algn="ctr">
              <a:buNone/>
            </a:pPr>
            <a:r>
              <a:rPr lang="en-US" altLang="ja-JP" dirty="0" smtClean="0">
                <a:solidFill>
                  <a:schemeClr val="accent2">
                    <a:lumMod val="40000"/>
                    <a:lumOff val="60000"/>
                  </a:schemeClr>
                </a:solidFill>
              </a:rPr>
              <a:t>L</a:t>
            </a:r>
            <a:r>
              <a:rPr lang="en-US" altLang="ja-JP" dirty="0" smtClean="0"/>
              <a:t>ight</a:t>
            </a:r>
            <a:r>
              <a:rPr lang="en-US" altLang="ja-JP" dirty="0" smtClean="0">
                <a:solidFill>
                  <a:schemeClr val="accent4">
                    <a:lumMod val="60000"/>
                    <a:lumOff val="40000"/>
                  </a:schemeClr>
                </a:solidFill>
              </a:rPr>
              <a:t>w</a:t>
            </a:r>
            <a:r>
              <a:rPr lang="en-US" altLang="ja-JP" dirty="0" smtClean="0"/>
              <a:t>eight</a:t>
            </a:r>
            <a:r>
              <a:rPr lang="ja-JP" altLang="en-US" dirty="0" smtClean="0"/>
              <a:t> </a:t>
            </a:r>
            <a:r>
              <a:rPr lang="en-US" altLang="ja-JP" dirty="0" smtClean="0">
                <a:solidFill>
                  <a:schemeClr val="accent4">
                    <a:lumMod val="60000"/>
                    <a:lumOff val="40000"/>
                  </a:schemeClr>
                </a:solidFill>
              </a:rPr>
              <a:t>S</a:t>
            </a:r>
            <a:r>
              <a:rPr lang="en-US" altLang="ja-JP" dirty="0" smtClean="0"/>
              <a:t>oftware </a:t>
            </a:r>
            <a:r>
              <a:rPr lang="en-US" altLang="ja-JP" dirty="0" smtClean="0">
                <a:solidFill>
                  <a:schemeClr val="accent4">
                    <a:lumMod val="60000"/>
                    <a:lumOff val="40000"/>
                  </a:schemeClr>
                </a:solidFill>
              </a:rPr>
              <a:t>S</a:t>
            </a:r>
            <a:r>
              <a:rPr lang="en-US" altLang="ja-JP" dirty="0" smtClean="0"/>
              <a:t>ecurity </a:t>
            </a:r>
            <a:r>
              <a:rPr lang="en-US" altLang="ja-JP" dirty="0" smtClean="0">
                <a:solidFill>
                  <a:schemeClr val="accent4">
                    <a:lumMod val="60000"/>
                    <a:lumOff val="40000"/>
                  </a:schemeClr>
                </a:solidFill>
              </a:rPr>
              <a:t>A</a:t>
            </a:r>
            <a:r>
              <a:rPr lang="en-US" altLang="ja-JP" dirty="0" smtClean="0"/>
              <a:t>ssurance</a:t>
            </a:r>
            <a:endParaRPr lang="en-US" altLang="ja-JP" dirty="0" smtClean="0">
              <a:solidFill>
                <a:schemeClr val="accent4">
                  <a:lumMod val="60000"/>
                  <a:lumOff val="40000"/>
                </a:schemeClr>
              </a:solidFill>
            </a:endParaRPr>
          </a:p>
        </p:txBody>
      </p:sp>
      <p:sp>
        <p:nvSpPr>
          <p:cNvPr id="4" name="スライド番号プレースホルダ 3"/>
          <p:cNvSpPr>
            <a:spLocks noGrp="1"/>
          </p:cNvSpPr>
          <p:nvPr>
            <p:ph type="sldNum" sz="quarter" idx="12"/>
          </p:nvPr>
        </p:nvSpPr>
        <p:spPr/>
        <p:txBody>
          <a:bodyPr/>
          <a:lstStyle/>
          <a:p>
            <a:fld id="{42D4A36F-DB00-42B8-866B-82834CB2AE26}" type="slidenum">
              <a:rPr kumimoji="1" lang="ja-JP" altLang="en-US" smtClean="0"/>
              <a:pPr/>
              <a:t>7</a:t>
            </a:fld>
            <a:endParaRPr kumimoji="1" lang="ja-JP" altLang="en-US"/>
          </a:p>
        </p:txBody>
      </p:sp>
      <p:sp>
        <p:nvSpPr>
          <p:cNvPr id="5" name="乗算記号 4"/>
          <p:cNvSpPr/>
          <p:nvPr/>
        </p:nvSpPr>
        <p:spPr>
          <a:xfrm>
            <a:off x="4429124" y="2143116"/>
            <a:ext cx="714380" cy="714380"/>
          </a:xfrm>
          <a:prstGeom prst="mathMultiply">
            <a:avLst>
              <a:gd name="adj1" fmla="val 11076"/>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6" name="下矢印 5"/>
          <p:cNvSpPr/>
          <p:nvPr/>
        </p:nvSpPr>
        <p:spPr>
          <a:xfrm>
            <a:off x="4572000" y="4572008"/>
            <a:ext cx="428628" cy="714380"/>
          </a:xfrm>
          <a:prstGeom prst="downArrow">
            <a:avLst>
              <a:gd name="adj1" fmla="val 18000"/>
              <a:gd name="adj2" fmla="val 62444"/>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3954458" y="5966602"/>
            <a:ext cx="1646116" cy="677108"/>
            <a:chOff x="3500430" y="1328509"/>
            <a:chExt cx="1646116" cy="677108"/>
          </a:xfrm>
        </p:grpSpPr>
        <p:sp>
          <p:nvSpPr>
            <p:cNvPr id="8" name="テキスト ボックス 7"/>
            <p:cNvSpPr txBox="1"/>
            <p:nvPr/>
          </p:nvSpPr>
          <p:spPr>
            <a:xfrm>
              <a:off x="3714744" y="1328509"/>
              <a:ext cx="1431802" cy="677108"/>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kumimoji="1" lang="en-US" altLang="ja-JP" sz="3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tencil" pitchFamily="82" charset="0"/>
                </a:rPr>
                <a:t>WSSA</a:t>
              </a:r>
              <a:endParaRPr kumimoji="1" lang="ja-JP" altLang="en-US" sz="3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tencil" pitchFamily="82" charset="0"/>
              </a:endParaRPr>
            </a:p>
          </p:txBody>
        </p:sp>
        <p:sp>
          <p:nvSpPr>
            <p:cNvPr id="9" name="L 字 8"/>
            <p:cNvSpPr/>
            <p:nvPr/>
          </p:nvSpPr>
          <p:spPr bwMode="auto">
            <a:xfrm>
              <a:off x="3500430" y="1500174"/>
              <a:ext cx="319094" cy="319094"/>
            </a:xfrm>
            <a:prstGeom prst="corne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セキュリティレビュー実績の一部</a:t>
            </a:r>
            <a:endParaRPr kumimoji="1" lang="ja-JP" altLang="en-US" dirty="0"/>
          </a:p>
        </p:txBody>
      </p:sp>
      <p:graphicFrame>
        <p:nvGraphicFramePr>
          <p:cNvPr id="6" name="コンテンツ プレースホルダ 3"/>
          <p:cNvGraphicFramePr>
            <a:graphicFrameLocks noGrp="1"/>
          </p:cNvGraphicFramePr>
          <p:nvPr>
            <p:ph idx="1"/>
          </p:nvPr>
        </p:nvGraphicFramePr>
        <p:xfrm>
          <a:off x="714348" y="2166950"/>
          <a:ext cx="7929618" cy="3048000"/>
        </p:xfrm>
        <a:graphic>
          <a:graphicData uri="http://schemas.openxmlformats.org/drawingml/2006/table">
            <a:tbl>
              <a:tblPr firstRow="1" lastRow="1" bandRow="1">
                <a:tableStyleId>{775DCB02-9BB8-47FD-8907-85C794F793BA}</a:tableStyleId>
              </a:tblPr>
              <a:tblGrid>
                <a:gridCol w="785818"/>
                <a:gridCol w="1500198"/>
                <a:gridCol w="1143008"/>
                <a:gridCol w="1857388"/>
                <a:gridCol w="1000132"/>
                <a:gridCol w="1643074"/>
              </a:tblGrid>
              <a:tr h="207602">
                <a:tc>
                  <a:txBody>
                    <a:bodyPr/>
                    <a:lstStyle/>
                    <a:p>
                      <a:r>
                        <a:rPr kumimoji="1" lang="ja-JP" altLang="en-US" sz="1400" dirty="0" smtClean="0">
                          <a:latin typeface="Arial" pitchFamily="34" charset="0"/>
                          <a:cs typeface="Arial" pitchFamily="34" charset="0"/>
                        </a:rPr>
                        <a:t>製品名</a:t>
                      </a:r>
                      <a:endParaRPr kumimoji="1" lang="en-US" altLang="ja-JP" sz="1400" dirty="0" smtClean="0">
                        <a:latin typeface="Arial" pitchFamily="34" charset="0"/>
                        <a:cs typeface="Arial" pitchFamily="34" charset="0"/>
                      </a:endParaRPr>
                    </a:p>
                  </a:txBody>
                  <a:tcPr/>
                </a:tc>
                <a:tc>
                  <a:txBody>
                    <a:bodyPr/>
                    <a:lstStyle/>
                    <a:p>
                      <a:r>
                        <a:rPr kumimoji="1" lang="ja-JP" altLang="en-US" sz="1400" dirty="0" smtClean="0">
                          <a:latin typeface="Arial" pitchFamily="34" charset="0"/>
                          <a:cs typeface="Arial" pitchFamily="34" charset="0"/>
                        </a:rPr>
                        <a:t>脆弱性指摘件数</a:t>
                      </a:r>
                      <a:endParaRPr kumimoji="1" lang="ja-JP" altLang="en-US" sz="1400" dirty="0">
                        <a:latin typeface="Arial" pitchFamily="34" charset="0"/>
                        <a:cs typeface="Arial" pitchFamily="34" charset="0"/>
                      </a:endParaRPr>
                    </a:p>
                  </a:txBody>
                  <a:tcPr/>
                </a:tc>
                <a:tc>
                  <a:txBody>
                    <a:bodyPr/>
                    <a:lstStyle/>
                    <a:p>
                      <a:r>
                        <a:rPr kumimoji="1" lang="ja-JP" altLang="en-US" sz="1400" dirty="0" smtClean="0">
                          <a:latin typeface="Arial" pitchFamily="34" charset="0"/>
                          <a:cs typeface="Arial" pitchFamily="34" charset="0"/>
                        </a:rPr>
                        <a:t>コード規模</a:t>
                      </a:r>
                      <a:endParaRPr kumimoji="1" lang="ja-JP" altLang="en-US" sz="1400" dirty="0">
                        <a:latin typeface="Arial" pitchFamily="34" charset="0"/>
                        <a:cs typeface="Arial" pitchFamily="34" charset="0"/>
                      </a:endParaRPr>
                    </a:p>
                  </a:txBody>
                  <a:tcPr/>
                </a:tc>
                <a:tc>
                  <a:txBody>
                    <a:bodyPr/>
                    <a:lstStyle/>
                    <a:p>
                      <a:r>
                        <a:rPr kumimoji="1" lang="ja-JP" altLang="en-US" sz="1400" dirty="0" smtClean="0">
                          <a:latin typeface="Arial" pitchFamily="34" charset="0"/>
                          <a:cs typeface="Arial" pitchFamily="34" charset="0"/>
                        </a:rPr>
                        <a:t>レビューコスト比率</a:t>
                      </a:r>
                      <a:endParaRPr kumimoji="1" lang="ja-JP" altLang="en-US" sz="1400" dirty="0">
                        <a:latin typeface="Arial" pitchFamily="34" charset="0"/>
                        <a:cs typeface="Arial" pitchFamily="34" charset="0"/>
                      </a:endParaRPr>
                    </a:p>
                  </a:txBody>
                  <a:tcPr/>
                </a:tc>
                <a:tc>
                  <a:txBody>
                    <a:bodyPr/>
                    <a:lstStyle/>
                    <a:p>
                      <a:r>
                        <a:rPr kumimoji="1" lang="ja-JP" altLang="en-US" sz="1400" dirty="0" smtClean="0">
                          <a:latin typeface="Arial" pitchFamily="34" charset="0"/>
                          <a:cs typeface="Arial" pitchFamily="34" charset="0"/>
                        </a:rPr>
                        <a:t>開発言語</a:t>
                      </a:r>
                      <a:endParaRPr kumimoji="1" lang="ja-JP" altLang="en-US" sz="1400" dirty="0">
                        <a:latin typeface="Arial" pitchFamily="34" charset="0"/>
                        <a:cs typeface="Arial" pitchFamily="34" charset="0"/>
                      </a:endParaRPr>
                    </a:p>
                  </a:txBody>
                  <a:tcPr/>
                </a:tc>
                <a:tc>
                  <a:txBody>
                    <a:bodyPr/>
                    <a:lstStyle/>
                    <a:p>
                      <a:r>
                        <a:rPr kumimoji="1" lang="ja-JP" altLang="en-US" sz="1400" dirty="0" smtClean="0">
                          <a:latin typeface="Arial" pitchFamily="34" charset="0"/>
                          <a:cs typeface="Arial" pitchFamily="34" charset="0"/>
                        </a:rPr>
                        <a:t>製品種別</a:t>
                      </a:r>
                      <a:endParaRPr kumimoji="1" lang="ja-JP" altLang="en-US" sz="1400" dirty="0">
                        <a:latin typeface="Arial" pitchFamily="34" charset="0"/>
                        <a:cs typeface="Arial" pitchFamily="34" charset="0"/>
                      </a:endParaRPr>
                    </a:p>
                  </a:txBody>
                  <a:tcPr/>
                </a:tc>
              </a:tr>
              <a:tr h="207602">
                <a:tc>
                  <a:txBody>
                    <a:bodyPr/>
                    <a:lstStyle/>
                    <a:p>
                      <a:r>
                        <a:rPr kumimoji="1" lang="ja-JP" altLang="en-US" sz="1400" dirty="0" smtClean="0">
                          <a:latin typeface="Arial" pitchFamily="34" charset="0"/>
                          <a:cs typeface="Arial" pitchFamily="34" charset="0"/>
                        </a:rPr>
                        <a:t>製品</a:t>
                      </a:r>
                      <a:r>
                        <a:rPr kumimoji="1" lang="en-US" altLang="ja-JP" sz="1400" dirty="0" smtClean="0">
                          <a:latin typeface="Arial" pitchFamily="34" charset="0"/>
                          <a:cs typeface="Arial" pitchFamily="34" charset="0"/>
                        </a:rPr>
                        <a:t>1</a:t>
                      </a:r>
                    </a:p>
                  </a:txBody>
                  <a:tcPr/>
                </a:tc>
                <a:tc>
                  <a:txBody>
                    <a:bodyPr/>
                    <a:lstStyle/>
                    <a:p>
                      <a:pPr algn="r"/>
                      <a:r>
                        <a:rPr kumimoji="1" lang="en-US" altLang="ja-JP" sz="1400" dirty="0" smtClean="0">
                          <a:latin typeface="Arial" pitchFamily="34" charset="0"/>
                          <a:cs typeface="Arial" pitchFamily="34" charset="0"/>
                        </a:rPr>
                        <a:t>12</a:t>
                      </a:r>
                      <a:r>
                        <a:rPr kumimoji="1" lang="ja-JP" altLang="en-US" sz="1400" dirty="0" smtClean="0">
                          <a:latin typeface="Arial" pitchFamily="34" charset="0"/>
                          <a:cs typeface="Arial" pitchFamily="34" charset="0"/>
                        </a:rPr>
                        <a:t> 件</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265,000</a:t>
                      </a:r>
                      <a:r>
                        <a:rPr kumimoji="1" lang="ja-JP" altLang="en-US" sz="1400" dirty="0" smtClean="0">
                          <a:latin typeface="Arial" pitchFamily="34" charset="0"/>
                          <a:cs typeface="Arial" pitchFamily="34" charset="0"/>
                        </a:rPr>
                        <a:t> 行</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1.6 %</a:t>
                      </a:r>
                    </a:p>
                  </a:txBody>
                  <a:tcPr/>
                </a:tc>
                <a:tc>
                  <a:txBody>
                    <a:bodyPr/>
                    <a:lstStyle/>
                    <a:p>
                      <a:r>
                        <a:rPr kumimoji="1" lang="en-US" altLang="ja-JP" sz="1400" dirty="0" smtClean="0">
                          <a:latin typeface="Arial" pitchFamily="34" charset="0"/>
                          <a:cs typeface="Arial" pitchFamily="34" charset="0"/>
                        </a:rPr>
                        <a:t>C/C++</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PC</a:t>
                      </a:r>
                      <a:r>
                        <a:rPr kumimoji="1" lang="ja-JP" altLang="en-US" sz="1400" dirty="0" smtClean="0">
                          <a:latin typeface="Arial" pitchFamily="34" charset="0"/>
                          <a:cs typeface="Arial" pitchFamily="34" charset="0"/>
                        </a:rPr>
                        <a:t>アプリ</a:t>
                      </a:r>
                      <a:endParaRPr kumimoji="1" lang="ja-JP" altLang="en-US" sz="1400" dirty="0">
                        <a:latin typeface="Arial" pitchFamily="34" charset="0"/>
                        <a:cs typeface="Arial" pitchFamily="34" charset="0"/>
                      </a:endParaRPr>
                    </a:p>
                  </a:txBody>
                  <a:tcPr/>
                </a:tc>
              </a:tr>
              <a:tr h="207602">
                <a:tc>
                  <a:txBody>
                    <a:bodyPr/>
                    <a:lstStyle/>
                    <a:p>
                      <a:r>
                        <a:rPr kumimoji="1" lang="ja-JP" altLang="en-US" sz="1400" dirty="0" smtClean="0">
                          <a:latin typeface="Arial" pitchFamily="34" charset="0"/>
                          <a:cs typeface="Arial" pitchFamily="34" charset="0"/>
                        </a:rPr>
                        <a:t>製品</a:t>
                      </a:r>
                      <a:r>
                        <a:rPr kumimoji="1" lang="en-US" altLang="ja-JP" sz="1400" dirty="0" smtClean="0">
                          <a:latin typeface="Arial" pitchFamily="34" charset="0"/>
                          <a:cs typeface="Arial" pitchFamily="34" charset="0"/>
                        </a:rPr>
                        <a:t>2</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13</a:t>
                      </a:r>
                      <a:r>
                        <a:rPr kumimoji="1" lang="ja-JP" altLang="en-US" sz="1400" dirty="0" smtClean="0">
                          <a:latin typeface="Arial" pitchFamily="34" charset="0"/>
                          <a:cs typeface="Arial" pitchFamily="34" charset="0"/>
                        </a:rPr>
                        <a:t> 件</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146,000</a:t>
                      </a:r>
                      <a:r>
                        <a:rPr kumimoji="1" lang="ja-JP" altLang="en-US" sz="1400" dirty="0" smtClean="0">
                          <a:latin typeface="Arial" pitchFamily="34" charset="0"/>
                          <a:cs typeface="Arial" pitchFamily="34" charset="0"/>
                        </a:rPr>
                        <a:t> 行</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1.2 %</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C/C++</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PC</a:t>
                      </a:r>
                      <a:r>
                        <a:rPr kumimoji="1" lang="ja-JP" altLang="en-US" sz="1400" dirty="0" smtClean="0">
                          <a:latin typeface="Arial" pitchFamily="34" charset="0"/>
                          <a:cs typeface="Arial" pitchFamily="34" charset="0"/>
                        </a:rPr>
                        <a:t>アプリ</a:t>
                      </a:r>
                      <a:endParaRPr kumimoji="1" lang="ja-JP" altLang="en-US" sz="1400" dirty="0">
                        <a:latin typeface="Arial" pitchFamily="34" charset="0"/>
                        <a:cs typeface="Arial" pitchFamily="34" charset="0"/>
                      </a:endParaRPr>
                    </a:p>
                  </a:txBody>
                  <a:tcPr/>
                </a:tc>
              </a:tr>
              <a:tr h="207602">
                <a:tc>
                  <a:txBody>
                    <a:bodyPr/>
                    <a:lstStyle/>
                    <a:p>
                      <a:r>
                        <a:rPr kumimoji="1" lang="ja-JP" altLang="en-US" sz="1400" dirty="0" smtClean="0">
                          <a:latin typeface="Arial" pitchFamily="34" charset="0"/>
                          <a:cs typeface="Arial" pitchFamily="34" charset="0"/>
                        </a:rPr>
                        <a:t>製品</a:t>
                      </a:r>
                      <a:r>
                        <a:rPr kumimoji="1" lang="en-US" altLang="ja-JP" sz="1400" dirty="0" smtClean="0">
                          <a:latin typeface="Arial" pitchFamily="34" charset="0"/>
                          <a:cs typeface="Arial" pitchFamily="34" charset="0"/>
                        </a:rPr>
                        <a:t>3</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6</a:t>
                      </a:r>
                      <a:r>
                        <a:rPr kumimoji="1" lang="ja-JP" altLang="en-US" sz="1400" dirty="0" smtClean="0">
                          <a:latin typeface="Arial" pitchFamily="34" charset="0"/>
                          <a:cs typeface="Arial" pitchFamily="34" charset="0"/>
                        </a:rPr>
                        <a:t> 件</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7,000</a:t>
                      </a:r>
                      <a:r>
                        <a:rPr kumimoji="1" lang="ja-JP" altLang="en-US" sz="1400" dirty="0" smtClean="0">
                          <a:latin typeface="Arial" pitchFamily="34" charset="0"/>
                          <a:cs typeface="Arial" pitchFamily="34" charset="0"/>
                        </a:rPr>
                        <a:t> 行</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2.6 %</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C/C++</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PC</a:t>
                      </a:r>
                      <a:r>
                        <a:rPr kumimoji="1" lang="ja-JP" altLang="en-US" sz="1400" dirty="0" smtClean="0">
                          <a:latin typeface="Arial" pitchFamily="34" charset="0"/>
                          <a:cs typeface="Arial" pitchFamily="34" charset="0"/>
                        </a:rPr>
                        <a:t>アプリ</a:t>
                      </a:r>
                      <a:endParaRPr kumimoji="1" lang="ja-JP" altLang="en-US" sz="1400" dirty="0">
                        <a:latin typeface="Arial" pitchFamily="34" charset="0"/>
                        <a:cs typeface="Arial" pitchFamily="34" charset="0"/>
                      </a:endParaRPr>
                    </a:p>
                  </a:txBody>
                  <a:tcPr/>
                </a:tc>
              </a:tr>
              <a:tr h="207602">
                <a:tc>
                  <a:txBody>
                    <a:bodyPr/>
                    <a:lstStyle/>
                    <a:p>
                      <a:r>
                        <a:rPr kumimoji="1" lang="ja-JP" altLang="en-US" sz="1400" dirty="0" smtClean="0">
                          <a:latin typeface="Arial" pitchFamily="34" charset="0"/>
                          <a:cs typeface="Arial" pitchFamily="34" charset="0"/>
                        </a:rPr>
                        <a:t>製品</a:t>
                      </a:r>
                      <a:r>
                        <a:rPr kumimoji="1" lang="en-US" altLang="ja-JP" sz="1400" dirty="0" smtClean="0">
                          <a:latin typeface="Arial" pitchFamily="34" charset="0"/>
                          <a:cs typeface="Arial" pitchFamily="34" charset="0"/>
                        </a:rPr>
                        <a:t>4</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10</a:t>
                      </a:r>
                      <a:r>
                        <a:rPr kumimoji="1" lang="ja-JP" altLang="en-US" sz="1400" dirty="0" smtClean="0">
                          <a:latin typeface="Arial" pitchFamily="34" charset="0"/>
                          <a:cs typeface="Arial" pitchFamily="34" charset="0"/>
                        </a:rPr>
                        <a:t> 件</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172,000</a:t>
                      </a:r>
                      <a:r>
                        <a:rPr kumimoji="1" lang="ja-JP" altLang="en-US" sz="1400" dirty="0" smtClean="0">
                          <a:latin typeface="Arial" pitchFamily="34" charset="0"/>
                          <a:cs typeface="Arial" pitchFamily="34" charset="0"/>
                        </a:rPr>
                        <a:t> 行</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5.9 %</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ASP</a:t>
                      </a:r>
                      <a:endParaRPr kumimoji="1" lang="ja-JP" altLang="en-US" sz="1400" dirty="0">
                        <a:latin typeface="Arial" pitchFamily="34" charset="0"/>
                        <a:cs typeface="Arial" pitchFamily="34" charset="0"/>
                      </a:endParaRPr>
                    </a:p>
                  </a:txBody>
                  <a:tcPr/>
                </a:tc>
                <a:tc>
                  <a:txBody>
                    <a:bodyPr/>
                    <a:lstStyle/>
                    <a:p>
                      <a:r>
                        <a:rPr kumimoji="1" lang="ja-JP" altLang="en-US" sz="1400" dirty="0" smtClean="0">
                          <a:latin typeface="Arial" pitchFamily="34" charset="0"/>
                          <a:cs typeface="Arial" pitchFamily="34" charset="0"/>
                        </a:rPr>
                        <a:t>社内</a:t>
                      </a:r>
                      <a:r>
                        <a:rPr kumimoji="1" lang="en-US" altLang="ja-JP" sz="1400" dirty="0" smtClean="0">
                          <a:latin typeface="Arial" pitchFamily="34" charset="0"/>
                          <a:cs typeface="Arial" pitchFamily="34" charset="0"/>
                        </a:rPr>
                        <a:t>IT</a:t>
                      </a:r>
                      <a:r>
                        <a:rPr kumimoji="1" lang="ja-JP" altLang="en-US" sz="1400" dirty="0" smtClean="0">
                          <a:latin typeface="Arial" pitchFamily="34" charset="0"/>
                          <a:cs typeface="Arial" pitchFamily="34" charset="0"/>
                        </a:rPr>
                        <a:t>システム</a:t>
                      </a:r>
                      <a:endParaRPr kumimoji="1" lang="ja-JP" altLang="en-US" sz="1400" dirty="0">
                        <a:latin typeface="Arial" pitchFamily="34" charset="0"/>
                        <a:cs typeface="Arial" pitchFamily="34" charset="0"/>
                      </a:endParaRPr>
                    </a:p>
                  </a:txBody>
                  <a:tcPr/>
                </a:tc>
              </a:tr>
              <a:tr h="207602">
                <a:tc>
                  <a:txBody>
                    <a:bodyPr/>
                    <a:lstStyle/>
                    <a:p>
                      <a:r>
                        <a:rPr kumimoji="1" lang="ja-JP" altLang="en-US" sz="1400" dirty="0" smtClean="0">
                          <a:latin typeface="Arial" pitchFamily="34" charset="0"/>
                          <a:cs typeface="Arial" pitchFamily="34" charset="0"/>
                        </a:rPr>
                        <a:t>製品</a:t>
                      </a:r>
                      <a:r>
                        <a:rPr kumimoji="1" lang="en-US" altLang="ja-JP" sz="1400" dirty="0" smtClean="0">
                          <a:latin typeface="Arial" pitchFamily="34" charset="0"/>
                          <a:cs typeface="Arial" pitchFamily="34" charset="0"/>
                        </a:rPr>
                        <a:t>5</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20</a:t>
                      </a:r>
                      <a:r>
                        <a:rPr kumimoji="1" lang="ja-JP" altLang="en-US" sz="1400" dirty="0" smtClean="0">
                          <a:latin typeface="Arial" pitchFamily="34" charset="0"/>
                          <a:cs typeface="Arial" pitchFamily="34" charset="0"/>
                        </a:rPr>
                        <a:t> 件</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18,000</a:t>
                      </a:r>
                      <a:r>
                        <a:rPr kumimoji="1" lang="ja-JP" altLang="en-US" sz="1400" dirty="0" smtClean="0">
                          <a:latin typeface="Arial" pitchFamily="34" charset="0"/>
                          <a:cs typeface="Arial" pitchFamily="34" charset="0"/>
                        </a:rPr>
                        <a:t> 行</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4.0 %</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C/C++</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PC</a:t>
                      </a:r>
                      <a:r>
                        <a:rPr kumimoji="1" lang="ja-JP" altLang="en-US" sz="1400" dirty="0" smtClean="0">
                          <a:latin typeface="Arial" pitchFamily="34" charset="0"/>
                          <a:cs typeface="Arial" pitchFamily="34" charset="0"/>
                        </a:rPr>
                        <a:t>アプリ</a:t>
                      </a:r>
                      <a:endParaRPr kumimoji="1" lang="ja-JP" altLang="en-US" sz="1400" dirty="0">
                        <a:latin typeface="Arial" pitchFamily="34" charset="0"/>
                        <a:cs typeface="Arial" pitchFamily="34" charset="0"/>
                      </a:endParaRPr>
                    </a:p>
                  </a:txBody>
                  <a:tcPr/>
                </a:tc>
              </a:tr>
              <a:tr h="207602">
                <a:tc>
                  <a:txBody>
                    <a:bodyPr/>
                    <a:lstStyle/>
                    <a:p>
                      <a:r>
                        <a:rPr kumimoji="1" lang="ja-JP" altLang="en-US" sz="1400" dirty="0" smtClean="0">
                          <a:latin typeface="Arial" pitchFamily="34" charset="0"/>
                          <a:cs typeface="Arial" pitchFamily="34" charset="0"/>
                        </a:rPr>
                        <a:t>製品</a:t>
                      </a:r>
                      <a:r>
                        <a:rPr kumimoji="1" lang="en-US" altLang="ja-JP" sz="1400" dirty="0" smtClean="0">
                          <a:latin typeface="Arial" pitchFamily="34" charset="0"/>
                          <a:cs typeface="Arial" pitchFamily="34" charset="0"/>
                        </a:rPr>
                        <a:t>6</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41</a:t>
                      </a:r>
                      <a:r>
                        <a:rPr kumimoji="1" lang="ja-JP" altLang="en-US" sz="1400" dirty="0" smtClean="0">
                          <a:latin typeface="Arial" pitchFamily="34" charset="0"/>
                          <a:cs typeface="Arial" pitchFamily="34" charset="0"/>
                        </a:rPr>
                        <a:t> 件</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331,000</a:t>
                      </a:r>
                      <a:r>
                        <a:rPr kumimoji="1" lang="ja-JP" altLang="en-US" sz="1400" dirty="0" smtClean="0">
                          <a:latin typeface="Arial" pitchFamily="34" charset="0"/>
                          <a:cs typeface="Arial" pitchFamily="34" charset="0"/>
                        </a:rPr>
                        <a:t> 行</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1.4</a:t>
                      </a:r>
                      <a:r>
                        <a:rPr kumimoji="1" lang="en-US" altLang="ja-JP" sz="1400" baseline="0" dirty="0" smtClean="0">
                          <a:latin typeface="Arial" pitchFamily="34" charset="0"/>
                          <a:cs typeface="Arial" pitchFamily="34" charset="0"/>
                        </a:rPr>
                        <a:t> %</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C/C++</a:t>
                      </a:r>
                      <a:endParaRPr kumimoji="1" lang="ja-JP" altLang="en-US" sz="1400" dirty="0">
                        <a:latin typeface="Arial" pitchFamily="34" charset="0"/>
                        <a:cs typeface="Arial" pitchFamily="34" charset="0"/>
                      </a:endParaRPr>
                    </a:p>
                  </a:txBody>
                  <a:tcPr/>
                </a:tc>
                <a:tc>
                  <a:txBody>
                    <a:bodyPr/>
                    <a:lstStyle/>
                    <a:p>
                      <a:r>
                        <a:rPr kumimoji="1" lang="ja-JP" altLang="en-US" sz="1400" dirty="0" smtClean="0">
                          <a:latin typeface="Arial" pitchFamily="34" charset="0"/>
                          <a:cs typeface="Arial" pitchFamily="34" charset="0"/>
                        </a:rPr>
                        <a:t>組み込み家電</a:t>
                      </a:r>
                      <a:endParaRPr kumimoji="1" lang="ja-JP" altLang="en-US" sz="1400" dirty="0">
                        <a:latin typeface="Arial" pitchFamily="34" charset="0"/>
                        <a:cs typeface="Arial" pitchFamily="34" charset="0"/>
                      </a:endParaRPr>
                    </a:p>
                  </a:txBody>
                  <a:tcPr/>
                </a:tc>
              </a:tr>
              <a:tr h="207602">
                <a:tc>
                  <a:txBody>
                    <a:bodyPr/>
                    <a:lstStyle/>
                    <a:p>
                      <a:r>
                        <a:rPr kumimoji="1" lang="ja-JP" altLang="en-US" sz="1400" dirty="0" smtClean="0">
                          <a:latin typeface="Arial" pitchFamily="34" charset="0"/>
                          <a:cs typeface="Arial" pitchFamily="34" charset="0"/>
                        </a:rPr>
                        <a:t>製品</a:t>
                      </a:r>
                      <a:r>
                        <a:rPr kumimoji="1" lang="en-US" altLang="ja-JP" sz="1400" dirty="0" smtClean="0">
                          <a:latin typeface="Arial" pitchFamily="34" charset="0"/>
                          <a:cs typeface="Arial" pitchFamily="34" charset="0"/>
                        </a:rPr>
                        <a:t>7</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29</a:t>
                      </a:r>
                      <a:r>
                        <a:rPr kumimoji="1" lang="ja-JP" altLang="en-US" sz="1400" dirty="0" smtClean="0">
                          <a:latin typeface="Arial" pitchFamily="34" charset="0"/>
                          <a:cs typeface="Arial" pitchFamily="34" charset="0"/>
                        </a:rPr>
                        <a:t> 件</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198,000</a:t>
                      </a:r>
                      <a:r>
                        <a:rPr kumimoji="1" lang="ja-JP" altLang="en-US" sz="1400" dirty="0" smtClean="0">
                          <a:latin typeface="Arial" pitchFamily="34" charset="0"/>
                          <a:cs typeface="Arial" pitchFamily="34" charset="0"/>
                        </a:rPr>
                        <a:t> 行</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2.7 %</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C/C++</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PC</a:t>
                      </a:r>
                      <a:r>
                        <a:rPr kumimoji="1" lang="ja-JP" altLang="en-US" sz="1400" dirty="0" smtClean="0">
                          <a:latin typeface="Arial" pitchFamily="34" charset="0"/>
                          <a:cs typeface="Arial" pitchFamily="34" charset="0"/>
                        </a:rPr>
                        <a:t>アプリ</a:t>
                      </a:r>
                      <a:endParaRPr kumimoji="1" lang="ja-JP" altLang="en-US" sz="1400" dirty="0">
                        <a:latin typeface="Arial" pitchFamily="34" charset="0"/>
                        <a:cs typeface="Arial" pitchFamily="34" charset="0"/>
                      </a:endParaRPr>
                    </a:p>
                  </a:txBody>
                  <a:tcPr/>
                </a:tc>
              </a:tr>
              <a:tr h="207602">
                <a:tc>
                  <a:txBody>
                    <a:bodyPr/>
                    <a:lstStyle/>
                    <a:p>
                      <a:r>
                        <a:rPr kumimoji="1" lang="ja-JP" altLang="en-US" sz="1400" dirty="0" smtClean="0">
                          <a:latin typeface="Arial" pitchFamily="34" charset="0"/>
                          <a:cs typeface="Arial" pitchFamily="34" charset="0"/>
                        </a:rPr>
                        <a:t>製品</a:t>
                      </a:r>
                      <a:r>
                        <a:rPr kumimoji="1" lang="en-US" altLang="ja-JP" sz="1400" dirty="0" smtClean="0">
                          <a:latin typeface="Arial" pitchFamily="34" charset="0"/>
                          <a:cs typeface="Arial" pitchFamily="34" charset="0"/>
                        </a:rPr>
                        <a:t>8</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0</a:t>
                      </a:r>
                      <a:r>
                        <a:rPr kumimoji="1" lang="ja-JP" altLang="en-US" sz="1400" dirty="0" smtClean="0">
                          <a:latin typeface="Arial" pitchFamily="34" charset="0"/>
                          <a:cs typeface="Arial" pitchFamily="34" charset="0"/>
                        </a:rPr>
                        <a:t> 件</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12,000</a:t>
                      </a:r>
                      <a:r>
                        <a:rPr kumimoji="1" lang="ja-JP" altLang="en-US" sz="1400" dirty="0" smtClean="0">
                          <a:latin typeface="Arial" pitchFamily="34" charset="0"/>
                          <a:cs typeface="Arial" pitchFamily="34" charset="0"/>
                        </a:rPr>
                        <a:t> 行</a:t>
                      </a:r>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1.5 %</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C/C++</a:t>
                      </a:r>
                      <a:endParaRPr kumimoji="1" lang="ja-JP" altLang="en-US" sz="1400" dirty="0">
                        <a:latin typeface="Arial" pitchFamily="34" charset="0"/>
                        <a:cs typeface="Arial" pitchFamily="34" charset="0"/>
                      </a:endParaRPr>
                    </a:p>
                  </a:txBody>
                  <a:tcPr/>
                </a:tc>
                <a:tc>
                  <a:txBody>
                    <a:bodyPr/>
                    <a:lstStyle/>
                    <a:p>
                      <a:r>
                        <a:rPr kumimoji="1" lang="en-US" altLang="ja-JP" sz="1400" dirty="0" smtClean="0">
                          <a:latin typeface="Arial" pitchFamily="34" charset="0"/>
                          <a:cs typeface="Arial" pitchFamily="34" charset="0"/>
                        </a:rPr>
                        <a:t>PC</a:t>
                      </a:r>
                      <a:r>
                        <a:rPr kumimoji="1" lang="ja-JP" altLang="en-US" sz="1400" dirty="0" smtClean="0">
                          <a:latin typeface="Arial" pitchFamily="34" charset="0"/>
                          <a:cs typeface="Arial" pitchFamily="34" charset="0"/>
                        </a:rPr>
                        <a:t>アプリ</a:t>
                      </a:r>
                      <a:endParaRPr kumimoji="1" lang="ja-JP" altLang="en-US" sz="1400" dirty="0">
                        <a:latin typeface="Arial" pitchFamily="34" charset="0"/>
                        <a:cs typeface="Arial" pitchFamily="34" charset="0"/>
                      </a:endParaRPr>
                    </a:p>
                  </a:txBody>
                  <a:tcPr/>
                </a:tc>
              </a:tr>
              <a:tr h="207602">
                <a:tc>
                  <a:txBody>
                    <a:bodyPr/>
                    <a:lstStyle/>
                    <a:p>
                      <a:endParaRPr kumimoji="1" lang="ja-JP" altLang="en-US" sz="1400" dirty="0">
                        <a:latin typeface="Arial" pitchFamily="34" charset="0"/>
                        <a:cs typeface="Arial" pitchFamily="34" charset="0"/>
                      </a:endParaRPr>
                    </a:p>
                  </a:txBody>
                  <a:tcPr/>
                </a:tc>
                <a:tc>
                  <a:txBody>
                    <a:bodyPr/>
                    <a:lstStyle/>
                    <a:p>
                      <a:pPr algn="r"/>
                      <a:r>
                        <a:rPr kumimoji="1" lang="en-US" altLang="ja-JP" sz="1400" dirty="0" smtClean="0">
                          <a:latin typeface="Arial" pitchFamily="34" charset="0"/>
                          <a:cs typeface="Arial" pitchFamily="34" charset="0"/>
                        </a:rPr>
                        <a:t>131</a:t>
                      </a:r>
                      <a:r>
                        <a:rPr kumimoji="1" lang="ja-JP" altLang="en-US" sz="1400" dirty="0" smtClean="0">
                          <a:latin typeface="Arial" pitchFamily="34" charset="0"/>
                          <a:cs typeface="Arial" pitchFamily="34" charset="0"/>
                        </a:rPr>
                        <a:t> 件</a:t>
                      </a:r>
                      <a:endParaRPr kumimoji="1" lang="ja-JP" altLang="en-US" sz="1400" dirty="0">
                        <a:latin typeface="Arial" pitchFamily="34" charset="0"/>
                        <a:cs typeface="Arial" pitchFamily="34" charset="0"/>
                      </a:endParaRPr>
                    </a:p>
                  </a:txBody>
                  <a:tcPr/>
                </a:tc>
                <a:tc>
                  <a:txBody>
                    <a:bodyPr/>
                    <a:lstStyle/>
                    <a:p>
                      <a:pPr algn="r"/>
                      <a:endParaRPr kumimoji="1" lang="ja-JP" altLang="en-US" sz="1400" dirty="0">
                        <a:latin typeface="Arial" pitchFamily="34" charset="0"/>
                        <a:cs typeface="Arial" pitchFamily="34" charset="0"/>
                      </a:endParaRPr>
                    </a:p>
                  </a:txBody>
                  <a:tcPr/>
                </a:tc>
                <a:tc>
                  <a:txBody>
                    <a:bodyPr/>
                    <a:lstStyle/>
                    <a:p>
                      <a:pPr algn="r"/>
                      <a:endParaRPr kumimoji="1" lang="ja-JP" altLang="en-US" sz="1400" dirty="0">
                        <a:latin typeface="Arial" pitchFamily="34" charset="0"/>
                        <a:cs typeface="Arial" pitchFamily="34" charset="0"/>
                      </a:endParaRPr>
                    </a:p>
                  </a:txBody>
                  <a:tcPr/>
                </a:tc>
                <a:tc>
                  <a:txBody>
                    <a:bodyPr/>
                    <a:lstStyle/>
                    <a:p>
                      <a:endParaRPr kumimoji="1" lang="ja-JP" altLang="en-US" sz="1400" dirty="0">
                        <a:latin typeface="Arial" pitchFamily="34" charset="0"/>
                        <a:cs typeface="Arial" pitchFamily="34" charset="0"/>
                      </a:endParaRPr>
                    </a:p>
                  </a:txBody>
                  <a:tcPr/>
                </a:tc>
                <a:tc>
                  <a:txBody>
                    <a:bodyPr/>
                    <a:lstStyle/>
                    <a:p>
                      <a:endParaRPr kumimoji="1" lang="ja-JP" altLang="en-US" sz="1400" dirty="0">
                        <a:latin typeface="Arial" pitchFamily="34" charset="0"/>
                        <a:cs typeface="Arial" pitchFamily="34" charset="0"/>
                      </a:endParaRPr>
                    </a:p>
                  </a:txBody>
                  <a:tcPr/>
                </a:tc>
              </a:tr>
            </a:tbl>
          </a:graphicData>
        </a:graphic>
      </p:graphicFrame>
      <p:sp>
        <p:nvSpPr>
          <p:cNvPr id="8" name="角丸四角形 7"/>
          <p:cNvSpPr/>
          <p:nvPr/>
        </p:nvSpPr>
        <p:spPr>
          <a:xfrm>
            <a:off x="4143372" y="2000240"/>
            <a:ext cx="1857388" cy="3071834"/>
          </a:xfrm>
          <a:prstGeom prst="roundRect">
            <a:avLst>
              <a:gd name="adj" fmla="val 12258"/>
            </a:avLst>
          </a:prstGeom>
          <a:noFill/>
          <a:ln w="57150">
            <a:solidFill>
              <a:srgbClr val="FFCC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bwMode="auto">
          <a:xfrm>
            <a:off x="4714876" y="1214422"/>
            <a:ext cx="3429024" cy="642942"/>
          </a:xfrm>
          <a:prstGeom prst="wedgeRoundRectCallout">
            <a:avLst>
              <a:gd name="adj1" fmla="val -34146"/>
              <a:gd name="adj2" fmla="val 62500"/>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ja-JP" altLang="en-US" sz="1600" dirty="0" smtClean="0">
                <a:solidFill>
                  <a:schemeClr val="bg1"/>
                </a:solidFill>
              </a:rPr>
              <a:t>製品開発費用全体に占める</a:t>
            </a:r>
          </a:p>
          <a:p>
            <a:pPr algn="ctr" eaLnBrk="0" fontAlgn="base" hangingPunct="0">
              <a:spcBef>
                <a:spcPct val="0"/>
              </a:spcBef>
              <a:spcAft>
                <a:spcPct val="0"/>
              </a:spcAft>
            </a:pPr>
            <a:r>
              <a:rPr lang="ja-JP" altLang="en-US" sz="1600" dirty="0" smtClean="0">
                <a:solidFill>
                  <a:schemeClr val="bg1"/>
                </a:solidFill>
              </a:rPr>
              <a:t>セキュリティレビュー費用の比率</a:t>
            </a:r>
          </a:p>
        </p:txBody>
      </p:sp>
      <p:sp>
        <p:nvSpPr>
          <p:cNvPr id="11" name="角丸四角形 10"/>
          <p:cNvSpPr/>
          <p:nvPr/>
        </p:nvSpPr>
        <p:spPr>
          <a:xfrm>
            <a:off x="1571604" y="2000240"/>
            <a:ext cx="1428760" cy="3357586"/>
          </a:xfrm>
          <a:prstGeom prst="roundRect">
            <a:avLst>
              <a:gd name="adj" fmla="val 12258"/>
            </a:avLst>
          </a:prstGeom>
          <a:noFill/>
          <a:ln w="57150">
            <a:solidFill>
              <a:srgbClr val="FFCC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bwMode="auto">
          <a:xfrm>
            <a:off x="1857356" y="5500702"/>
            <a:ext cx="4572032" cy="1214446"/>
          </a:xfrm>
          <a:prstGeom prst="wedgeRoundRectCallout">
            <a:avLst>
              <a:gd name="adj1" fmla="val -36418"/>
              <a:gd name="adj2" fmla="val -58353"/>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defTabSz="896938">
              <a:spcBef>
                <a:spcPct val="0"/>
              </a:spcBef>
            </a:pPr>
            <a:r>
              <a:rPr lang="ja-JP" altLang="en-US" sz="1600" dirty="0" smtClean="0">
                <a:solidFill>
                  <a:schemeClr val="bg1"/>
                </a:solidFill>
              </a:rPr>
              <a:t>製品出荷前に修正した脆弱性の件数</a:t>
            </a:r>
          </a:p>
          <a:p>
            <a:pPr defTabSz="896938">
              <a:spcBef>
                <a:spcPct val="0"/>
              </a:spcBef>
            </a:pPr>
            <a:endParaRPr lang="ja-JP" altLang="en-US" sz="1600" dirty="0" smtClean="0">
              <a:solidFill>
                <a:schemeClr val="bg1"/>
              </a:solidFill>
            </a:endParaRPr>
          </a:p>
          <a:p>
            <a:pPr defTabSz="896938">
              <a:spcBef>
                <a:spcPct val="0"/>
              </a:spcBef>
            </a:pPr>
            <a:r>
              <a:rPr lang="ja-JP" altLang="en-US" sz="1600" dirty="0" smtClean="0">
                <a:solidFill>
                  <a:srgbClr val="FF0000"/>
                </a:solidFill>
              </a:rPr>
              <a:t>約</a:t>
            </a:r>
            <a:r>
              <a:rPr lang="en-US" altLang="ja-JP" sz="1600" dirty="0" smtClean="0">
                <a:solidFill>
                  <a:srgbClr val="FF0000"/>
                </a:solidFill>
              </a:rPr>
              <a:t>1</a:t>
            </a:r>
            <a:r>
              <a:rPr lang="ja-JP" altLang="en-US" sz="1600" dirty="0" smtClean="0">
                <a:solidFill>
                  <a:srgbClr val="FF0000"/>
                </a:solidFill>
              </a:rPr>
              <a:t>億</a:t>
            </a:r>
            <a:r>
              <a:rPr lang="en-US" altLang="ja-JP" sz="1600" dirty="0" smtClean="0">
                <a:solidFill>
                  <a:srgbClr val="FF0000"/>
                </a:solidFill>
              </a:rPr>
              <a:t>3100</a:t>
            </a:r>
            <a:r>
              <a:rPr lang="ja-JP" altLang="en-US" sz="1600" dirty="0" smtClean="0">
                <a:solidFill>
                  <a:srgbClr val="FF0000"/>
                </a:solidFill>
              </a:rPr>
              <a:t>万円</a:t>
            </a:r>
            <a:r>
              <a:rPr lang="ja-JP" altLang="en-US" sz="1600" dirty="0" smtClean="0">
                <a:solidFill>
                  <a:schemeClr val="bg1"/>
                </a:solidFill>
              </a:rPr>
              <a:t>のパッチ作成費用のリスクを</a:t>
            </a:r>
          </a:p>
          <a:p>
            <a:pPr defTabSz="896938">
              <a:spcBef>
                <a:spcPct val="0"/>
              </a:spcBef>
            </a:pPr>
            <a:r>
              <a:rPr lang="ja-JP" altLang="en-US" sz="1600" dirty="0" smtClean="0">
                <a:solidFill>
                  <a:schemeClr val="bg1"/>
                </a:solidFill>
              </a:rPr>
              <a:t>削減できたことになる</a:t>
            </a:r>
          </a:p>
        </p:txBody>
      </p:sp>
      <p:sp>
        <p:nvSpPr>
          <p:cNvPr id="13" name="角丸四角形吹き出し 12"/>
          <p:cNvSpPr/>
          <p:nvPr/>
        </p:nvSpPr>
        <p:spPr bwMode="auto">
          <a:xfrm>
            <a:off x="6643702" y="5143512"/>
            <a:ext cx="2071670" cy="1285884"/>
          </a:xfrm>
          <a:prstGeom prst="wedgeRoundRectCallout">
            <a:avLst>
              <a:gd name="adj1" fmla="val -68201"/>
              <a:gd name="adj2" fmla="val -521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ja-JP" altLang="en-US" sz="1600" dirty="0" smtClean="0"/>
              <a:t>弊社過去実績値</a:t>
            </a:r>
          </a:p>
          <a:p>
            <a:pPr algn="ctr" eaLnBrk="0" fontAlgn="base" hangingPunct="0">
              <a:spcBef>
                <a:spcPct val="0"/>
              </a:spcBef>
              <a:spcAft>
                <a:spcPct val="0"/>
              </a:spcAft>
            </a:pPr>
            <a:endParaRPr lang="ja-JP" altLang="en-US" sz="1600" dirty="0" smtClean="0"/>
          </a:p>
          <a:p>
            <a:pPr algn="ctr" eaLnBrk="0" fontAlgn="base" hangingPunct="0">
              <a:spcBef>
                <a:spcPct val="0"/>
              </a:spcBef>
              <a:spcAft>
                <a:spcPct val="0"/>
              </a:spcAft>
            </a:pPr>
            <a:r>
              <a:rPr lang="ja-JP" altLang="en-US" sz="1600" dirty="0" smtClean="0"/>
              <a:t>パッチ作成費用</a:t>
            </a:r>
          </a:p>
          <a:p>
            <a:pPr algn="ctr" eaLnBrk="0" fontAlgn="base" hangingPunct="0">
              <a:spcBef>
                <a:spcPct val="0"/>
              </a:spcBef>
              <a:spcAft>
                <a:spcPct val="0"/>
              </a:spcAft>
            </a:pPr>
            <a:r>
              <a:rPr lang="ja-JP" altLang="en-US" sz="1600" dirty="0" smtClean="0">
                <a:solidFill>
                  <a:srgbClr val="FF0000"/>
                </a:solidFill>
              </a:rPr>
              <a:t>約</a:t>
            </a:r>
            <a:r>
              <a:rPr lang="en-US" altLang="ja-JP" sz="1600" dirty="0" smtClean="0">
                <a:solidFill>
                  <a:srgbClr val="FF0000"/>
                </a:solidFill>
              </a:rPr>
              <a:t>100</a:t>
            </a:r>
            <a:r>
              <a:rPr lang="ja-JP" altLang="en-US" sz="1600" dirty="0" smtClean="0">
                <a:solidFill>
                  <a:srgbClr val="FF0000"/>
                </a:solidFill>
              </a:rPr>
              <a:t>万円</a:t>
            </a:r>
            <a:r>
              <a:rPr lang="ja-JP" altLang="en-US" sz="1600" dirty="0" smtClean="0"/>
              <a:t>／</a:t>
            </a:r>
            <a:r>
              <a:rPr lang="en-US" altLang="ja-JP" sz="1600" dirty="0" smtClean="0"/>
              <a:t>1</a:t>
            </a:r>
            <a:r>
              <a:rPr lang="ja-JP" altLang="en-US" sz="1600" dirty="0" smtClean="0"/>
              <a:t>脆弱性</a:t>
            </a:r>
          </a:p>
        </p:txBody>
      </p:sp>
      <p:sp>
        <p:nvSpPr>
          <p:cNvPr id="14" name="スライド番号プレースホルダ 13"/>
          <p:cNvSpPr>
            <a:spLocks noGrp="1"/>
          </p:cNvSpPr>
          <p:nvPr>
            <p:ph type="sldNum" sz="quarter" idx="12"/>
          </p:nvPr>
        </p:nvSpPr>
        <p:spPr/>
        <p:txBody>
          <a:bodyPr/>
          <a:lstStyle/>
          <a:p>
            <a:fld id="{42D4A36F-DB00-42B8-866B-82834CB2AE26}" type="slidenum">
              <a:rPr kumimoji="1" lang="ja-JP" altLang="en-US" smtClean="0"/>
              <a:pPr/>
              <a:t>8</a:t>
            </a:fld>
            <a:endParaRPr kumimoji="1" lang="ja-JP"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 5"/>
          <p:cNvSpPr>
            <a:spLocks noGrp="1"/>
          </p:cNvSpPr>
          <p:nvPr>
            <p:ph type="body" idx="1"/>
          </p:nvPr>
        </p:nvSpPr>
        <p:spPr/>
        <p:txBody>
          <a:bodyPr>
            <a:normAutofit/>
          </a:bodyPr>
          <a:lstStyle/>
          <a:p>
            <a:r>
              <a:rPr lang="ja-JP" altLang="en-US" dirty="0" smtClean="0"/>
              <a:t>ライトウェイトアプローチの最初の取り組み</a:t>
            </a:r>
            <a:endParaRPr lang="en-US" altLang="ja-JP" dirty="0" smtClean="0"/>
          </a:p>
        </p:txBody>
      </p:sp>
      <p:sp>
        <p:nvSpPr>
          <p:cNvPr id="4" name="スライド番号プレースホルダ 3"/>
          <p:cNvSpPr>
            <a:spLocks noGrp="1"/>
          </p:cNvSpPr>
          <p:nvPr>
            <p:ph type="sldNum" sz="quarter" idx="12"/>
          </p:nvPr>
        </p:nvSpPr>
        <p:spPr/>
        <p:txBody>
          <a:bodyPr/>
          <a:lstStyle/>
          <a:p>
            <a:fld id="{42D4A36F-DB00-42B8-866B-82834CB2AE26}" type="slidenum">
              <a:rPr kumimoji="1" lang="ja-JP" altLang="en-US" smtClean="0"/>
              <a:pPr/>
              <a:t>9</a:t>
            </a:fld>
            <a:endParaRPr kumimoji="1" lang="ja-JP" altLang="en-US"/>
          </a:p>
        </p:txBody>
      </p:sp>
      <p:sp>
        <p:nvSpPr>
          <p:cNvPr id="5" name="タイトル 4"/>
          <p:cNvSpPr>
            <a:spLocks noGrp="1"/>
          </p:cNvSpPr>
          <p:nvPr>
            <p:ph type="title"/>
          </p:nvPr>
        </p:nvSpPr>
        <p:spPr/>
        <p:txBody>
          <a:bodyPr>
            <a:normAutofit/>
          </a:bodyPr>
          <a:lstStyle/>
          <a:p>
            <a:r>
              <a:rPr lang="ja-JP" altLang="en-US" sz="4800" dirty="0" smtClean="0"/>
              <a:t>セキュリティ専門組織によるセキュリティの作りこみ</a:t>
            </a:r>
            <a:endParaRPr kumimoji="1" lang="ja-JP" altLang="en-US" sz="4800" dirty="0"/>
          </a:p>
        </p:txBody>
      </p:sp>
      <p:grpSp>
        <p:nvGrpSpPr>
          <p:cNvPr id="8" name="グループ化 7"/>
          <p:cNvGrpSpPr/>
          <p:nvPr/>
        </p:nvGrpSpPr>
        <p:grpSpPr>
          <a:xfrm>
            <a:off x="3514670" y="5614789"/>
            <a:ext cx="2486090" cy="677108"/>
            <a:chOff x="3500430" y="1328509"/>
            <a:chExt cx="2486090" cy="677108"/>
          </a:xfrm>
        </p:grpSpPr>
        <p:sp>
          <p:nvSpPr>
            <p:cNvPr id="9" name="テキスト ボックス 8"/>
            <p:cNvSpPr txBox="1"/>
            <p:nvPr/>
          </p:nvSpPr>
          <p:spPr>
            <a:xfrm>
              <a:off x="3714744" y="1328509"/>
              <a:ext cx="2271776" cy="677108"/>
            </a:xfrm>
            <a:prstGeom prst="rect">
              <a:avLst/>
            </a:prstGeom>
            <a:noFill/>
            <a:effectLst>
              <a:outerShdw blurRad="50800" dist="38100" dir="2700000" algn="tl" rotWithShape="0">
                <a:prstClr val="black">
                  <a:alpha val="40000"/>
                </a:prstClr>
              </a:outerShdw>
            </a:effectLst>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kumimoji="1" lang="en-US" altLang="ja-JP" sz="3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tencil" pitchFamily="82" charset="0"/>
                </a:rPr>
                <a:t>WSSA</a:t>
              </a:r>
              <a:r>
                <a:rPr kumimoji="1" lang="en-US" altLang="ja-JP" sz="3800" b="1" dirty="0" smtClean="0">
                  <a:ln>
                    <a:prstDash val="solid"/>
                  </a:ln>
                  <a:effectLst>
                    <a:outerShdw blurRad="88000" dist="50800" dir="5040000" algn="tl">
                      <a:schemeClr val="accent4">
                        <a:tint val="80000"/>
                        <a:satMod val="250000"/>
                        <a:alpha val="45000"/>
                      </a:schemeClr>
                    </a:outerShdw>
                  </a:effectLst>
                  <a:latin typeface="Stencil" pitchFamily="82" charset="0"/>
                </a:rPr>
                <a:t> 1.0</a:t>
              </a:r>
              <a:endParaRPr kumimoji="1" lang="ja-JP" altLang="en-US" sz="3800" b="1" dirty="0">
                <a:ln>
                  <a:prstDash val="solid"/>
                </a:ln>
                <a:effectLst>
                  <a:outerShdw blurRad="88000" dist="50800" dir="5040000" algn="tl">
                    <a:schemeClr val="accent4">
                      <a:tint val="80000"/>
                      <a:satMod val="250000"/>
                      <a:alpha val="45000"/>
                    </a:schemeClr>
                  </a:outerShdw>
                </a:effectLst>
                <a:latin typeface="Stencil" pitchFamily="82" charset="0"/>
              </a:endParaRPr>
            </a:p>
          </p:txBody>
        </p:sp>
        <p:sp>
          <p:nvSpPr>
            <p:cNvPr id="10" name="L 字 9"/>
            <p:cNvSpPr/>
            <p:nvPr/>
          </p:nvSpPr>
          <p:spPr bwMode="auto">
            <a:xfrm>
              <a:off x="3500430" y="1500174"/>
              <a:ext cx="319094" cy="319094"/>
            </a:xfrm>
            <a:prstGeom prst="corne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ndParaRPr>
            </a:p>
          </p:txBody>
        </p:sp>
      </p:grpSp>
      <p:sp>
        <p:nvSpPr>
          <p:cNvPr id="11" name="山形 10"/>
          <p:cNvSpPr/>
          <p:nvPr/>
        </p:nvSpPr>
        <p:spPr>
          <a:xfrm>
            <a:off x="4572000" y="1071546"/>
            <a:ext cx="357190" cy="35719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メトロ">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メトロ">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メトロ">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4222</TotalTime>
  <Words>6947</Words>
  <Application>Microsoft Office PowerPoint</Application>
  <PresentationFormat>画面に合わせる (4:3)</PresentationFormat>
  <Paragraphs>1028</Paragraphs>
  <Slides>38</Slides>
  <Notes>36</Notes>
  <HiddenSlides>1</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メトロ</vt:lpstr>
      <vt:lpstr>ソニーの製品セキュリティへの取り組み</vt:lpstr>
      <vt:lpstr>お題目</vt:lpstr>
      <vt:lpstr>セキュリティの作りこみの ライトウェイトなアプローチ</vt:lpstr>
      <vt:lpstr>家電製品のセキュリティリスクが高まってきた</vt:lpstr>
      <vt:lpstr>加速する家電のネットワーク化</vt:lpstr>
      <vt:lpstr>家電製品のセキュリティ状況（私見）</vt:lpstr>
      <vt:lpstr>ライトウェイトアプローチ</vt:lpstr>
      <vt:lpstr>セキュリティレビュー実績の一部</vt:lpstr>
      <vt:lpstr>セキュリティ専門組織によるセキュリティの作りこみ</vt:lpstr>
      <vt:lpstr>脆弱性が製品に入り込んでいく様子</vt:lpstr>
      <vt:lpstr>脆弱性を予防する５つの活動</vt:lpstr>
      <vt:lpstr>スライド 12</vt:lpstr>
      <vt:lpstr>セキュアプログラミングセミナー</vt:lpstr>
      <vt:lpstr>セキュリティドキュメントレビュー</vt:lpstr>
      <vt:lpstr>①　脅威分析表を準備する</vt:lpstr>
      <vt:lpstr>②　キーワード、文章を見つける</vt:lpstr>
      <vt:lpstr>③　脅威と、脅威の顕在化条件をまとめる</vt:lpstr>
      <vt:lpstr>報告書サンプル</vt:lpstr>
      <vt:lpstr>さらなるドキュメントレビューの効率化</vt:lpstr>
      <vt:lpstr>セキュリティコードレビュー</vt:lpstr>
      <vt:lpstr>コードレビューツールの必要性</vt:lpstr>
      <vt:lpstr>コードレビューツールの検出精度を測ってみた</vt:lpstr>
      <vt:lpstr>結果（2006年夏時点）</vt:lpstr>
      <vt:lpstr>カバレッジが大きな効果を生む</vt:lpstr>
      <vt:lpstr>静的コード解析ツールも勝手に日々進化</vt:lpstr>
      <vt:lpstr>人力でもコードレビューツールでも発見できない脆弱性はどうするの？</vt:lpstr>
      <vt:lpstr>コードレビューの効率化</vt:lpstr>
      <vt:lpstr>効率的な手順</vt:lpstr>
      <vt:lpstr>開発者自身による セキュリティの作りこみ</vt:lpstr>
      <vt:lpstr>LWSSA 1.0 の限界</vt:lpstr>
      <vt:lpstr>LWSSA 2.0 方針</vt:lpstr>
      <vt:lpstr>スライド 32</vt:lpstr>
      <vt:lpstr>実際のトレーニングの段取り</vt:lpstr>
      <vt:lpstr>セキュリティレビュアートレーニングプログラム</vt:lpstr>
      <vt:lpstr>セキュリティレビュー On the Job Training</vt:lpstr>
      <vt:lpstr>さいごに</vt:lpstr>
      <vt:lpstr>スライド 37</vt:lpstr>
      <vt:lpstr>不景気の今こそ、無二の好機</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Sony's activities for secure software</dc:title>
  <dc:creator>Masaru Matsunami</dc:creator>
  <cp:keywords/>
  <cp:lastModifiedBy>Satoshi Watanabe</cp:lastModifiedBy>
  <cp:revision>656</cp:revision>
  <dcterms:created xsi:type="dcterms:W3CDTF">2008-03-12T01:06:23Z</dcterms:created>
  <dcterms:modified xsi:type="dcterms:W3CDTF">2009-06-16T02:00:57Z</dcterms:modified>
</cp:coreProperties>
</file>